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72" r:id="rId1"/>
  </p:sldMasterIdLst>
  <p:notesMasterIdLst>
    <p:notesMasterId r:id="rId9"/>
  </p:notesMasterIdLst>
  <p:handoutMasterIdLst>
    <p:handoutMasterId r:id="rId10"/>
  </p:handoutMasterIdLst>
  <p:sldIdLst>
    <p:sldId id="395" r:id="rId2"/>
    <p:sldId id="393" r:id="rId3"/>
    <p:sldId id="394" r:id="rId4"/>
    <p:sldId id="392" r:id="rId5"/>
    <p:sldId id="397" r:id="rId6"/>
    <p:sldId id="396" r:id="rId7"/>
    <p:sldId id="379" r:id="rId8"/>
  </p:sldIdLst>
  <p:sldSz cx="9906000" cy="6858000" type="A4"/>
  <p:notesSz cx="9926638" cy="6797675"/>
  <p:defaultTextStyle>
    <a:defPPr>
      <a:defRPr lang="ru-RU"/>
    </a:defPPr>
    <a:lvl1pPr algn="l" defTabSz="912813" rtl="0" fontAlgn="base">
      <a:spcBef>
        <a:spcPct val="0"/>
      </a:spcBef>
      <a:spcAft>
        <a:spcPct val="0"/>
      </a:spcAft>
      <a:defRPr kern="1200">
        <a:solidFill>
          <a:schemeClr val="tx1"/>
        </a:solidFill>
        <a:latin typeface="Arial" charset="0"/>
        <a:ea typeface="+mn-ea"/>
        <a:cs typeface="Arial" charset="0"/>
      </a:defRPr>
    </a:lvl1pPr>
    <a:lvl2pPr marL="455613" indent="1588" algn="l" defTabSz="912813" rtl="0" fontAlgn="base">
      <a:spcBef>
        <a:spcPct val="0"/>
      </a:spcBef>
      <a:spcAft>
        <a:spcPct val="0"/>
      </a:spcAft>
      <a:defRPr kern="1200">
        <a:solidFill>
          <a:schemeClr val="tx1"/>
        </a:solidFill>
        <a:latin typeface="Arial" charset="0"/>
        <a:ea typeface="+mn-ea"/>
        <a:cs typeface="Arial" charset="0"/>
      </a:defRPr>
    </a:lvl2pPr>
    <a:lvl3pPr marL="912813" indent="1588" algn="l" defTabSz="912813" rtl="0" fontAlgn="base">
      <a:spcBef>
        <a:spcPct val="0"/>
      </a:spcBef>
      <a:spcAft>
        <a:spcPct val="0"/>
      </a:spcAft>
      <a:defRPr kern="1200">
        <a:solidFill>
          <a:schemeClr val="tx1"/>
        </a:solidFill>
        <a:latin typeface="Arial" charset="0"/>
        <a:ea typeface="+mn-ea"/>
        <a:cs typeface="Arial" charset="0"/>
      </a:defRPr>
    </a:lvl3pPr>
    <a:lvl4pPr marL="1370013" indent="1588" algn="l" defTabSz="912813" rtl="0" fontAlgn="base">
      <a:spcBef>
        <a:spcPct val="0"/>
      </a:spcBef>
      <a:spcAft>
        <a:spcPct val="0"/>
      </a:spcAft>
      <a:defRPr kern="1200">
        <a:solidFill>
          <a:schemeClr val="tx1"/>
        </a:solidFill>
        <a:latin typeface="Arial" charset="0"/>
        <a:ea typeface="+mn-ea"/>
        <a:cs typeface="Arial" charset="0"/>
      </a:defRPr>
    </a:lvl4pPr>
    <a:lvl5pPr marL="1827213" indent="1588" algn="l" defTabSz="912813"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4028">
          <p15:clr>
            <a:srgbClr val="A4A3A4"/>
          </p15:clr>
        </p15:guide>
        <p15:guide id="2" orient="horz" pos="2102">
          <p15:clr>
            <a:srgbClr val="A4A3A4"/>
          </p15:clr>
        </p15:guide>
        <p15:guide id="3" pos="320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9706"/>
    <a:srgbClr val="F55F0B"/>
    <a:srgbClr val="F7B309"/>
    <a:srgbClr val="090DB7"/>
    <a:srgbClr val="18481D"/>
    <a:srgbClr val="0099CC"/>
    <a:srgbClr val="23669D"/>
    <a:srgbClr val="CCECFF"/>
    <a:srgbClr val="D7EDF4"/>
    <a:srgbClr val="00B5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4C1A8A3-306A-4EB7-A6B1-4F7E0EB9C5D6}" styleName="Средний стиль 3 - акцент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9DCAF9ED-07DC-4A11-8D7F-57B35C25682E}" styleName="Средний стиль 1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Средний стиль 3 - акцент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E25E649-3F16-4E02-A733-19D2CDBF48F0}" styleName="Сред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C083E6E3-FA7D-4D7B-A595-EF9225AFEA82}" styleName="Светлый стиль 1 - акцент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8D230F3-CF80-4859-8CE7-A43EE81993B5}" styleName="Светлый стиль 1 — акцент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D7B26C5-4107-4FEC-AEDC-1716B250A1EF}" styleName="Светлый стиль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Светлый стиль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14" autoAdjust="0"/>
    <p:restoredTop sz="99754" autoAdjust="0"/>
  </p:normalViewPr>
  <p:slideViewPr>
    <p:cSldViewPr snapToGrid="0">
      <p:cViewPr varScale="1">
        <p:scale>
          <a:sx n="96" d="100"/>
          <a:sy n="96" d="100"/>
        </p:scale>
        <p:origin x="888" y="72"/>
      </p:cViewPr>
      <p:guideLst>
        <p:guide orient="horz" pos="4028"/>
        <p:guide orient="horz" pos="2102"/>
        <p:guide pos="3207"/>
      </p:guideLst>
    </p:cSldViewPr>
  </p:slideViewPr>
  <p:outlineViewPr>
    <p:cViewPr>
      <p:scale>
        <a:sx n="33" d="100"/>
        <a:sy n="33" d="100"/>
      </p:scale>
      <p:origin x="18" y="0"/>
    </p:cViewPr>
  </p:outlineViewPr>
  <p:notesTextViewPr>
    <p:cViewPr>
      <p:scale>
        <a:sx n="1" d="1"/>
        <a:sy n="1" d="1"/>
      </p:scale>
      <p:origin x="0" y="0"/>
    </p:cViewPr>
  </p:notesTextViewPr>
  <p:sorterViewPr>
    <p:cViewPr>
      <p:scale>
        <a:sx n="120" d="100"/>
        <a:sy n="12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1400">
                <a:solidFill>
                  <a:schemeClr val="accent5">
                    <a:lumMod val="75000"/>
                  </a:schemeClr>
                </a:solidFill>
                <a:latin typeface="Century Gothic" panose="020B0502020202020204" pitchFamily="34" charset="0"/>
              </a:defRPr>
            </a:pPr>
            <a:r>
              <a:rPr lang="ru-RU" sz="1400" dirty="0">
                <a:solidFill>
                  <a:schemeClr val="accent5">
                    <a:lumMod val="75000"/>
                  </a:schemeClr>
                </a:solidFill>
                <a:latin typeface="Century Gothic" panose="020B0502020202020204" pitchFamily="34" charset="0"/>
              </a:rPr>
              <a:t>Динамика портфеля займов</a:t>
            </a:r>
          </a:p>
        </c:rich>
      </c:tx>
      <c:layout>
        <c:manualLayout>
          <c:xMode val="edge"/>
          <c:yMode val="edge"/>
          <c:x val="0.19342705884040476"/>
          <c:y val="4.3015798842901645E-2"/>
        </c:manualLayout>
      </c:layout>
      <c:overlay val="0"/>
      <c:spPr>
        <a:noFill/>
        <a:ln>
          <a:noFill/>
        </a:ln>
        <a:effectLst/>
      </c:spPr>
    </c:title>
    <c:autoTitleDeleted val="0"/>
    <c:plotArea>
      <c:layout>
        <c:manualLayout>
          <c:layoutTarget val="inner"/>
          <c:xMode val="edge"/>
          <c:yMode val="edge"/>
          <c:x val="0.15252042523104861"/>
          <c:y val="0.16762416555407209"/>
          <c:w val="0.8474795747689513"/>
          <c:h val="0.61774935387856589"/>
        </c:manualLayout>
      </c:layout>
      <c:barChart>
        <c:barDir val="col"/>
        <c:grouping val="clustered"/>
        <c:varyColors val="0"/>
        <c:ser>
          <c:idx val="0"/>
          <c:order val="0"/>
          <c:tx>
            <c:strRef>
              <c:f>Лист1!$B$1</c:f>
              <c:strCache>
                <c:ptCount val="1"/>
                <c:pt idx="0">
                  <c:v>Динамика портфеля займов</c:v>
                </c:pt>
              </c:strCache>
            </c:strRef>
          </c:tx>
          <c:spPr>
            <a:solidFill>
              <a:schemeClr val="accent5">
                <a:lumMod val="75000"/>
              </a:schemeClr>
            </a:solidFill>
            <a:ln>
              <a:noFill/>
            </a:ln>
            <a:effectLst/>
            <a:sp3d/>
          </c:spPr>
          <c:invertIfNegative val="0"/>
          <c:dLbls>
            <c:dLbl>
              <c:idx val="0"/>
              <c:layout>
                <c:manualLayout>
                  <c:x val="-1.8388843121101634E-2"/>
                  <c:y val="2.39314367375331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A27-4609-ADB8-7E2364FA4EC9}"/>
                </c:ext>
              </c:extLst>
            </c:dLbl>
            <c:dLbl>
              <c:idx val="1"/>
              <c:layout>
                <c:manualLayout>
                  <c:x val="-7.2730964063736137E-2"/>
                  <c:y val="3.8024032042723581E-2"/>
                </c:manualLayout>
              </c:layout>
              <c:numFmt formatCode="#,##0" sourceLinked="0"/>
              <c:spPr>
                <a:solidFill>
                  <a:prstClr val="white"/>
                </a:solidFill>
                <a:ln w="9525" cap="flat" cmpd="sng" algn="ctr">
                  <a:solidFill>
                    <a:prstClr val="black">
                      <a:lumMod val="25000"/>
                      <a:lumOff val="75000"/>
                    </a:prstClr>
                  </a:solidFill>
                  <a:prstDash val="solid"/>
                  <a:round/>
                  <a:headEnd type="none" w="med" len="med"/>
                  <a:tailEnd type="none" w="med" len="med"/>
                  <a:extLst>
                    <a:ext uri="{C807C97D-BFC1-408E-A445-0C87EB9F89A2}">
                      <ask:lineSketchStyleProps xmlns:ask="http://schemas.microsoft.com/office/drawing/2018/sketchyshapes" sd="0">
                        <a:custGeom>
                          <a:avLst/>
                          <a:gdLst/>
                          <a:ahLst/>
                          <a:cxnLst/>
                          <a:rect l="0" t="0" r="0" b="0"/>
                          <a:pathLst/>
                        </a:custGeom>
                        <ask:type/>
                        <ask:seed>0</ask:seed>
                      </ask:lineSketchStyleProps>
                    </a:ext>
                  </a:extLst>
                </a:ln>
                <a:effectLst/>
              </c:spPr>
              <c:txPr>
                <a:bodyPr rot="0" vert="horz"/>
                <a:lstStyle/>
                <a:p>
                  <a:pPr>
                    <a:defRPr/>
                  </a:pPr>
                  <a:endParaRPr lang="ru-RU"/>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gd name="adj1" fmla="val 104595"/>
                        <a:gd name="adj2" fmla="val 91856"/>
                      </a:avLst>
                    </a:prstGeom>
                  </c15:spPr>
                </c:ext>
                <c:ext xmlns:c16="http://schemas.microsoft.com/office/drawing/2014/chart" uri="{C3380CC4-5D6E-409C-BE32-E72D297353CC}">
                  <c16:uniqueId val="{00000001-1A27-4609-ADB8-7E2364FA4EC9}"/>
                </c:ext>
              </c:extLst>
            </c:dLbl>
            <c:dLbl>
              <c:idx val="2"/>
              <c:layout>
                <c:manualLayout>
                  <c:x val="-7.1172825094382275E-2"/>
                  <c:y val="3.594282866638642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A27-4609-ADB8-7E2364FA4EC9}"/>
                </c:ext>
              </c:extLst>
            </c:dLbl>
            <c:dLbl>
              <c:idx val="3"/>
              <c:layout>
                <c:manualLayout>
                  <c:x val="-0.11458745954701484"/>
                  <c:y val="2.59779706275033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A27-4609-ADB8-7E2364FA4EC9}"/>
                </c:ext>
              </c:extLst>
            </c:dLbl>
            <c:dLbl>
              <c:idx val="4"/>
              <c:layout>
                <c:manualLayout>
                  <c:x val="-7.9956209813324283E-2"/>
                  <c:y val="-1.60559645276270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A27-4609-ADB8-7E2364FA4EC9}"/>
                </c:ext>
              </c:extLst>
            </c:dLbl>
            <c:numFmt formatCode="#,##0" sourceLinked="0"/>
            <c:spPr>
              <a:solidFill>
                <a:prstClr val="white"/>
              </a:solidFill>
              <a:ln>
                <a:solidFill>
                  <a:prstClr val="black">
                    <a:lumMod val="25000"/>
                    <a:lumOff val="75000"/>
                  </a:prstClr>
                </a:solidFill>
              </a:ln>
              <a:effectLst/>
            </c:spPr>
            <c:txPr>
              <a:bodyPr rot="0" vert="horz"/>
              <a:lstStyle/>
              <a:p>
                <a:pPr>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c15:spPr>
                <c15:showLeaderLines val="0"/>
              </c:ext>
            </c:extLst>
          </c:dLbls>
          <c:cat>
            <c:numRef>
              <c:f>Лист1!$A$2:$A$5</c:f>
              <c:numCache>
                <c:formatCode>General</c:formatCode>
                <c:ptCount val="4"/>
                <c:pt idx="0">
                  <c:v>2016</c:v>
                </c:pt>
                <c:pt idx="1">
                  <c:v>2017</c:v>
                </c:pt>
                <c:pt idx="2">
                  <c:v>2018</c:v>
                </c:pt>
                <c:pt idx="3">
                  <c:v>2019</c:v>
                </c:pt>
              </c:numCache>
            </c:numRef>
          </c:cat>
          <c:val>
            <c:numRef>
              <c:f>Лист1!$B$2:$B$5</c:f>
              <c:numCache>
                <c:formatCode>General</c:formatCode>
                <c:ptCount val="4"/>
                <c:pt idx="0">
                  <c:v>242.4</c:v>
                </c:pt>
                <c:pt idx="1">
                  <c:v>275</c:v>
                </c:pt>
                <c:pt idx="2">
                  <c:v>276</c:v>
                </c:pt>
                <c:pt idx="3">
                  <c:v>330</c:v>
                </c:pt>
              </c:numCache>
            </c:numRef>
          </c:val>
          <c:extLst>
            <c:ext xmlns:c16="http://schemas.microsoft.com/office/drawing/2014/chart" uri="{C3380CC4-5D6E-409C-BE32-E72D297353CC}">
              <c16:uniqueId val="{00000005-1A27-4609-ADB8-7E2364FA4EC9}"/>
            </c:ext>
          </c:extLst>
        </c:ser>
        <c:dLbls>
          <c:showLegendKey val="0"/>
          <c:showVal val="0"/>
          <c:showCatName val="0"/>
          <c:showSerName val="0"/>
          <c:showPercent val="0"/>
          <c:showBubbleSize val="0"/>
        </c:dLbls>
        <c:gapWidth val="150"/>
        <c:axId val="297672192"/>
        <c:axId val="94329600"/>
      </c:barChart>
      <c:catAx>
        <c:axId val="297672192"/>
        <c:scaling>
          <c:orientation val="minMax"/>
        </c:scaling>
        <c:delete val="0"/>
        <c:axPos val="b"/>
        <c:numFmt formatCode="General" sourceLinked="1"/>
        <c:majorTickMark val="none"/>
        <c:minorTickMark val="none"/>
        <c:tickLblPos val="nextTo"/>
        <c:spPr>
          <a:noFill/>
          <a:ln>
            <a:noFill/>
          </a:ln>
          <a:effectLst/>
        </c:spPr>
        <c:txPr>
          <a:bodyPr rot="-60000000" vert="horz"/>
          <a:lstStyle/>
          <a:p>
            <a:pPr>
              <a:defRPr sz="1200" b="1"/>
            </a:pPr>
            <a:endParaRPr lang="ru-RU"/>
          </a:p>
        </c:txPr>
        <c:crossAx val="94329600"/>
        <c:crosses val="autoZero"/>
        <c:auto val="1"/>
        <c:lblAlgn val="ctr"/>
        <c:lblOffset val="100"/>
        <c:noMultiLvlLbl val="0"/>
      </c:catAx>
      <c:valAx>
        <c:axId val="9432960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vert="horz"/>
              <a:lstStyle/>
              <a:p>
                <a:pPr>
                  <a:defRPr/>
                </a:pPr>
                <a:r>
                  <a:rPr lang="ru-RU"/>
                  <a:t>Млн. руб.</a:t>
                </a:r>
              </a:p>
            </c:rich>
          </c:tx>
          <c:layout>
            <c:manualLayout>
              <c:xMode val="edge"/>
              <c:yMode val="edge"/>
              <c:x val="1.2533614371361388E-3"/>
              <c:y val="0.48534100513222522"/>
            </c:manualLayout>
          </c:layout>
          <c:overlay val="0"/>
          <c:spPr>
            <a:noFill/>
            <a:ln>
              <a:noFill/>
            </a:ln>
            <a:effectLst/>
          </c:spPr>
        </c:title>
        <c:numFmt formatCode="General" sourceLinked="1"/>
        <c:majorTickMark val="none"/>
        <c:minorTickMark val="none"/>
        <c:tickLblPos val="nextTo"/>
        <c:spPr>
          <a:noFill/>
          <a:ln>
            <a:noFill/>
          </a:ln>
          <a:effectLst/>
        </c:spPr>
        <c:txPr>
          <a:bodyPr rot="-60000000" vert="horz"/>
          <a:lstStyle/>
          <a:p>
            <a:pPr>
              <a:defRPr/>
            </a:pPr>
            <a:endParaRPr lang="ru-RU"/>
          </a:p>
        </c:txPr>
        <c:crossAx val="297672192"/>
        <c:crosses val="autoZero"/>
        <c:crossBetween val="between"/>
      </c:valAx>
      <c:spPr>
        <a:noFill/>
        <a:ln>
          <a:noFill/>
        </a:ln>
        <a:effectLst/>
        <a:sp3d/>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Century Gothic" panose="020B0502020202020204" pitchFamily="34" charset="0"/>
        </a:defRPr>
      </a:pPr>
      <a:endParaRPr lang="ru-RU"/>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0.14722</cdr:x>
      <cdr:y>0.2521</cdr:y>
    </cdr:from>
    <cdr:to>
      <cdr:x>1</cdr:x>
      <cdr:y>0.2521</cdr:y>
    </cdr:to>
    <cdr:cxnSp macro="">
      <cdr:nvCxnSpPr>
        <cdr:cNvPr id="3" name="Прямая соединительная линия 2">
          <a:extLst xmlns:a="http://schemas.openxmlformats.org/drawingml/2006/main">
            <a:ext uri="{FF2B5EF4-FFF2-40B4-BE49-F238E27FC236}">
              <a16:creationId xmlns:a16="http://schemas.microsoft.com/office/drawing/2014/main" id="{1F4CC498-AAA9-4C38-87D1-D93D6FDA44EE}"/>
            </a:ext>
          </a:extLst>
        </cdr:cNvPr>
        <cdr:cNvCxnSpPr/>
      </cdr:nvCxnSpPr>
      <cdr:spPr>
        <a:xfrm xmlns:a="http://schemas.openxmlformats.org/drawingml/2006/main">
          <a:off x="533704" y="1132940"/>
          <a:ext cx="3091492" cy="0"/>
        </a:xfrm>
        <a:prstGeom xmlns:a="http://schemas.openxmlformats.org/drawingml/2006/main" prst="line">
          <a:avLst/>
        </a:prstGeom>
        <a:ln xmlns:a="http://schemas.openxmlformats.org/drawingml/2006/main" w="12700"/>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2" y="0"/>
            <a:ext cx="4301543" cy="339884"/>
          </a:xfrm>
          <a:prstGeom prst="rect">
            <a:avLst/>
          </a:prstGeom>
          <a:noFill/>
          <a:ln w="9525">
            <a:noFill/>
            <a:miter lim="800000"/>
            <a:headEnd/>
            <a:tailEnd/>
          </a:ln>
          <a:effectLst/>
        </p:spPr>
        <p:txBody>
          <a:bodyPr vert="horz" wrap="square" lIns="91422" tIns="45710" rIns="91422" bIns="45710" numCol="1" anchor="t" anchorCtr="0" compatLnSpc="1">
            <a:prstTxWarp prst="textNoShape">
              <a:avLst/>
            </a:prstTxWarp>
          </a:bodyPr>
          <a:lstStyle>
            <a:lvl1pPr>
              <a:defRPr sz="1200"/>
            </a:lvl1pPr>
          </a:lstStyle>
          <a:p>
            <a:endParaRPr lang="ru-RU"/>
          </a:p>
        </p:txBody>
      </p:sp>
      <p:sp>
        <p:nvSpPr>
          <p:cNvPr id="26627" name="Rectangle 3"/>
          <p:cNvSpPr>
            <a:spLocks noGrp="1" noChangeArrowheads="1"/>
          </p:cNvSpPr>
          <p:nvPr>
            <p:ph type="dt" sz="quarter" idx="1"/>
          </p:nvPr>
        </p:nvSpPr>
        <p:spPr bwMode="auto">
          <a:xfrm>
            <a:off x="5622800" y="0"/>
            <a:ext cx="4301543" cy="339884"/>
          </a:xfrm>
          <a:prstGeom prst="rect">
            <a:avLst/>
          </a:prstGeom>
          <a:noFill/>
          <a:ln w="9525">
            <a:noFill/>
            <a:miter lim="800000"/>
            <a:headEnd/>
            <a:tailEnd/>
          </a:ln>
          <a:effectLst/>
        </p:spPr>
        <p:txBody>
          <a:bodyPr vert="horz" wrap="square" lIns="91422" tIns="45710" rIns="91422" bIns="45710" numCol="1" anchor="t" anchorCtr="0" compatLnSpc="1">
            <a:prstTxWarp prst="textNoShape">
              <a:avLst/>
            </a:prstTxWarp>
          </a:bodyPr>
          <a:lstStyle>
            <a:lvl1pPr algn="r">
              <a:defRPr sz="1200"/>
            </a:lvl1pPr>
          </a:lstStyle>
          <a:p>
            <a:fld id="{B76A8ECD-D3F8-4CB7-ADA6-DB927FE53768}" type="datetimeFigureOut">
              <a:rPr lang="ru-RU"/>
              <a:pPr/>
              <a:t>22.09.2020</a:t>
            </a:fld>
            <a:endParaRPr lang="ru-RU"/>
          </a:p>
        </p:txBody>
      </p:sp>
      <p:sp>
        <p:nvSpPr>
          <p:cNvPr id="26628" name="Rectangle 4"/>
          <p:cNvSpPr>
            <a:spLocks noGrp="1" noChangeArrowheads="1"/>
          </p:cNvSpPr>
          <p:nvPr>
            <p:ph type="ftr" sz="quarter" idx="2"/>
          </p:nvPr>
        </p:nvSpPr>
        <p:spPr bwMode="auto">
          <a:xfrm>
            <a:off x="2" y="6456613"/>
            <a:ext cx="4301543" cy="339884"/>
          </a:xfrm>
          <a:prstGeom prst="rect">
            <a:avLst/>
          </a:prstGeom>
          <a:noFill/>
          <a:ln w="9525">
            <a:noFill/>
            <a:miter lim="800000"/>
            <a:headEnd/>
            <a:tailEnd/>
          </a:ln>
          <a:effectLst/>
        </p:spPr>
        <p:txBody>
          <a:bodyPr vert="horz" wrap="square" lIns="91422" tIns="45710" rIns="91422" bIns="45710" numCol="1" anchor="b" anchorCtr="0" compatLnSpc="1">
            <a:prstTxWarp prst="textNoShape">
              <a:avLst/>
            </a:prstTxWarp>
          </a:bodyPr>
          <a:lstStyle>
            <a:lvl1pPr>
              <a:defRPr sz="1200"/>
            </a:lvl1pPr>
          </a:lstStyle>
          <a:p>
            <a:endParaRPr lang="ru-RU"/>
          </a:p>
        </p:txBody>
      </p:sp>
      <p:sp>
        <p:nvSpPr>
          <p:cNvPr id="26629" name="Rectangle 5"/>
          <p:cNvSpPr>
            <a:spLocks noGrp="1" noChangeArrowheads="1"/>
          </p:cNvSpPr>
          <p:nvPr>
            <p:ph type="sldNum" sz="quarter" idx="3"/>
          </p:nvPr>
        </p:nvSpPr>
        <p:spPr bwMode="auto">
          <a:xfrm>
            <a:off x="5622800" y="6456613"/>
            <a:ext cx="4301543" cy="339884"/>
          </a:xfrm>
          <a:prstGeom prst="rect">
            <a:avLst/>
          </a:prstGeom>
          <a:noFill/>
          <a:ln w="9525">
            <a:noFill/>
            <a:miter lim="800000"/>
            <a:headEnd/>
            <a:tailEnd/>
          </a:ln>
          <a:effectLst/>
        </p:spPr>
        <p:txBody>
          <a:bodyPr vert="horz" wrap="square" lIns="91422" tIns="45710" rIns="91422" bIns="45710" numCol="1" anchor="b" anchorCtr="0" compatLnSpc="1">
            <a:prstTxWarp prst="textNoShape">
              <a:avLst/>
            </a:prstTxWarp>
          </a:bodyPr>
          <a:lstStyle>
            <a:lvl1pPr algn="r">
              <a:defRPr sz="1200"/>
            </a:lvl1pPr>
          </a:lstStyle>
          <a:p>
            <a:fld id="{9C4308CA-9ECD-4938-A3B7-3AB3B4BEC9D7}" type="slidenum">
              <a:rPr lang="ru-RU"/>
              <a:pPr/>
              <a:t>‹#›</a:t>
            </a:fld>
            <a:endParaRPr lang="ru-RU"/>
          </a:p>
        </p:txBody>
      </p:sp>
    </p:spTree>
    <p:extLst>
      <p:ext uri="{BB962C8B-B14F-4D97-AF65-F5344CB8AC3E}">
        <p14:creationId xmlns:p14="http://schemas.microsoft.com/office/powerpoint/2010/main" val="283043422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2" y="0"/>
            <a:ext cx="4301543" cy="341064"/>
          </a:xfrm>
          <a:prstGeom prst="rect">
            <a:avLst/>
          </a:prstGeom>
        </p:spPr>
        <p:txBody>
          <a:bodyPr vert="horz" lIns="91422" tIns="45710" rIns="91422" bIns="45710" rtlCol="0"/>
          <a:lstStyle>
            <a:lvl1pPr algn="l" defTabSz="914011"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5622800" y="0"/>
            <a:ext cx="4301543" cy="341064"/>
          </a:xfrm>
          <a:prstGeom prst="rect">
            <a:avLst/>
          </a:prstGeom>
        </p:spPr>
        <p:txBody>
          <a:bodyPr vert="horz" lIns="91422" tIns="45710" rIns="91422" bIns="45710" rtlCol="0"/>
          <a:lstStyle>
            <a:lvl1pPr algn="r" defTabSz="914011" fontAlgn="auto">
              <a:spcBef>
                <a:spcPts val="0"/>
              </a:spcBef>
              <a:spcAft>
                <a:spcPts val="0"/>
              </a:spcAft>
              <a:defRPr sz="1200" smtClean="0">
                <a:latin typeface="+mn-lt"/>
                <a:cs typeface="+mn-cs"/>
              </a:defRPr>
            </a:lvl1pPr>
          </a:lstStyle>
          <a:p>
            <a:pPr>
              <a:defRPr/>
            </a:pPr>
            <a:fld id="{E600AE7D-F9E9-4F84-A156-86B40493E244}" type="datetimeFigureOut">
              <a:rPr lang="ru-RU"/>
              <a:pPr>
                <a:defRPr/>
              </a:pPr>
              <a:t>22.09.2020</a:t>
            </a:fld>
            <a:endParaRPr lang="ru-RU"/>
          </a:p>
        </p:txBody>
      </p:sp>
      <p:sp>
        <p:nvSpPr>
          <p:cNvPr id="4" name="Образ слайда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22" tIns="45710" rIns="91422" bIns="45710" rtlCol="0" anchor="ctr"/>
          <a:lstStyle/>
          <a:p>
            <a:pPr lvl="0"/>
            <a:endParaRPr lang="ru-RU" noProof="0"/>
          </a:p>
        </p:txBody>
      </p:sp>
      <p:sp>
        <p:nvSpPr>
          <p:cNvPr id="5" name="Заметки 4"/>
          <p:cNvSpPr>
            <a:spLocks noGrp="1"/>
          </p:cNvSpPr>
          <p:nvPr>
            <p:ph type="body" sz="quarter" idx="3"/>
          </p:nvPr>
        </p:nvSpPr>
        <p:spPr>
          <a:xfrm>
            <a:off x="992665" y="3271382"/>
            <a:ext cx="7941310" cy="2676585"/>
          </a:xfrm>
          <a:prstGeom prst="rect">
            <a:avLst/>
          </a:prstGeom>
        </p:spPr>
        <p:txBody>
          <a:bodyPr vert="horz" lIns="91422" tIns="45710" rIns="91422" bIns="45710" rtlCol="0"/>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a:xfrm>
            <a:off x="2" y="6456611"/>
            <a:ext cx="4301543" cy="341064"/>
          </a:xfrm>
          <a:prstGeom prst="rect">
            <a:avLst/>
          </a:prstGeom>
        </p:spPr>
        <p:txBody>
          <a:bodyPr vert="horz" lIns="91422" tIns="45710" rIns="91422" bIns="45710" rtlCol="0" anchor="b"/>
          <a:lstStyle>
            <a:lvl1pPr algn="l" defTabSz="914011"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5622800" y="6456611"/>
            <a:ext cx="4301543" cy="341064"/>
          </a:xfrm>
          <a:prstGeom prst="rect">
            <a:avLst/>
          </a:prstGeom>
        </p:spPr>
        <p:txBody>
          <a:bodyPr vert="horz" lIns="91422" tIns="45710" rIns="91422" bIns="45710" rtlCol="0" anchor="b"/>
          <a:lstStyle>
            <a:lvl1pPr algn="r" defTabSz="914011" fontAlgn="auto">
              <a:spcBef>
                <a:spcPts val="0"/>
              </a:spcBef>
              <a:spcAft>
                <a:spcPts val="0"/>
              </a:spcAft>
              <a:defRPr sz="1200" smtClean="0">
                <a:latin typeface="+mn-lt"/>
                <a:cs typeface="+mn-cs"/>
              </a:defRPr>
            </a:lvl1pPr>
          </a:lstStyle>
          <a:p>
            <a:pPr>
              <a:defRPr/>
            </a:pPr>
            <a:fld id="{FFCAF51E-F1B1-43A5-A16B-11FDE87028DC}" type="slidenum">
              <a:rPr lang="ru-RU"/>
              <a:pPr>
                <a:defRPr/>
              </a:pPr>
              <a:t>‹#›</a:t>
            </a:fld>
            <a:endParaRPr lang="ru-RU"/>
          </a:p>
        </p:txBody>
      </p:sp>
    </p:spTree>
    <p:extLst>
      <p:ext uri="{BB962C8B-B14F-4D97-AF65-F5344CB8AC3E}">
        <p14:creationId xmlns:p14="http://schemas.microsoft.com/office/powerpoint/2010/main" val="123514441"/>
      </p:ext>
    </p:extLst>
  </p:cSld>
  <p:clrMap bg1="lt1" tx1="dk1" bg2="lt2" tx2="dk2" accent1="accent1" accent2="accent2" accent3="accent3" accent4="accent4" accent5="accent5" accent6="accent6" hlink="hlink" folHlink="folHlink"/>
  <p:hf hdr="0" dt="0"/>
  <p:notesStyle>
    <a:lvl1pPr algn="l" defTabSz="912813" rtl="0" fontAlgn="base">
      <a:spcBef>
        <a:spcPct val="30000"/>
      </a:spcBef>
      <a:spcAft>
        <a:spcPct val="0"/>
      </a:spcAft>
      <a:defRPr sz="1200" kern="1200">
        <a:solidFill>
          <a:schemeClr val="tx1"/>
        </a:solidFill>
        <a:latin typeface="+mn-lt"/>
        <a:ea typeface="+mn-ea"/>
        <a:cs typeface="+mn-cs"/>
      </a:defRPr>
    </a:lvl1pPr>
    <a:lvl2pPr marL="455613" algn="l" defTabSz="912813" rtl="0" fontAlgn="base">
      <a:spcBef>
        <a:spcPct val="30000"/>
      </a:spcBef>
      <a:spcAft>
        <a:spcPct val="0"/>
      </a:spcAft>
      <a:defRPr sz="1200" kern="1200">
        <a:solidFill>
          <a:schemeClr val="tx1"/>
        </a:solidFill>
        <a:latin typeface="+mn-lt"/>
        <a:ea typeface="+mn-ea"/>
        <a:cs typeface="+mn-cs"/>
      </a:defRPr>
    </a:lvl2pPr>
    <a:lvl3pPr marL="912813" algn="l" defTabSz="912813" rtl="0" fontAlgn="base">
      <a:spcBef>
        <a:spcPct val="30000"/>
      </a:spcBef>
      <a:spcAft>
        <a:spcPct val="0"/>
      </a:spcAft>
      <a:defRPr sz="1200" kern="1200">
        <a:solidFill>
          <a:schemeClr val="tx1"/>
        </a:solidFill>
        <a:latin typeface="+mn-lt"/>
        <a:ea typeface="+mn-ea"/>
        <a:cs typeface="+mn-cs"/>
      </a:defRPr>
    </a:lvl3pPr>
    <a:lvl4pPr marL="1370013" algn="l" defTabSz="912813" rtl="0" fontAlgn="base">
      <a:spcBef>
        <a:spcPct val="30000"/>
      </a:spcBef>
      <a:spcAft>
        <a:spcPct val="0"/>
      </a:spcAft>
      <a:defRPr sz="1200" kern="1200">
        <a:solidFill>
          <a:schemeClr val="tx1"/>
        </a:solidFill>
        <a:latin typeface="+mn-lt"/>
        <a:ea typeface="+mn-ea"/>
        <a:cs typeface="+mn-cs"/>
      </a:defRPr>
    </a:lvl4pPr>
    <a:lvl5pPr marL="1827213" algn="l" defTabSz="912813" rtl="0" fontAlgn="base">
      <a:spcBef>
        <a:spcPct val="30000"/>
      </a:spcBef>
      <a:spcAft>
        <a:spcPct val="0"/>
      </a:spcAft>
      <a:defRPr sz="1200" kern="1200">
        <a:solidFill>
          <a:schemeClr val="tx1"/>
        </a:solidFill>
        <a:latin typeface="+mn-lt"/>
        <a:ea typeface="+mn-ea"/>
        <a:cs typeface="+mn-cs"/>
      </a:defRPr>
    </a:lvl5pPr>
    <a:lvl6pPr marL="2285488" algn="l" defTabSz="914195" rtl="0" eaLnBrk="1" latinLnBrk="0" hangingPunct="1">
      <a:defRPr sz="1200" kern="1200">
        <a:solidFill>
          <a:schemeClr val="tx1"/>
        </a:solidFill>
        <a:latin typeface="+mn-lt"/>
        <a:ea typeface="+mn-ea"/>
        <a:cs typeface="+mn-cs"/>
      </a:defRPr>
    </a:lvl6pPr>
    <a:lvl7pPr marL="2742585" algn="l" defTabSz="914195" rtl="0" eaLnBrk="1" latinLnBrk="0" hangingPunct="1">
      <a:defRPr sz="1200" kern="1200">
        <a:solidFill>
          <a:schemeClr val="tx1"/>
        </a:solidFill>
        <a:latin typeface="+mn-lt"/>
        <a:ea typeface="+mn-ea"/>
        <a:cs typeface="+mn-cs"/>
      </a:defRPr>
    </a:lvl7pPr>
    <a:lvl8pPr marL="3199682" algn="l" defTabSz="914195" rtl="0" eaLnBrk="1" latinLnBrk="0" hangingPunct="1">
      <a:defRPr sz="1200" kern="1200">
        <a:solidFill>
          <a:schemeClr val="tx1"/>
        </a:solidFill>
        <a:latin typeface="+mn-lt"/>
        <a:ea typeface="+mn-ea"/>
        <a:cs typeface="+mn-cs"/>
      </a:defRPr>
    </a:lvl8pPr>
    <a:lvl9pPr marL="3656779" algn="l" defTabSz="91419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slideMaster" Target="../slideMasters/slideMaster1.xml"/><Relationship Id="rId5" Type="http://schemas.openxmlformats.org/officeDocument/2006/relationships/tags" Target="../tags/tag7.xml"/><Relationship Id="rId4" Type="http://schemas.openxmlformats.org/officeDocument/2006/relationships/tags" Target="../tags/tag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McK Title Elements"/>
          <p:cNvGrpSpPr>
            <a:grpSpLocks/>
          </p:cNvGrpSpPr>
          <p:nvPr/>
        </p:nvGrpSpPr>
        <p:grpSpPr bwMode="auto">
          <a:xfrm>
            <a:off x="2917825" y="2182813"/>
            <a:ext cx="5557838" cy="4602162"/>
            <a:chOff x="1663" y="1348"/>
            <a:chExt cx="3167" cy="2841"/>
          </a:xfrm>
        </p:grpSpPr>
        <p:sp>
          <p:nvSpPr>
            <p:cNvPr id="5" name="McK Confidential" hidden="1"/>
            <p:cNvSpPr txBox="1">
              <a:spLocks noChangeArrowheads="1"/>
            </p:cNvSpPr>
            <p:nvPr userDrawn="1"/>
          </p:nvSpPr>
          <p:spPr bwMode="auto">
            <a:xfrm>
              <a:off x="1663" y="1348"/>
              <a:ext cx="936" cy="133"/>
            </a:xfrm>
            <a:prstGeom prst="rect">
              <a:avLst/>
            </a:prstGeom>
            <a:noFill/>
            <a:ln>
              <a:noFill/>
            </a:ln>
          </p:spPr>
          <p:txBody>
            <a:bodyPr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1400">
                  <a:solidFill>
                    <a:srgbClr val="000000"/>
                  </a:solidFill>
                </a:rPr>
                <a:t>CONFIDENTIAL</a:t>
              </a:r>
            </a:p>
          </p:txBody>
        </p:sp>
        <p:sp>
          <p:nvSpPr>
            <p:cNvPr id="6" name="McK Document" hidden="1"/>
            <p:cNvSpPr txBox="1">
              <a:spLocks noChangeArrowheads="1"/>
            </p:cNvSpPr>
            <p:nvPr userDrawn="1"/>
          </p:nvSpPr>
          <p:spPr bwMode="auto">
            <a:xfrm>
              <a:off x="1663" y="3050"/>
              <a:ext cx="3167" cy="132"/>
            </a:xfrm>
            <a:prstGeom prst="rect">
              <a:avLst/>
            </a:prstGeom>
            <a:noFill/>
            <a:ln>
              <a:noFill/>
            </a:ln>
          </p:spPr>
          <p:txBody>
            <a:bodyPr lIns="0" tIns="0" rIns="0" bIns="0" anchor="b">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1400">
                  <a:solidFill>
                    <a:srgbClr val="000000"/>
                  </a:solidFill>
                </a:rPr>
                <a:t>Document</a:t>
              </a:r>
            </a:p>
          </p:txBody>
        </p:sp>
        <p:sp>
          <p:nvSpPr>
            <p:cNvPr id="7" name="McK Date" hidden="1"/>
            <p:cNvSpPr txBox="1">
              <a:spLocks noChangeArrowheads="1"/>
            </p:cNvSpPr>
            <p:nvPr userDrawn="1"/>
          </p:nvSpPr>
          <p:spPr bwMode="auto">
            <a:xfrm>
              <a:off x="1663" y="3216"/>
              <a:ext cx="3167" cy="133"/>
            </a:xfrm>
            <a:prstGeom prst="rect">
              <a:avLst/>
            </a:prstGeom>
            <a:noFill/>
            <a:ln>
              <a:noFill/>
            </a:ln>
          </p:spPr>
          <p:txBody>
            <a:bodyPr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1400">
                  <a:solidFill>
                    <a:srgbClr val="000000"/>
                  </a:solidFill>
                </a:rPr>
                <a:t>Date</a:t>
              </a:r>
            </a:p>
          </p:txBody>
        </p:sp>
        <p:sp>
          <p:nvSpPr>
            <p:cNvPr id="8" name="McK Disclaimer" hidden="1"/>
            <p:cNvSpPr>
              <a:spLocks noChangeArrowheads="1"/>
            </p:cNvSpPr>
            <p:nvPr userDrawn="1">
              <p:custDataLst>
                <p:tags r:id="rId5"/>
              </p:custDataLst>
            </p:nvPr>
          </p:nvSpPr>
          <p:spPr bwMode="auto">
            <a:xfrm>
              <a:off x="1663" y="3761"/>
              <a:ext cx="2303" cy="428"/>
            </a:xfrm>
            <a:prstGeom prst="rect">
              <a:avLst/>
            </a:prstGeom>
            <a:noFill/>
            <a:ln>
              <a:noFill/>
            </a:ln>
          </p:spPr>
          <p:txBody>
            <a:bodyPr lIns="0" tIns="0" rIns="0" bIns="0" anchor="b">
              <a:spAutoFit/>
            </a:bodyPr>
            <a:lstStyle>
              <a:lvl1pPr defTabSz="804863">
                <a:defRPr kumimoji="1" sz="1600">
                  <a:solidFill>
                    <a:schemeClr val="tx1"/>
                  </a:solidFill>
                  <a:latin typeface="Arial" pitchFamily="34" charset="0"/>
                  <a:ea typeface="ＭＳ Ｐゴシック" pitchFamily="34" charset="-128"/>
                </a:defRPr>
              </a:lvl1pPr>
              <a:lvl2pPr marL="742950" indent="-285750" defTabSz="804863">
                <a:defRPr kumimoji="1" sz="1600">
                  <a:solidFill>
                    <a:schemeClr val="tx1"/>
                  </a:solidFill>
                  <a:latin typeface="Arial" pitchFamily="34" charset="0"/>
                  <a:ea typeface="ＭＳ Ｐゴシック" pitchFamily="34" charset="-128"/>
                </a:defRPr>
              </a:lvl2pPr>
              <a:lvl3pPr marL="1143000" indent="-228600" defTabSz="804863">
                <a:defRPr kumimoji="1" sz="1600">
                  <a:solidFill>
                    <a:schemeClr val="tx1"/>
                  </a:solidFill>
                  <a:latin typeface="Arial" pitchFamily="34" charset="0"/>
                  <a:ea typeface="ＭＳ Ｐゴシック" pitchFamily="34" charset="-128"/>
                </a:defRPr>
              </a:lvl3pPr>
              <a:lvl4pPr marL="1600200" indent="-228600" defTabSz="804863">
                <a:defRPr kumimoji="1" sz="1600">
                  <a:solidFill>
                    <a:schemeClr val="tx1"/>
                  </a:solidFill>
                  <a:latin typeface="Arial" pitchFamily="34" charset="0"/>
                  <a:ea typeface="ＭＳ Ｐゴシック" pitchFamily="34" charset="-128"/>
                </a:defRPr>
              </a:lvl4pPr>
              <a:lvl5pPr marL="2057400" indent="-228600" defTabSz="804863">
                <a:defRPr kumimoji="1" sz="1600">
                  <a:solidFill>
                    <a:schemeClr val="tx1"/>
                  </a:solidFill>
                  <a:latin typeface="Arial" pitchFamily="34" charset="0"/>
                  <a:ea typeface="ＭＳ Ｐゴシック" pitchFamily="34" charset="-128"/>
                </a:defRPr>
              </a:lvl5pPr>
              <a:lvl6pPr marL="25146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9pPr>
            </a:lstStyle>
            <a:p>
              <a:pPr eaLnBrk="0" hangingPunct="0">
                <a:defRPr/>
              </a:pPr>
              <a:r>
                <a:rPr kumimoji="0" lang="en-US" altLang="ru-RU" sz="900">
                  <a:solidFill>
                    <a:srgbClr val="000000"/>
                  </a:solidFill>
                  <a:cs typeface="+mn-cs"/>
                </a:rPr>
                <a:t>This report is solely for the use of client personnel.  No part of it may be circulated, quoted, or reproduced for distribution outside the client organization without prior written approval from McKinsey &amp; Company. This material was used by McKinsey &amp; Company during an oral presentation; it is not a complete record of the discussion.</a:t>
              </a:r>
            </a:p>
          </p:txBody>
        </p:sp>
      </p:grpSp>
      <p:sp>
        <p:nvSpPr>
          <p:cNvPr id="9" name="Rectangle 1040"/>
          <p:cNvSpPr>
            <a:spLocks noChangeArrowheads="1"/>
          </p:cNvSpPr>
          <p:nvPr userDrawn="1">
            <p:custDataLst>
              <p:tags r:id="rId1"/>
            </p:custDataLst>
          </p:nvPr>
        </p:nvSpPr>
        <p:spPr bwMode="auto">
          <a:xfrm rot="10800000" flipH="1" flipV="1">
            <a:off x="0" y="433388"/>
            <a:ext cx="2262188" cy="6424612"/>
          </a:xfrm>
          <a:prstGeom prst="rect">
            <a:avLst/>
          </a:prstGeom>
          <a:solidFill>
            <a:srgbClr val="E1E2E3"/>
          </a:solidFill>
          <a:ln>
            <a:noFill/>
          </a:ln>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a:solidFill>
                <a:srgbClr val="000000"/>
              </a:solidFill>
              <a:cs typeface="+mn-cs"/>
            </a:endParaRPr>
          </a:p>
        </p:txBody>
      </p:sp>
      <p:sp>
        <p:nvSpPr>
          <p:cNvPr id="10" name="Rectangle 1041"/>
          <p:cNvSpPr>
            <a:spLocks noChangeArrowheads="1"/>
          </p:cNvSpPr>
          <p:nvPr userDrawn="1">
            <p:custDataLst>
              <p:tags r:id="rId2"/>
            </p:custDataLst>
          </p:nvPr>
        </p:nvSpPr>
        <p:spPr bwMode="auto">
          <a:xfrm rot="10800000" flipH="1">
            <a:off x="2233613" y="0"/>
            <a:ext cx="174625" cy="6872288"/>
          </a:xfrm>
          <a:prstGeom prst="rect">
            <a:avLst/>
          </a:prstGeom>
          <a:gradFill rotWithShape="1">
            <a:gsLst>
              <a:gs pos="0">
                <a:srgbClr val="004E8E"/>
              </a:gs>
              <a:gs pos="100000">
                <a:srgbClr val="FFFFFF"/>
              </a:gs>
            </a:gsLst>
            <a:lin ang="0" scaled="1"/>
          </a:gradFill>
          <a:ln>
            <a:noFill/>
          </a:ln>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a:solidFill>
                <a:srgbClr val="000000"/>
              </a:solidFill>
              <a:cs typeface="+mn-cs"/>
            </a:endParaRPr>
          </a:p>
        </p:txBody>
      </p:sp>
      <p:sp>
        <p:nvSpPr>
          <p:cNvPr id="11" name="Rectangle 1042"/>
          <p:cNvSpPr>
            <a:spLocks noChangeArrowheads="1"/>
          </p:cNvSpPr>
          <p:nvPr userDrawn="1">
            <p:custDataLst>
              <p:tags r:id="rId3"/>
            </p:custDataLst>
          </p:nvPr>
        </p:nvSpPr>
        <p:spPr bwMode="auto">
          <a:xfrm rot="5400000">
            <a:off x="4706938" y="-4721226"/>
            <a:ext cx="490538" cy="9929813"/>
          </a:xfrm>
          <a:prstGeom prst="rect">
            <a:avLst/>
          </a:prstGeom>
          <a:solidFill>
            <a:srgbClr val="004E8E"/>
          </a:solidFill>
          <a:ln>
            <a:noFill/>
          </a:ln>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a:solidFill>
                <a:srgbClr val="000000"/>
              </a:solidFill>
              <a:cs typeface="+mn-cs"/>
            </a:endParaRPr>
          </a:p>
        </p:txBody>
      </p:sp>
      <p:sp>
        <p:nvSpPr>
          <p:cNvPr id="12" name="Rectangle 1043"/>
          <p:cNvSpPr>
            <a:spLocks noChangeArrowheads="1"/>
          </p:cNvSpPr>
          <p:nvPr userDrawn="1">
            <p:custDataLst>
              <p:tags r:id="rId4"/>
            </p:custDataLst>
          </p:nvPr>
        </p:nvSpPr>
        <p:spPr bwMode="auto">
          <a:xfrm rot="16200000" flipV="1">
            <a:off x="4879975" y="1835150"/>
            <a:ext cx="144463" cy="9929813"/>
          </a:xfrm>
          <a:prstGeom prst="rect">
            <a:avLst/>
          </a:prstGeom>
          <a:solidFill>
            <a:srgbClr val="004E8E"/>
          </a:solidFill>
          <a:ln>
            <a:noFill/>
          </a:ln>
        </p:spPr>
        <p:txBody>
          <a:bodyPr rot="10800000" vert="eaVert"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algn="ctr" defTabSz="914195">
              <a:defRPr/>
            </a:pPr>
            <a:r>
              <a:rPr kumimoji="0" lang="ru-RU" altLang="ru-RU" sz="1000" b="1">
                <a:solidFill>
                  <a:srgbClr val="000000"/>
                </a:solidFill>
                <a:cs typeface="+mn-cs"/>
              </a:rPr>
              <a:t> </a:t>
            </a:r>
          </a:p>
        </p:txBody>
      </p:sp>
      <p:sp>
        <p:nvSpPr>
          <p:cNvPr id="1868828" name="Rectangle 1052"/>
          <p:cNvSpPr>
            <a:spLocks noGrp="1" noChangeArrowheads="1"/>
          </p:cNvSpPr>
          <p:nvPr>
            <p:ph type="ctrTitle"/>
          </p:nvPr>
        </p:nvSpPr>
        <p:spPr>
          <a:xfrm>
            <a:off x="3904995" y="3096971"/>
            <a:ext cx="5418302" cy="430887"/>
          </a:xfrm>
        </p:spPr>
        <p:txBody>
          <a:bodyPr anchor="ctr"/>
          <a:lstStyle>
            <a:lvl1pPr>
              <a:defRPr sz="2800" b="1"/>
            </a:lvl1pPr>
          </a:lstStyle>
          <a:p>
            <a:r>
              <a:rPr lang="en-US" dirty="0"/>
              <a:t>Click to edit Master title style</a:t>
            </a:r>
          </a:p>
        </p:txBody>
      </p:sp>
      <p:sp>
        <p:nvSpPr>
          <p:cNvPr id="1868829" name="Rectangle 1053"/>
          <p:cNvSpPr>
            <a:spLocks noGrp="1" noChangeArrowheads="1"/>
          </p:cNvSpPr>
          <p:nvPr>
            <p:ph type="subTitle" idx="1"/>
          </p:nvPr>
        </p:nvSpPr>
        <p:spPr>
          <a:xfrm>
            <a:off x="3904996" y="4261552"/>
            <a:ext cx="4346706" cy="276999"/>
          </a:xfrm>
        </p:spPr>
        <p:txBody>
          <a:bodyPr/>
          <a:lstStyle>
            <a:lvl1pPr>
              <a:defRPr sz="1800">
                <a:solidFill>
                  <a:srgbClr val="000000"/>
                </a:solidFill>
              </a:defRPr>
            </a:lvl1pPr>
          </a:lstStyle>
          <a:p>
            <a:r>
              <a:rPr lang="en-US" dirty="0"/>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pg num"/>
          <p:cNvSpPr>
            <a:spLocks noGrp="1" noChangeArrowheads="1"/>
          </p:cNvSpPr>
          <p:nvPr>
            <p:ph type="sldNum" sz="quarter" idx="10"/>
          </p:nvPr>
        </p:nvSpPr>
        <p:spPr/>
        <p:txBody>
          <a:bodyPr/>
          <a:lstStyle>
            <a:lvl1pPr fontAlgn="auto">
              <a:spcBef>
                <a:spcPts val="0"/>
              </a:spcBef>
              <a:spcAft>
                <a:spcPts val="0"/>
              </a:spcAft>
              <a:defRPr>
                <a:ea typeface="+mn-ea"/>
              </a:defRPr>
            </a:lvl1pPr>
          </a:lstStyle>
          <a:p>
            <a:pPr>
              <a:defRPr/>
            </a:pPr>
            <a:fld id="{35C6A0B1-8A38-4A9D-916C-09223C1737FE}" type="slidenum">
              <a:rPr lang="en-US" altLang="ru-RU"/>
              <a:pPr>
                <a:defRPr/>
              </a:pPr>
              <a:t>‹#›</a:t>
            </a:fld>
            <a:endParaRPr lang="en-US" alt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pg num"/>
          <p:cNvSpPr>
            <a:spLocks noGrp="1" noChangeArrowheads="1"/>
          </p:cNvSpPr>
          <p:nvPr>
            <p:ph type="sldNum" sz="quarter" idx="10"/>
          </p:nvPr>
        </p:nvSpPr>
        <p:spPr/>
        <p:txBody>
          <a:bodyPr/>
          <a:lstStyle>
            <a:lvl1pPr fontAlgn="auto">
              <a:spcBef>
                <a:spcPts val="0"/>
              </a:spcBef>
              <a:spcAft>
                <a:spcPts val="0"/>
              </a:spcAft>
              <a:defRPr>
                <a:ea typeface="+mn-ea"/>
              </a:defRPr>
            </a:lvl1pPr>
          </a:lstStyle>
          <a:p>
            <a:pPr>
              <a:defRPr/>
            </a:pPr>
            <a:fld id="{A75F70F0-0F10-43DB-B21C-44BBECAE22B0}" type="slidenum">
              <a:rPr lang="en-US" altLang="ru-RU"/>
              <a:pPr>
                <a:defRPr/>
              </a:pPr>
              <a:t>‹#›</a:t>
            </a:fld>
            <a:endParaRPr lang="en-US" altLang="ru-RU"/>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ags" Target="../tags/tag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1028"/>
          <p:cNvSpPr>
            <a:spLocks noChangeArrowheads="1"/>
          </p:cNvSpPr>
          <p:nvPr userDrawn="1">
            <p:custDataLst>
              <p:tags r:id="rId5"/>
            </p:custDataLst>
          </p:nvPr>
        </p:nvSpPr>
        <p:spPr bwMode="auto">
          <a:xfrm rot="16200000" flipV="1">
            <a:off x="4901406" y="1867694"/>
            <a:ext cx="103188" cy="9906000"/>
          </a:xfrm>
          <a:prstGeom prst="rect">
            <a:avLst/>
          </a:prstGeom>
          <a:gradFill rotWithShape="1">
            <a:gsLst>
              <a:gs pos="0">
                <a:srgbClr val="004E8E"/>
              </a:gs>
              <a:gs pos="100000">
                <a:srgbClr val="FFFFFF"/>
              </a:gs>
            </a:gsLst>
            <a:lin ang="0" scaled="1"/>
          </a:gradFill>
          <a:ln>
            <a:noFill/>
          </a:ln>
        </p:spPr>
        <p:txBody>
          <a:bodyPr rot="10800000" vert="eaVert"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algn="ctr" defTabSz="914195">
              <a:defRPr/>
            </a:pPr>
            <a:r>
              <a:rPr kumimoji="0" lang="ru-RU" altLang="ru-RU" sz="1000" b="1">
                <a:solidFill>
                  <a:srgbClr val="000000"/>
                </a:solidFill>
                <a:cs typeface="+mn-cs"/>
              </a:rPr>
              <a:t> </a:t>
            </a:r>
          </a:p>
        </p:txBody>
      </p:sp>
      <p:sp>
        <p:nvSpPr>
          <p:cNvPr id="1027" name="Rectangle 4"/>
          <p:cNvSpPr>
            <a:spLocks noGrp="1" noChangeArrowheads="1"/>
          </p:cNvSpPr>
          <p:nvPr>
            <p:ph type="body" idx="1"/>
          </p:nvPr>
        </p:nvSpPr>
        <p:spPr bwMode="auto">
          <a:xfrm>
            <a:off x="134938" y="1298575"/>
            <a:ext cx="9526587" cy="120015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ltLang="ru-RU"/>
              <a:t>Click to edit Master text styles</a:t>
            </a:r>
          </a:p>
          <a:p>
            <a:pPr lvl="1"/>
            <a:r>
              <a:rPr lang="en-US" altLang="ru-RU"/>
              <a:t>Second level</a:t>
            </a:r>
          </a:p>
          <a:p>
            <a:pPr lvl="2"/>
            <a:r>
              <a:rPr lang="en-US" altLang="ru-RU"/>
              <a:t>Third level</a:t>
            </a:r>
          </a:p>
          <a:p>
            <a:pPr lvl="3"/>
            <a:r>
              <a:rPr lang="en-US" altLang="ru-RU"/>
              <a:t>Fourth level</a:t>
            </a:r>
          </a:p>
          <a:p>
            <a:pPr lvl="4"/>
            <a:r>
              <a:rPr lang="en-US" altLang="ru-RU"/>
              <a:t>Fifth level</a:t>
            </a:r>
          </a:p>
        </p:txBody>
      </p:sp>
      <p:grpSp>
        <p:nvGrpSpPr>
          <p:cNvPr id="1028" name="McK Slide Elements"/>
          <p:cNvGrpSpPr>
            <a:grpSpLocks/>
          </p:cNvGrpSpPr>
          <p:nvPr/>
        </p:nvGrpSpPr>
        <p:grpSpPr bwMode="auto">
          <a:xfrm>
            <a:off x="134938" y="542925"/>
            <a:ext cx="9526587" cy="6288088"/>
            <a:chOff x="77" y="335"/>
            <a:chExt cx="5429" cy="3882"/>
          </a:xfrm>
        </p:grpSpPr>
        <p:sp>
          <p:nvSpPr>
            <p:cNvPr id="2" name="McK Measure" hidden="1"/>
            <p:cNvSpPr txBox="1">
              <a:spLocks noChangeArrowheads="1"/>
            </p:cNvSpPr>
            <p:nvPr userDrawn="1"/>
          </p:nvSpPr>
          <p:spPr bwMode="auto">
            <a:xfrm>
              <a:off x="77" y="335"/>
              <a:ext cx="5429" cy="152"/>
            </a:xfrm>
            <a:prstGeom prst="rect">
              <a:avLst/>
            </a:prstGeom>
            <a:noFill/>
            <a:ln>
              <a:noFill/>
            </a:ln>
          </p:spPr>
          <p:txBody>
            <a:bodyPr lIns="0" tIns="0" rIns="0" bIns="0">
              <a:spAutoFit/>
            </a:bodyPr>
            <a:lstStyle>
              <a:lvl1pPr defTabSz="895350">
                <a:defRPr kumimoji="1" sz="2400">
                  <a:solidFill>
                    <a:schemeClr val="tx1"/>
                  </a:solidFill>
                  <a:latin typeface="Arial" charset="0"/>
                  <a:ea typeface="Arial" charset="0"/>
                  <a:cs typeface="Arial" charset="0"/>
                </a:defRPr>
              </a:lvl1pPr>
              <a:lvl2pPr marL="742950" indent="-285750" defTabSz="895350">
                <a:defRPr kumimoji="1" sz="2400">
                  <a:solidFill>
                    <a:schemeClr val="tx1"/>
                  </a:solidFill>
                  <a:latin typeface="Arial" charset="0"/>
                  <a:ea typeface="Arial" charset="0"/>
                </a:defRPr>
              </a:lvl2pPr>
              <a:lvl3pPr marL="1143000" indent="-228600" defTabSz="895350">
                <a:defRPr kumimoji="1" sz="2400">
                  <a:solidFill>
                    <a:schemeClr val="tx1"/>
                  </a:solidFill>
                  <a:latin typeface="Arial" charset="0"/>
                  <a:ea typeface="Arial" charset="0"/>
                </a:defRPr>
              </a:lvl3pPr>
              <a:lvl4pPr marL="1600200" indent="-228600" defTabSz="895350">
                <a:defRPr kumimoji="1" sz="2400">
                  <a:solidFill>
                    <a:schemeClr val="tx1"/>
                  </a:solidFill>
                  <a:latin typeface="Arial" charset="0"/>
                  <a:ea typeface="Arial" charset="0"/>
                </a:defRPr>
              </a:lvl4pPr>
              <a:lvl5pPr marL="2057400" indent="-228600" defTabSz="895350">
                <a:defRPr kumimoji="1" sz="2400">
                  <a:solidFill>
                    <a:schemeClr val="tx1"/>
                  </a:solidFill>
                  <a:latin typeface="Arial" charset="0"/>
                  <a:ea typeface="Arial" charset="0"/>
                </a:defRPr>
              </a:lvl5pPr>
              <a:lvl6pPr marL="2514600" indent="-228600" defTabSz="895350" fontAlgn="base">
                <a:spcBef>
                  <a:spcPct val="0"/>
                </a:spcBef>
                <a:spcAft>
                  <a:spcPct val="0"/>
                </a:spcAft>
                <a:defRPr kumimoji="1" sz="2400">
                  <a:solidFill>
                    <a:schemeClr val="tx1"/>
                  </a:solidFill>
                  <a:latin typeface="Arial" charset="0"/>
                  <a:ea typeface="Arial" charset="0"/>
                </a:defRPr>
              </a:lvl6pPr>
              <a:lvl7pPr marL="2971800" indent="-228600" defTabSz="895350" fontAlgn="base">
                <a:spcBef>
                  <a:spcPct val="0"/>
                </a:spcBef>
                <a:spcAft>
                  <a:spcPct val="0"/>
                </a:spcAft>
                <a:defRPr kumimoji="1" sz="2400">
                  <a:solidFill>
                    <a:schemeClr val="tx1"/>
                  </a:solidFill>
                  <a:latin typeface="Arial" charset="0"/>
                  <a:ea typeface="Arial" charset="0"/>
                </a:defRPr>
              </a:lvl7pPr>
              <a:lvl8pPr marL="3429000" indent="-228600" defTabSz="895350" fontAlgn="base">
                <a:spcBef>
                  <a:spcPct val="0"/>
                </a:spcBef>
                <a:spcAft>
                  <a:spcPct val="0"/>
                </a:spcAft>
                <a:defRPr kumimoji="1" sz="2400">
                  <a:solidFill>
                    <a:schemeClr val="tx1"/>
                  </a:solidFill>
                  <a:latin typeface="Arial" charset="0"/>
                  <a:ea typeface="Arial" charset="0"/>
                </a:defRPr>
              </a:lvl8pPr>
              <a:lvl9pPr marL="3886200" indent="-228600" defTabSz="895350" fontAlgn="base">
                <a:spcBef>
                  <a:spcPct val="0"/>
                </a:spcBef>
                <a:spcAft>
                  <a:spcPct val="0"/>
                </a:spcAft>
                <a:defRPr kumimoji="1" sz="2400">
                  <a:solidFill>
                    <a:schemeClr val="tx1"/>
                  </a:solidFill>
                  <a:latin typeface="Arial" charset="0"/>
                  <a:ea typeface="Arial" charset="0"/>
                </a:defRPr>
              </a:lvl9pPr>
            </a:lstStyle>
            <a:p>
              <a:pPr>
                <a:defRPr/>
              </a:pPr>
              <a:r>
                <a:rPr kumimoji="0" lang="en-US" sz="1600">
                  <a:solidFill>
                    <a:srgbClr val="000000"/>
                  </a:solidFill>
                </a:rPr>
                <a:t>Unit of measure</a:t>
              </a:r>
            </a:p>
          </p:txBody>
        </p:sp>
        <p:sp>
          <p:nvSpPr>
            <p:cNvPr id="1035" name="McK Footnote" hidden="1"/>
            <p:cNvSpPr txBox="1">
              <a:spLocks noChangeArrowheads="1"/>
            </p:cNvSpPr>
            <p:nvPr userDrawn="1"/>
          </p:nvSpPr>
          <p:spPr bwMode="auto">
            <a:xfrm>
              <a:off x="79" y="3966"/>
              <a:ext cx="5145" cy="251"/>
            </a:xfrm>
            <a:prstGeom prst="rect">
              <a:avLst/>
            </a:prstGeom>
            <a:noFill/>
            <a:ln>
              <a:noFill/>
            </a:ln>
          </p:spPr>
          <p:txBody>
            <a:bodyPr lIns="0" tIns="0" rIns="0" bIns="0" anchor="b">
              <a:spAutoFit/>
            </a:bodyPr>
            <a:lstStyle>
              <a:lvl1pPr marL="574675" indent="-574675" defTabSz="895350">
                <a:tabLst>
                  <a:tab pos="533400" algn="r"/>
                </a:tabLst>
                <a:defRPr kumimoji="1" sz="2400">
                  <a:solidFill>
                    <a:schemeClr val="tx1"/>
                  </a:solidFill>
                  <a:latin typeface="Arial" charset="0"/>
                  <a:ea typeface="Arial" charset="0"/>
                  <a:cs typeface="Arial" charset="0"/>
                </a:defRPr>
              </a:lvl1pPr>
              <a:lvl2pPr marL="742950" indent="-285750" defTabSz="895350">
                <a:tabLst>
                  <a:tab pos="533400" algn="r"/>
                </a:tabLst>
                <a:defRPr kumimoji="1" sz="2400">
                  <a:solidFill>
                    <a:schemeClr val="tx1"/>
                  </a:solidFill>
                  <a:latin typeface="Arial" charset="0"/>
                  <a:ea typeface="Arial" charset="0"/>
                </a:defRPr>
              </a:lvl2pPr>
              <a:lvl3pPr marL="1143000" indent="-228600" defTabSz="895350">
                <a:tabLst>
                  <a:tab pos="533400" algn="r"/>
                </a:tabLst>
                <a:defRPr kumimoji="1" sz="2400">
                  <a:solidFill>
                    <a:schemeClr val="tx1"/>
                  </a:solidFill>
                  <a:latin typeface="Arial" charset="0"/>
                  <a:ea typeface="Arial" charset="0"/>
                </a:defRPr>
              </a:lvl3pPr>
              <a:lvl4pPr marL="1600200" indent="-228600" defTabSz="895350">
                <a:tabLst>
                  <a:tab pos="533400" algn="r"/>
                </a:tabLst>
                <a:defRPr kumimoji="1" sz="2400">
                  <a:solidFill>
                    <a:schemeClr val="tx1"/>
                  </a:solidFill>
                  <a:latin typeface="Arial" charset="0"/>
                  <a:ea typeface="Arial" charset="0"/>
                </a:defRPr>
              </a:lvl4pPr>
              <a:lvl5pPr marL="2057400" indent="-228600" defTabSz="895350">
                <a:tabLst>
                  <a:tab pos="533400" algn="r"/>
                </a:tabLst>
                <a:defRPr kumimoji="1" sz="2400">
                  <a:solidFill>
                    <a:schemeClr val="tx1"/>
                  </a:solidFill>
                  <a:latin typeface="Arial" charset="0"/>
                  <a:ea typeface="Arial" charset="0"/>
                </a:defRPr>
              </a:lvl5pPr>
              <a:lvl6pPr marL="2514600" indent="-228600" defTabSz="895350" fontAlgn="base">
                <a:spcBef>
                  <a:spcPct val="0"/>
                </a:spcBef>
                <a:spcAft>
                  <a:spcPct val="0"/>
                </a:spcAft>
                <a:tabLst>
                  <a:tab pos="533400" algn="r"/>
                </a:tabLst>
                <a:defRPr kumimoji="1" sz="2400">
                  <a:solidFill>
                    <a:schemeClr val="tx1"/>
                  </a:solidFill>
                  <a:latin typeface="Arial" charset="0"/>
                  <a:ea typeface="Arial" charset="0"/>
                </a:defRPr>
              </a:lvl6pPr>
              <a:lvl7pPr marL="2971800" indent="-228600" defTabSz="895350" fontAlgn="base">
                <a:spcBef>
                  <a:spcPct val="0"/>
                </a:spcBef>
                <a:spcAft>
                  <a:spcPct val="0"/>
                </a:spcAft>
                <a:tabLst>
                  <a:tab pos="533400" algn="r"/>
                </a:tabLst>
                <a:defRPr kumimoji="1" sz="2400">
                  <a:solidFill>
                    <a:schemeClr val="tx1"/>
                  </a:solidFill>
                  <a:latin typeface="Arial" charset="0"/>
                  <a:ea typeface="Arial" charset="0"/>
                </a:defRPr>
              </a:lvl7pPr>
              <a:lvl8pPr marL="3429000" indent="-228600" defTabSz="895350" fontAlgn="base">
                <a:spcBef>
                  <a:spcPct val="0"/>
                </a:spcBef>
                <a:spcAft>
                  <a:spcPct val="0"/>
                </a:spcAft>
                <a:tabLst>
                  <a:tab pos="533400" algn="r"/>
                </a:tabLst>
                <a:defRPr kumimoji="1" sz="2400">
                  <a:solidFill>
                    <a:schemeClr val="tx1"/>
                  </a:solidFill>
                  <a:latin typeface="Arial" charset="0"/>
                  <a:ea typeface="Arial" charset="0"/>
                </a:defRPr>
              </a:lvl8pPr>
              <a:lvl9pPr marL="3886200" indent="-228600" defTabSz="895350" fontAlgn="base">
                <a:spcBef>
                  <a:spcPct val="0"/>
                </a:spcBef>
                <a:spcAft>
                  <a:spcPct val="0"/>
                </a:spcAft>
                <a:tabLst>
                  <a:tab pos="533400" algn="r"/>
                </a:tabLst>
                <a:defRPr kumimoji="1" sz="2400">
                  <a:solidFill>
                    <a:schemeClr val="tx1"/>
                  </a:solidFill>
                  <a:latin typeface="Arial" charset="0"/>
                  <a:ea typeface="Arial" charset="0"/>
                </a:defRPr>
              </a:lvl9pPr>
            </a:lstStyle>
            <a:p>
              <a:pPr>
                <a:defRPr/>
              </a:pPr>
              <a:r>
                <a:rPr kumimoji="0" lang="en-US" sz="1200">
                  <a:solidFill>
                    <a:srgbClr val="000000"/>
                  </a:solidFill>
                </a:rPr>
                <a:t>	*	Footnote</a:t>
              </a:r>
            </a:p>
            <a:p>
              <a:pPr>
                <a:spcBef>
                  <a:spcPct val="20000"/>
                </a:spcBef>
                <a:defRPr/>
              </a:pPr>
              <a:r>
                <a:rPr kumimoji="0" lang="en-US" sz="1200">
                  <a:solidFill>
                    <a:srgbClr val="000000"/>
                  </a:solidFill>
                </a:rPr>
                <a:t>Source:		Source</a:t>
              </a:r>
            </a:p>
          </p:txBody>
        </p:sp>
      </p:grpSp>
      <p:sp>
        <p:nvSpPr>
          <p:cNvPr id="1029" name="Working Draft" hidden="1"/>
          <p:cNvSpPr txBox="1">
            <a:spLocks noChangeArrowheads="1"/>
          </p:cNvSpPr>
          <p:nvPr/>
        </p:nvSpPr>
        <p:spPr bwMode="auto">
          <a:xfrm rot="5400000">
            <a:off x="8941594" y="2791619"/>
            <a:ext cx="1773237" cy="92075"/>
          </a:xfrm>
          <a:prstGeom prst="rect">
            <a:avLst/>
          </a:prstGeom>
          <a:noFill/>
          <a:ln>
            <a:noFill/>
          </a:ln>
        </p:spPr>
        <p:txBody>
          <a:bodyPr wrap="none"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600">
                <a:solidFill>
                  <a:srgbClr val="000000"/>
                </a:solidFill>
              </a:rPr>
              <a:t>Working Draft - Last Modified 5/18/2006 3:33:57 PM</a:t>
            </a:r>
          </a:p>
        </p:txBody>
      </p:sp>
      <p:sp>
        <p:nvSpPr>
          <p:cNvPr id="1030" name="Printed" hidden="1"/>
          <p:cNvSpPr txBox="1">
            <a:spLocks noChangeArrowheads="1"/>
          </p:cNvSpPr>
          <p:nvPr/>
        </p:nvSpPr>
        <p:spPr bwMode="auto">
          <a:xfrm rot="5400000">
            <a:off x="9315450" y="4330700"/>
            <a:ext cx="1025525" cy="92075"/>
          </a:xfrm>
          <a:prstGeom prst="rect">
            <a:avLst/>
          </a:prstGeom>
          <a:noFill/>
          <a:ln>
            <a:noFill/>
          </a:ln>
        </p:spPr>
        <p:txBody>
          <a:bodyPr wrap="none"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600">
                <a:solidFill>
                  <a:srgbClr val="000000"/>
                </a:solidFill>
              </a:rPr>
              <a:t>Printed 5/18/2006 3:13:26 PM</a:t>
            </a:r>
          </a:p>
        </p:txBody>
      </p:sp>
      <p:sp>
        <p:nvSpPr>
          <p:cNvPr id="50183" name="Rectangle 1027"/>
          <p:cNvSpPr>
            <a:spLocks noChangeArrowheads="1"/>
          </p:cNvSpPr>
          <p:nvPr userDrawn="1">
            <p:custDataLst>
              <p:tags r:id="rId6"/>
            </p:custDataLst>
          </p:nvPr>
        </p:nvSpPr>
        <p:spPr bwMode="auto">
          <a:xfrm rot="5400000">
            <a:off x="4852988" y="-4852988"/>
            <a:ext cx="204788" cy="9910763"/>
          </a:xfrm>
          <a:prstGeom prst="rect">
            <a:avLst/>
          </a:prstGeom>
          <a:gradFill rotWithShape="1">
            <a:gsLst>
              <a:gs pos="0">
                <a:srgbClr val="004E8E"/>
              </a:gs>
              <a:gs pos="100000">
                <a:srgbClr val="FFFFFF"/>
              </a:gs>
            </a:gsLst>
            <a:lin ang="0" scaled="1"/>
          </a:gradFill>
          <a:ln>
            <a:noFill/>
          </a:ln>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a:solidFill>
                <a:srgbClr val="000000"/>
              </a:solidFill>
              <a:cs typeface="+mn-cs"/>
            </a:endParaRPr>
          </a:p>
        </p:txBody>
      </p:sp>
      <p:sp>
        <p:nvSpPr>
          <p:cNvPr id="1032" name="Rectangle 3"/>
          <p:cNvSpPr>
            <a:spLocks noGrp="1" noChangeArrowheads="1"/>
          </p:cNvSpPr>
          <p:nvPr>
            <p:ph type="title"/>
          </p:nvPr>
        </p:nvSpPr>
        <p:spPr bwMode="auto">
          <a:xfrm>
            <a:off x="131763" y="263525"/>
            <a:ext cx="9240837" cy="2921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ltLang="ru-RU"/>
              <a:t>Click to edit Master title style</a:t>
            </a:r>
          </a:p>
        </p:txBody>
      </p:sp>
      <p:sp>
        <p:nvSpPr>
          <p:cNvPr id="643074" name="pg num"/>
          <p:cNvSpPr>
            <a:spLocks noGrp="1" noChangeArrowheads="1"/>
          </p:cNvSpPr>
          <p:nvPr>
            <p:ph type="sldNum" sz="quarter" idx="4"/>
          </p:nvPr>
        </p:nvSpPr>
        <p:spPr bwMode="auto">
          <a:xfrm>
            <a:off x="7594600" y="6643688"/>
            <a:ext cx="206375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14195" eaLnBrk="1" hangingPunct="1">
              <a:defRPr sz="1200">
                <a:solidFill>
                  <a:srgbClr val="000000"/>
                </a:solidFill>
                <a:latin typeface="+mn-lt"/>
                <a:ea typeface="ＭＳ Ｐゴシック" panose="020B0600070205080204" pitchFamily="34" charset="-128"/>
                <a:cs typeface="+mn-cs"/>
              </a:defRPr>
            </a:lvl1pPr>
          </a:lstStyle>
          <a:p>
            <a:pPr>
              <a:defRPr/>
            </a:pPr>
            <a:fld id="{D2B40F79-34F6-46D5-B575-A8BDB4605F7D}" type="slidenum">
              <a:rPr lang="en-US" altLang="ru-RU"/>
              <a:pPr>
                <a:defRPr/>
              </a:pPr>
              <a:t>‹#›</a:t>
            </a:fld>
            <a:endParaRPr lang="en-US" altLang="ru-RU"/>
          </a:p>
        </p:txBody>
      </p:sp>
      <p:pic>
        <p:nvPicPr>
          <p:cNvPr id="1034" name="Picture 11" descr="ЩИТ МО.png"/>
          <p:cNvPicPr>
            <a:picLocks noChangeAspect="1"/>
          </p:cNvPicPr>
          <p:nvPr userDrawn="1"/>
        </p:nvPicPr>
        <p:blipFill>
          <a:blip r:embed="rId7" cstate="print"/>
          <a:srcRect/>
          <a:stretch>
            <a:fillRect/>
          </a:stretch>
        </p:blipFill>
        <p:spPr bwMode="auto">
          <a:xfrm>
            <a:off x="9361488" y="155575"/>
            <a:ext cx="482600" cy="568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Lst>
  <p:hf hdr="0" ftr="0" dt="0"/>
  <p:txStyles>
    <p:titleStyle>
      <a:lvl1pPr algn="l" defTabSz="912813" rtl="0" eaLnBrk="0" fontAlgn="base" hangingPunct="0">
        <a:spcBef>
          <a:spcPct val="0"/>
        </a:spcBef>
        <a:spcAft>
          <a:spcPct val="0"/>
        </a:spcAft>
        <a:defRPr sz="1900" b="1">
          <a:solidFill>
            <a:schemeClr val="tx2"/>
          </a:solidFill>
          <a:latin typeface="+mj-lt"/>
          <a:ea typeface="Arial" charset="0"/>
          <a:cs typeface="+mj-cs"/>
        </a:defRPr>
      </a:lvl1pPr>
      <a:lvl2pPr algn="l" defTabSz="912813" rtl="0" eaLnBrk="0" fontAlgn="base" hangingPunct="0">
        <a:spcBef>
          <a:spcPct val="0"/>
        </a:spcBef>
        <a:spcAft>
          <a:spcPct val="0"/>
        </a:spcAft>
        <a:defRPr sz="1900" b="1">
          <a:solidFill>
            <a:schemeClr val="tx2"/>
          </a:solidFill>
          <a:latin typeface="Arial" charset="0"/>
          <a:ea typeface="Arial" charset="0"/>
          <a:cs typeface="Arial" charset="0"/>
        </a:defRPr>
      </a:lvl2pPr>
      <a:lvl3pPr algn="l" defTabSz="912813" rtl="0" eaLnBrk="0" fontAlgn="base" hangingPunct="0">
        <a:spcBef>
          <a:spcPct val="0"/>
        </a:spcBef>
        <a:spcAft>
          <a:spcPct val="0"/>
        </a:spcAft>
        <a:defRPr sz="1900" b="1">
          <a:solidFill>
            <a:schemeClr val="tx2"/>
          </a:solidFill>
          <a:latin typeface="Arial" charset="0"/>
          <a:ea typeface="Arial" charset="0"/>
          <a:cs typeface="Arial" charset="0"/>
        </a:defRPr>
      </a:lvl3pPr>
      <a:lvl4pPr algn="l" defTabSz="912813" rtl="0" eaLnBrk="0" fontAlgn="base" hangingPunct="0">
        <a:spcBef>
          <a:spcPct val="0"/>
        </a:spcBef>
        <a:spcAft>
          <a:spcPct val="0"/>
        </a:spcAft>
        <a:defRPr sz="1900" b="1">
          <a:solidFill>
            <a:schemeClr val="tx2"/>
          </a:solidFill>
          <a:latin typeface="Arial" charset="0"/>
          <a:ea typeface="Arial" charset="0"/>
          <a:cs typeface="Arial" charset="0"/>
        </a:defRPr>
      </a:lvl4pPr>
      <a:lvl5pPr algn="l" defTabSz="912813" rtl="0" eaLnBrk="0" fontAlgn="base" hangingPunct="0">
        <a:spcBef>
          <a:spcPct val="0"/>
        </a:spcBef>
        <a:spcAft>
          <a:spcPct val="0"/>
        </a:spcAft>
        <a:defRPr sz="1900" b="1">
          <a:solidFill>
            <a:schemeClr val="tx2"/>
          </a:solidFill>
          <a:latin typeface="Arial" charset="0"/>
          <a:ea typeface="Arial" charset="0"/>
          <a:cs typeface="Arial" charset="0"/>
        </a:defRPr>
      </a:lvl5pPr>
      <a:lvl6pPr marL="466376" algn="l" defTabSz="913321" rtl="0" fontAlgn="base">
        <a:spcBef>
          <a:spcPct val="0"/>
        </a:spcBef>
        <a:spcAft>
          <a:spcPct val="0"/>
        </a:spcAft>
        <a:defRPr sz="1900" b="1">
          <a:solidFill>
            <a:schemeClr val="tx2"/>
          </a:solidFill>
          <a:latin typeface="Arial" charset="0"/>
          <a:cs typeface="Arial" charset="0"/>
        </a:defRPr>
      </a:lvl6pPr>
      <a:lvl7pPr marL="932753" algn="l" defTabSz="913321" rtl="0" fontAlgn="base">
        <a:spcBef>
          <a:spcPct val="0"/>
        </a:spcBef>
        <a:spcAft>
          <a:spcPct val="0"/>
        </a:spcAft>
        <a:defRPr sz="1900" b="1">
          <a:solidFill>
            <a:schemeClr val="tx2"/>
          </a:solidFill>
          <a:latin typeface="Arial" charset="0"/>
          <a:cs typeface="Arial" charset="0"/>
        </a:defRPr>
      </a:lvl7pPr>
      <a:lvl8pPr marL="1399129" algn="l" defTabSz="913321" rtl="0" fontAlgn="base">
        <a:spcBef>
          <a:spcPct val="0"/>
        </a:spcBef>
        <a:spcAft>
          <a:spcPct val="0"/>
        </a:spcAft>
        <a:defRPr sz="1900" b="1">
          <a:solidFill>
            <a:schemeClr val="tx2"/>
          </a:solidFill>
          <a:latin typeface="Arial" charset="0"/>
          <a:cs typeface="Arial" charset="0"/>
        </a:defRPr>
      </a:lvl8pPr>
      <a:lvl9pPr marL="1865507" algn="l" defTabSz="913321" rtl="0" fontAlgn="base">
        <a:spcBef>
          <a:spcPct val="0"/>
        </a:spcBef>
        <a:spcAft>
          <a:spcPct val="0"/>
        </a:spcAft>
        <a:defRPr sz="1900" b="1">
          <a:solidFill>
            <a:schemeClr val="tx2"/>
          </a:solidFill>
          <a:latin typeface="Arial" charset="0"/>
          <a:cs typeface="Arial" charset="0"/>
        </a:defRPr>
      </a:lvl9pPr>
    </p:titleStyle>
    <p:bodyStyle>
      <a:lvl1pPr marL="349250" indent="-349250" algn="l" defTabSz="912813" rtl="0" eaLnBrk="0" fontAlgn="base" hangingPunct="0">
        <a:spcBef>
          <a:spcPct val="0"/>
        </a:spcBef>
        <a:spcAft>
          <a:spcPct val="0"/>
        </a:spcAft>
        <a:buSzPct val="120000"/>
        <a:buChar char="•"/>
        <a:defRPr kumimoji="1" sz="1400">
          <a:solidFill>
            <a:schemeClr val="tx1"/>
          </a:solidFill>
          <a:latin typeface="+mn-lt"/>
          <a:ea typeface="Arial" charset="0"/>
          <a:cs typeface="+mn-cs"/>
        </a:defRPr>
      </a:lvl1pPr>
      <a:lvl2pPr marL="146050" indent="-144463" algn="l" defTabSz="912813" rtl="0" eaLnBrk="0" fontAlgn="base" hangingPunct="0">
        <a:spcBef>
          <a:spcPct val="0"/>
        </a:spcBef>
        <a:spcAft>
          <a:spcPct val="0"/>
        </a:spcAft>
        <a:buSzPct val="120000"/>
        <a:buChar char="•"/>
        <a:defRPr kumimoji="1" sz="1600">
          <a:solidFill>
            <a:schemeClr val="tx1"/>
          </a:solidFill>
          <a:latin typeface="+mn-lt"/>
          <a:ea typeface="Arial" charset="0"/>
          <a:cs typeface="+mn-cs"/>
        </a:defRPr>
      </a:lvl2pPr>
      <a:lvl3pPr marL="300038" indent="-150813" algn="l" defTabSz="912813" rtl="0" eaLnBrk="0" fontAlgn="base" hangingPunct="0">
        <a:spcBef>
          <a:spcPct val="0"/>
        </a:spcBef>
        <a:spcAft>
          <a:spcPct val="0"/>
        </a:spcAft>
        <a:buChar char="–"/>
        <a:defRPr kumimoji="1" sz="1600">
          <a:solidFill>
            <a:schemeClr val="tx1"/>
          </a:solidFill>
          <a:latin typeface="+mn-lt"/>
          <a:ea typeface="Arial" charset="0"/>
          <a:cs typeface="+mn-cs"/>
        </a:defRPr>
      </a:lvl3pPr>
      <a:lvl4pPr marL="439738" indent="-136525" algn="l" defTabSz="912813" rtl="0" eaLnBrk="0" fontAlgn="base" hangingPunct="0">
        <a:spcBef>
          <a:spcPct val="0"/>
        </a:spcBef>
        <a:spcAft>
          <a:spcPct val="0"/>
        </a:spcAft>
        <a:buSzPct val="89000"/>
        <a:buChar char="•"/>
        <a:defRPr kumimoji="1" sz="1600">
          <a:solidFill>
            <a:schemeClr val="tx1"/>
          </a:solidFill>
          <a:latin typeface="+mn-lt"/>
          <a:ea typeface="Arial" charset="0"/>
          <a:cs typeface="+mn-cs"/>
        </a:defRPr>
      </a:lvl4pPr>
      <a:lvl5pPr marL="593725" indent="-150813" algn="l" defTabSz="912813" rtl="0" eaLnBrk="0" fontAlgn="base" hangingPunct="0">
        <a:spcBef>
          <a:spcPct val="0"/>
        </a:spcBef>
        <a:spcAft>
          <a:spcPct val="0"/>
        </a:spcAft>
        <a:buSzPct val="75000"/>
        <a:buChar char="–"/>
        <a:defRPr kumimoji="1" sz="1600">
          <a:solidFill>
            <a:schemeClr val="tx1"/>
          </a:solidFill>
          <a:latin typeface="+mn-lt"/>
          <a:ea typeface="Arial" charset="0"/>
          <a:cs typeface="+mn-cs"/>
        </a:defRPr>
      </a:lvl5pPr>
      <a:lvl6pPr marL="1060683" indent="-152220" algn="l" defTabSz="913321" rtl="0" fontAlgn="base">
        <a:spcBef>
          <a:spcPct val="0"/>
        </a:spcBef>
        <a:spcAft>
          <a:spcPct val="0"/>
        </a:spcAft>
        <a:buSzPct val="75000"/>
        <a:buChar char="–"/>
        <a:defRPr sz="1600">
          <a:solidFill>
            <a:schemeClr val="tx1"/>
          </a:solidFill>
          <a:latin typeface="+mn-lt"/>
          <a:cs typeface="+mn-cs"/>
        </a:defRPr>
      </a:lvl6pPr>
      <a:lvl7pPr marL="1527058" indent="-152220" algn="l" defTabSz="913321" rtl="0" fontAlgn="base">
        <a:spcBef>
          <a:spcPct val="0"/>
        </a:spcBef>
        <a:spcAft>
          <a:spcPct val="0"/>
        </a:spcAft>
        <a:buSzPct val="75000"/>
        <a:buChar char="–"/>
        <a:defRPr sz="1600">
          <a:solidFill>
            <a:schemeClr val="tx1"/>
          </a:solidFill>
          <a:latin typeface="+mn-lt"/>
          <a:cs typeface="+mn-cs"/>
        </a:defRPr>
      </a:lvl7pPr>
      <a:lvl8pPr marL="1993437" indent="-152220" algn="l" defTabSz="913321" rtl="0" fontAlgn="base">
        <a:spcBef>
          <a:spcPct val="0"/>
        </a:spcBef>
        <a:spcAft>
          <a:spcPct val="0"/>
        </a:spcAft>
        <a:buSzPct val="75000"/>
        <a:buChar char="–"/>
        <a:defRPr sz="1600">
          <a:solidFill>
            <a:schemeClr val="tx1"/>
          </a:solidFill>
          <a:latin typeface="+mn-lt"/>
          <a:cs typeface="+mn-cs"/>
        </a:defRPr>
      </a:lvl8pPr>
      <a:lvl9pPr marL="2459813" indent="-152220" algn="l" defTabSz="913321" rtl="0" fontAlgn="base">
        <a:spcBef>
          <a:spcPct val="0"/>
        </a:spcBef>
        <a:spcAft>
          <a:spcPct val="0"/>
        </a:spcAft>
        <a:buSzPct val="75000"/>
        <a:buChar char="–"/>
        <a:defRPr sz="1600">
          <a:solidFill>
            <a:schemeClr val="tx1"/>
          </a:solidFill>
          <a:latin typeface="+mn-lt"/>
          <a:cs typeface="+mn-cs"/>
        </a:defRPr>
      </a:lvl9pPr>
    </p:bodyStyle>
    <p:otherStyle>
      <a:defPPr>
        <a:defRPr lang="ru-RU"/>
      </a:defPPr>
      <a:lvl1pPr marL="0" algn="l" defTabSz="932753" rtl="0" eaLnBrk="1" latinLnBrk="0" hangingPunct="1">
        <a:defRPr sz="1900" kern="1200">
          <a:solidFill>
            <a:schemeClr val="tx1"/>
          </a:solidFill>
          <a:latin typeface="+mn-lt"/>
          <a:ea typeface="+mn-ea"/>
          <a:cs typeface="+mn-cs"/>
        </a:defRPr>
      </a:lvl1pPr>
      <a:lvl2pPr marL="466376" algn="l" defTabSz="932753" rtl="0" eaLnBrk="1" latinLnBrk="0" hangingPunct="1">
        <a:defRPr sz="1900" kern="1200">
          <a:solidFill>
            <a:schemeClr val="tx1"/>
          </a:solidFill>
          <a:latin typeface="+mn-lt"/>
          <a:ea typeface="+mn-ea"/>
          <a:cs typeface="+mn-cs"/>
        </a:defRPr>
      </a:lvl2pPr>
      <a:lvl3pPr marL="932753" algn="l" defTabSz="932753" rtl="0" eaLnBrk="1" latinLnBrk="0" hangingPunct="1">
        <a:defRPr sz="1900" kern="1200">
          <a:solidFill>
            <a:schemeClr val="tx1"/>
          </a:solidFill>
          <a:latin typeface="+mn-lt"/>
          <a:ea typeface="+mn-ea"/>
          <a:cs typeface="+mn-cs"/>
        </a:defRPr>
      </a:lvl3pPr>
      <a:lvl4pPr marL="1399129" algn="l" defTabSz="932753" rtl="0" eaLnBrk="1" latinLnBrk="0" hangingPunct="1">
        <a:defRPr sz="1900" kern="1200">
          <a:solidFill>
            <a:schemeClr val="tx1"/>
          </a:solidFill>
          <a:latin typeface="+mn-lt"/>
          <a:ea typeface="+mn-ea"/>
          <a:cs typeface="+mn-cs"/>
        </a:defRPr>
      </a:lvl4pPr>
      <a:lvl5pPr marL="1865507" algn="l" defTabSz="932753" rtl="0" eaLnBrk="1" latinLnBrk="0" hangingPunct="1">
        <a:defRPr sz="1900" kern="1200">
          <a:solidFill>
            <a:schemeClr val="tx1"/>
          </a:solidFill>
          <a:latin typeface="+mn-lt"/>
          <a:ea typeface="+mn-ea"/>
          <a:cs typeface="+mn-cs"/>
        </a:defRPr>
      </a:lvl5pPr>
      <a:lvl6pPr marL="2331882" algn="l" defTabSz="932753" rtl="0" eaLnBrk="1" latinLnBrk="0" hangingPunct="1">
        <a:defRPr sz="1900" kern="1200">
          <a:solidFill>
            <a:schemeClr val="tx1"/>
          </a:solidFill>
          <a:latin typeface="+mn-lt"/>
          <a:ea typeface="+mn-ea"/>
          <a:cs typeface="+mn-cs"/>
        </a:defRPr>
      </a:lvl6pPr>
      <a:lvl7pPr marL="2798258" algn="l" defTabSz="932753" rtl="0" eaLnBrk="1" latinLnBrk="0" hangingPunct="1">
        <a:defRPr sz="1900" kern="1200">
          <a:solidFill>
            <a:schemeClr val="tx1"/>
          </a:solidFill>
          <a:latin typeface="+mn-lt"/>
          <a:ea typeface="+mn-ea"/>
          <a:cs typeface="+mn-cs"/>
        </a:defRPr>
      </a:lvl7pPr>
      <a:lvl8pPr marL="3264635" algn="l" defTabSz="932753" rtl="0" eaLnBrk="1" latinLnBrk="0" hangingPunct="1">
        <a:defRPr sz="1900" kern="1200">
          <a:solidFill>
            <a:schemeClr val="tx1"/>
          </a:solidFill>
          <a:latin typeface="+mn-lt"/>
          <a:ea typeface="+mn-ea"/>
          <a:cs typeface="+mn-cs"/>
        </a:defRPr>
      </a:lvl8pPr>
      <a:lvl9pPr marL="3731011" algn="l" defTabSz="932753"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jpeg"/><Relationship Id="rId2" Type="http://schemas.openxmlformats.org/officeDocument/2006/relationships/image" Target="../media/image2.JPG"/><Relationship Id="rId1" Type="http://schemas.openxmlformats.org/officeDocument/2006/relationships/slideLayout" Target="../slideLayouts/slideLayout3.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mofmicro.ru/" TargetMode="External"/><Relationship Id="rId1" Type="http://schemas.openxmlformats.org/officeDocument/2006/relationships/slideLayout" Target="../slideLayouts/slideLayout3.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711200" y="238294"/>
            <a:ext cx="8795206" cy="369332"/>
          </a:xfrm>
        </p:spPr>
        <p:txBody>
          <a:bodyPr/>
          <a:lstStyle/>
          <a:p>
            <a:pPr algn="ctr"/>
            <a:r>
              <a:rPr lang="ru-RU" sz="2400" dirty="0">
                <a:latin typeface="Arial Narrow" pitchFamily="34" charset="0"/>
              </a:rPr>
              <a:t>Московский областной фонд микрофинансирования</a:t>
            </a:r>
            <a:endParaRPr lang="en-US" sz="2400" dirty="0">
              <a:latin typeface="Arial Narrow" pitchFamily="34" charset="0"/>
            </a:endParaRPr>
          </a:p>
        </p:txBody>
      </p:sp>
      <p:pic>
        <p:nvPicPr>
          <p:cNvPr id="14" name="Рисунок 13">
            <a:extLst>
              <a:ext uri="{FF2B5EF4-FFF2-40B4-BE49-F238E27FC236}">
                <a16:creationId xmlns:a16="http://schemas.microsoft.com/office/drawing/2014/main" id="{F5395DDE-06B0-44AA-9E08-38FE8DCC81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420" y="160743"/>
            <a:ext cx="963560" cy="547053"/>
          </a:xfrm>
          <a:prstGeom prst="rect">
            <a:avLst/>
          </a:prstGeom>
        </p:spPr>
      </p:pic>
      <p:sp>
        <p:nvSpPr>
          <p:cNvPr id="2" name="Номер слайда 1">
            <a:extLst>
              <a:ext uri="{FF2B5EF4-FFF2-40B4-BE49-F238E27FC236}">
                <a16:creationId xmlns:a16="http://schemas.microsoft.com/office/drawing/2014/main" id="{5C8F263E-9558-4634-83B5-8C1991014EDE}"/>
              </a:ext>
            </a:extLst>
          </p:cNvPr>
          <p:cNvSpPr>
            <a:spLocks noGrp="1"/>
          </p:cNvSpPr>
          <p:nvPr>
            <p:ph type="sldNum" sz="quarter" idx="10"/>
          </p:nvPr>
        </p:nvSpPr>
        <p:spPr/>
        <p:txBody>
          <a:bodyPr/>
          <a:lstStyle/>
          <a:p>
            <a:pPr>
              <a:defRPr/>
            </a:pPr>
            <a:fld id="{A75F70F0-0F10-43DB-B21C-44BBECAE22B0}" type="slidenum">
              <a:rPr lang="en-US" altLang="ru-RU" smtClean="0"/>
              <a:pPr>
                <a:defRPr/>
              </a:pPr>
              <a:t>0</a:t>
            </a:fld>
            <a:endParaRPr lang="en-US" altLang="ru-RU"/>
          </a:p>
        </p:txBody>
      </p:sp>
      <p:sp>
        <p:nvSpPr>
          <p:cNvPr id="6" name="TextBox 5">
            <a:extLst>
              <a:ext uri="{FF2B5EF4-FFF2-40B4-BE49-F238E27FC236}">
                <a16:creationId xmlns:a16="http://schemas.microsoft.com/office/drawing/2014/main" id="{BFDD2A02-06D6-4161-9B1A-8F12C58BF724}"/>
              </a:ext>
            </a:extLst>
          </p:cNvPr>
          <p:cNvSpPr txBox="1"/>
          <p:nvPr/>
        </p:nvSpPr>
        <p:spPr>
          <a:xfrm>
            <a:off x="429791" y="936719"/>
            <a:ext cx="8919035" cy="584775"/>
          </a:xfrm>
          <a:prstGeom prst="rect">
            <a:avLst/>
          </a:prstGeom>
          <a:noFill/>
        </p:spPr>
        <p:txBody>
          <a:bodyPr wrap="square" rtlCol="0">
            <a:spAutoFit/>
          </a:bodyPr>
          <a:lstStyle/>
          <a:p>
            <a:pPr algn="ctr"/>
            <a:r>
              <a:rPr lang="ru-RU" sz="1600" b="1" dirty="0">
                <a:solidFill>
                  <a:schemeClr val="accent2">
                    <a:lumMod val="75000"/>
                  </a:schemeClr>
                </a:solidFill>
                <a:latin typeface="Century Gothic" panose="020B0502020202020204" pitchFamily="34" charset="0"/>
              </a:rPr>
              <a:t>Создан в 2009 году Правительством Московской области</a:t>
            </a:r>
          </a:p>
          <a:p>
            <a:pPr algn="ctr"/>
            <a:r>
              <a:rPr lang="ru-RU" sz="1600" b="1" dirty="0">
                <a:solidFill>
                  <a:schemeClr val="accent2">
                    <a:lumMod val="75000"/>
                  </a:schemeClr>
                </a:solidFill>
                <a:latin typeface="Century Gothic" panose="020B0502020202020204" pitchFamily="34" charset="0"/>
              </a:rPr>
              <a:t>Учредитель - Министерство инвестиций, промышленности и науки МО</a:t>
            </a:r>
          </a:p>
        </p:txBody>
      </p:sp>
      <p:graphicFrame>
        <p:nvGraphicFramePr>
          <p:cNvPr id="8" name="Таблица 7">
            <a:extLst>
              <a:ext uri="{FF2B5EF4-FFF2-40B4-BE49-F238E27FC236}">
                <a16:creationId xmlns:a16="http://schemas.microsoft.com/office/drawing/2014/main" id="{EAD6A002-3DD9-4E21-BAF2-D20B03B24541}"/>
              </a:ext>
            </a:extLst>
          </p:cNvPr>
          <p:cNvGraphicFramePr>
            <a:graphicFrameLocks noGrp="1"/>
          </p:cNvGraphicFramePr>
          <p:nvPr>
            <p:extLst>
              <p:ext uri="{D42A27DB-BD31-4B8C-83A1-F6EECF244321}">
                <p14:modId xmlns:p14="http://schemas.microsoft.com/office/powerpoint/2010/main" val="2359448557"/>
              </p:ext>
            </p:extLst>
          </p:nvPr>
        </p:nvGraphicFramePr>
        <p:xfrm>
          <a:off x="366102" y="2418775"/>
          <a:ext cx="9046411" cy="3692154"/>
        </p:xfrm>
        <a:graphic>
          <a:graphicData uri="http://schemas.openxmlformats.org/drawingml/2006/table">
            <a:tbl>
              <a:tblPr bandRow="1">
                <a:tableStyleId>{2D5ABB26-0587-4C30-8999-92F81FD0307C}</a:tableStyleId>
              </a:tblPr>
              <a:tblGrid>
                <a:gridCol w="2258542">
                  <a:extLst>
                    <a:ext uri="{9D8B030D-6E8A-4147-A177-3AD203B41FA5}">
                      <a16:colId xmlns:a16="http://schemas.microsoft.com/office/drawing/2014/main" val="1769557677"/>
                    </a:ext>
                  </a:extLst>
                </a:gridCol>
                <a:gridCol w="1813130">
                  <a:extLst>
                    <a:ext uri="{9D8B030D-6E8A-4147-A177-3AD203B41FA5}">
                      <a16:colId xmlns:a16="http://schemas.microsoft.com/office/drawing/2014/main" val="4289887176"/>
                    </a:ext>
                  </a:extLst>
                </a:gridCol>
                <a:gridCol w="4974739">
                  <a:extLst>
                    <a:ext uri="{9D8B030D-6E8A-4147-A177-3AD203B41FA5}">
                      <a16:colId xmlns:a16="http://schemas.microsoft.com/office/drawing/2014/main" val="2897751755"/>
                    </a:ext>
                  </a:extLst>
                </a:gridCol>
              </a:tblGrid>
              <a:tr h="3692154">
                <a:tc>
                  <a:txBody>
                    <a:bodyPr/>
                    <a:lstStyle/>
                    <a:p>
                      <a:r>
                        <a:rPr lang="ru-RU" sz="1600" b="1" dirty="0">
                          <a:latin typeface="Century Gothic" panose="020B0502020202020204" pitchFamily="34" charset="0"/>
                        </a:rPr>
                        <a:t>Основная программа</a:t>
                      </a:r>
                    </a:p>
                  </a:txBody>
                  <a:tcPr>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nSpc>
                          <a:spcPct val="150000"/>
                        </a:lnSpc>
                      </a:pPr>
                      <a:r>
                        <a:rPr lang="ru-RU" sz="1400" dirty="0">
                          <a:latin typeface="Century Gothic" panose="020B0502020202020204" pitchFamily="34" charset="0"/>
                        </a:rPr>
                        <a:t>Сумма</a:t>
                      </a:r>
                    </a:p>
                    <a:p>
                      <a:pPr>
                        <a:lnSpc>
                          <a:spcPct val="150000"/>
                        </a:lnSpc>
                      </a:pPr>
                      <a:r>
                        <a:rPr lang="ru-RU" sz="1400" dirty="0">
                          <a:latin typeface="Century Gothic" panose="020B0502020202020204" pitchFamily="34" charset="0"/>
                        </a:rPr>
                        <a:t>Срок</a:t>
                      </a:r>
                    </a:p>
                    <a:p>
                      <a:pPr>
                        <a:lnSpc>
                          <a:spcPct val="150000"/>
                        </a:lnSpc>
                      </a:pPr>
                      <a:r>
                        <a:rPr lang="ru-RU" sz="1400" dirty="0">
                          <a:latin typeface="Century Gothic" panose="020B0502020202020204" pitchFamily="34" charset="0"/>
                        </a:rPr>
                        <a:t>% ставка</a:t>
                      </a:r>
                    </a:p>
                    <a:p>
                      <a:pPr>
                        <a:lnSpc>
                          <a:spcPct val="150000"/>
                        </a:lnSpc>
                      </a:pPr>
                      <a:r>
                        <a:rPr lang="ru-RU" sz="1400" dirty="0">
                          <a:latin typeface="Century Gothic" panose="020B0502020202020204" pitchFamily="34" charset="0"/>
                        </a:rPr>
                        <a:t>Обеспечение</a:t>
                      </a:r>
                    </a:p>
                    <a:p>
                      <a:pPr>
                        <a:lnSpc>
                          <a:spcPct val="150000"/>
                        </a:lnSpc>
                      </a:pPr>
                      <a:endParaRPr lang="ru-RU" sz="1400" dirty="0">
                        <a:latin typeface="Century Gothic" panose="020B0502020202020204" pitchFamily="34" charset="0"/>
                      </a:endParaRPr>
                    </a:p>
                    <a:p>
                      <a:pPr>
                        <a:lnSpc>
                          <a:spcPct val="150000"/>
                        </a:lnSpc>
                      </a:pPr>
                      <a:endParaRPr lang="ru-RU" sz="1400" dirty="0">
                        <a:latin typeface="Century Gothic" panose="020B0502020202020204" pitchFamily="34" charset="0"/>
                      </a:endParaRPr>
                    </a:p>
                    <a:p>
                      <a:pPr>
                        <a:lnSpc>
                          <a:spcPct val="150000"/>
                        </a:lnSpc>
                      </a:pPr>
                      <a:r>
                        <a:rPr lang="ru-RU" sz="1400" dirty="0">
                          <a:latin typeface="Century Gothic" panose="020B0502020202020204" pitchFamily="34" charset="0"/>
                        </a:rPr>
                        <a:t>Другие условия/ возможности</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nSpc>
                          <a:spcPct val="150000"/>
                        </a:lnSpc>
                      </a:pPr>
                      <a:r>
                        <a:rPr lang="ru-RU" sz="1400" dirty="0">
                          <a:latin typeface="Century Gothic" panose="020B0502020202020204" pitchFamily="34" charset="0"/>
                        </a:rPr>
                        <a:t>от  100 000 до 5 000 000 руб.</a:t>
                      </a:r>
                    </a:p>
                    <a:p>
                      <a:pPr>
                        <a:lnSpc>
                          <a:spcPct val="150000"/>
                        </a:lnSpc>
                      </a:pPr>
                      <a:r>
                        <a:rPr lang="ru-RU" sz="1400" dirty="0">
                          <a:latin typeface="Century Gothic" panose="020B0502020202020204" pitchFamily="34" charset="0"/>
                        </a:rPr>
                        <a:t>до 3 лет</a:t>
                      </a:r>
                    </a:p>
                    <a:p>
                      <a:pPr>
                        <a:lnSpc>
                          <a:spcPct val="150000"/>
                        </a:lnSpc>
                      </a:pPr>
                      <a:r>
                        <a:rPr lang="ru-RU" sz="1400" dirty="0">
                          <a:latin typeface="Century Gothic" panose="020B0502020202020204" pitchFamily="34" charset="0"/>
                        </a:rPr>
                        <a:t>от </a:t>
                      </a:r>
                      <a:r>
                        <a:rPr lang="ru-RU" sz="1400" b="1" dirty="0">
                          <a:latin typeface="Century Gothic" panose="020B0502020202020204" pitchFamily="34" charset="0"/>
                        </a:rPr>
                        <a:t>4,25%</a:t>
                      </a:r>
                      <a:r>
                        <a:rPr lang="ru-RU" sz="1400" dirty="0">
                          <a:latin typeface="Century Gothic" panose="020B0502020202020204" pitchFamily="34" charset="0"/>
                        </a:rPr>
                        <a:t> до 10,6% годовых</a:t>
                      </a:r>
                    </a:p>
                    <a:p>
                      <a:pPr>
                        <a:lnSpc>
                          <a:spcPct val="150000"/>
                        </a:lnSpc>
                      </a:pPr>
                      <a:r>
                        <a:rPr lang="ru-RU" sz="1400" dirty="0">
                          <a:latin typeface="Century Gothic" panose="020B0502020202020204" pitchFamily="34" charset="0"/>
                        </a:rPr>
                        <a:t>Залог и/или поручительство 3-х лиц, дополнительное поручительство собственников</a:t>
                      </a:r>
                    </a:p>
                    <a:p>
                      <a:pPr>
                        <a:lnSpc>
                          <a:spcPct val="150000"/>
                        </a:lnSpc>
                      </a:pPr>
                      <a:endParaRPr lang="ru-RU" sz="1400" dirty="0">
                        <a:latin typeface="Century Gothic" panose="020B0502020202020204" pitchFamily="34" charset="0"/>
                      </a:endParaRPr>
                    </a:p>
                    <a:p>
                      <a:pPr>
                        <a:lnSpc>
                          <a:spcPct val="150000"/>
                        </a:lnSpc>
                      </a:pPr>
                      <a:r>
                        <a:rPr lang="ru-RU" sz="1400" dirty="0">
                          <a:latin typeface="Century Gothic" panose="020B0502020202020204" pitchFamily="34" charset="0"/>
                        </a:rPr>
                        <a:t>- Нахождение в реестре субъектов МСП,</a:t>
                      </a:r>
                    </a:p>
                    <a:p>
                      <a:pPr>
                        <a:lnSpc>
                          <a:spcPct val="150000"/>
                        </a:lnSpc>
                      </a:pPr>
                      <a:r>
                        <a:rPr lang="ru-RU" sz="1400" dirty="0">
                          <a:latin typeface="Century Gothic" panose="020B0502020202020204" pitchFamily="34" charset="0"/>
                        </a:rPr>
                        <a:t>- отсутствие долгов по налогам более 50 </a:t>
                      </a:r>
                      <a:r>
                        <a:rPr lang="ru-RU" sz="1400" dirty="0" err="1">
                          <a:latin typeface="Century Gothic" panose="020B0502020202020204" pitchFamily="34" charset="0"/>
                        </a:rPr>
                        <a:t>т.р</a:t>
                      </a:r>
                      <a:r>
                        <a:rPr lang="ru-RU" sz="1400" dirty="0">
                          <a:latin typeface="Century Gothic" panose="020B0502020202020204" pitchFamily="34" charset="0"/>
                        </a:rPr>
                        <a:t>.,</a:t>
                      </a:r>
                    </a:p>
                    <a:p>
                      <a:pPr>
                        <a:lnSpc>
                          <a:spcPct val="150000"/>
                        </a:lnSpc>
                      </a:pPr>
                      <a:r>
                        <a:rPr lang="ru-RU" sz="1400" dirty="0">
                          <a:latin typeface="Century Gothic" panose="020B0502020202020204" pitchFamily="34" charset="0"/>
                        </a:rPr>
                        <a:t>- возможна поэтапная выдача,</a:t>
                      </a:r>
                    </a:p>
                    <a:p>
                      <a:pPr>
                        <a:lnSpc>
                          <a:spcPct val="150000"/>
                        </a:lnSpc>
                      </a:pPr>
                      <a:r>
                        <a:rPr lang="ru-RU" sz="1400" dirty="0">
                          <a:latin typeface="Century Gothic" panose="020B0502020202020204" pitchFamily="34" charset="0"/>
                        </a:rPr>
                        <a:t>- возможно рефинансирование «дорогих» кредитов</a:t>
                      </a:r>
                    </a:p>
                    <a:p>
                      <a:pPr>
                        <a:lnSpc>
                          <a:spcPct val="150000"/>
                        </a:lnSpc>
                      </a:pPr>
                      <a:r>
                        <a:rPr lang="ru-RU" sz="1400" dirty="0">
                          <a:latin typeface="Century Gothic" panose="020B0502020202020204" pitchFamily="34" charset="0"/>
                        </a:rPr>
                        <a:t>- гибкий график погашения</a:t>
                      </a:r>
                    </a:p>
                  </a:txBody>
                  <a:tcPr>
                    <a:lnL w="12700" cap="flat" cmpd="sng" algn="ctr">
                      <a:no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892739"/>
                  </a:ext>
                </a:extLst>
              </a:tr>
            </a:tbl>
          </a:graphicData>
        </a:graphic>
      </p:graphicFrame>
      <p:pic>
        <p:nvPicPr>
          <p:cNvPr id="9" name="Picture 2" descr="C:\Users\asus\Downloads\70a9f671da976f85fc64084f2cef618c.png">
            <a:extLst>
              <a:ext uri="{FF2B5EF4-FFF2-40B4-BE49-F238E27FC236}">
                <a16:creationId xmlns:a16="http://schemas.microsoft.com/office/drawing/2014/main" id="{DB83BC59-842E-402B-9E11-D02DC1E6DC1E}"/>
              </a:ext>
            </a:extLst>
          </p:cNvPr>
          <p:cNvPicPr>
            <a:picLocks noChangeAspect="1" noChangeArrowheads="1"/>
          </p:cNvPicPr>
          <p:nvPr/>
        </p:nvPicPr>
        <p:blipFill>
          <a:blip r:embed="rId3" cstate="print">
            <a:duotone>
              <a:srgbClr val="B01513">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711200" y="3596495"/>
            <a:ext cx="659339" cy="509978"/>
          </a:xfrm>
          <a:prstGeom prst="rect">
            <a:avLst/>
          </a:prstGeom>
          <a:extLst>
            <a:ext uri="{909E8E84-426E-40DD-AFC4-6F175D3DCCD1}">
              <a14:hiddenFill xmlns:a14="http://schemas.microsoft.com/office/drawing/2010/main">
                <a:solidFill>
                  <a:srgbClr val="FFFFFF"/>
                </a:solidFill>
              </a14:hiddenFill>
            </a:ext>
          </a:extLst>
        </p:spPr>
      </p:pic>
      <p:sp>
        <p:nvSpPr>
          <p:cNvPr id="15" name="Прямоугольник 14">
            <a:extLst>
              <a:ext uri="{FF2B5EF4-FFF2-40B4-BE49-F238E27FC236}">
                <a16:creationId xmlns:a16="http://schemas.microsoft.com/office/drawing/2014/main" id="{FFE6D8B4-FA87-4A6C-A59B-943B46AEF52E}"/>
              </a:ext>
            </a:extLst>
          </p:cNvPr>
          <p:cNvSpPr/>
          <p:nvPr/>
        </p:nvSpPr>
        <p:spPr>
          <a:xfrm>
            <a:off x="366104" y="1713258"/>
            <a:ext cx="9046410"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60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Предоставляет </a:t>
            </a:r>
            <a:r>
              <a:rPr kumimoji="0" lang="ru-RU"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займы субъектам МСП </a:t>
            </a:r>
            <a:r>
              <a:rPr kumimoji="0" lang="ru-RU" sz="160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Московской области на развитие бизнеса </a:t>
            </a:r>
          </a:p>
        </p:txBody>
      </p:sp>
    </p:spTree>
    <p:extLst>
      <p:ext uri="{BB962C8B-B14F-4D97-AF65-F5344CB8AC3E}">
        <p14:creationId xmlns:p14="http://schemas.microsoft.com/office/powerpoint/2010/main" val="608750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711200" y="338464"/>
            <a:ext cx="8795206" cy="369332"/>
          </a:xfrm>
        </p:spPr>
        <p:txBody>
          <a:bodyPr/>
          <a:lstStyle/>
          <a:p>
            <a:pPr algn="ctr"/>
            <a:r>
              <a:rPr lang="ru-RU" sz="2400" dirty="0">
                <a:latin typeface="Arial Narrow" pitchFamily="34" charset="0"/>
              </a:rPr>
              <a:t>Московский областной фонд микрофинансирования</a:t>
            </a:r>
            <a:endParaRPr lang="en-US" sz="2400" dirty="0">
              <a:latin typeface="Arial Narrow" pitchFamily="34" charset="0"/>
            </a:endParaRPr>
          </a:p>
        </p:txBody>
      </p:sp>
      <p:sp>
        <p:nvSpPr>
          <p:cNvPr id="8220" name="Text Box 20"/>
          <p:cNvSpPr txBox="1">
            <a:spLocks noChangeArrowheads="1"/>
          </p:cNvSpPr>
          <p:nvPr/>
        </p:nvSpPr>
        <p:spPr bwMode="auto">
          <a:xfrm>
            <a:off x="711200" y="3860800"/>
            <a:ext cx="2965450" cy="277813"/>
          </a:xfrm>
          <a:prstGeom prst="rect">
            <a:avLst/>
          </a:prstGeom>
          <a:noFill/>
          <a:ln w="9525">
            <a:noFill/>
            <a:miter lim="800000"/>
            <a:headEnd/>
            <a:tailEnd/>
          </a:ln>
        </p:spPr>
        <p:txBody>
          <a:bodyPr lIns="0" tIns="0" rIns="0" bIns="0">
            <a:spAutoFit/>
          </a:bodyPr>
          <a:lstStyle/>
          <a:p>
            <a:pPr marL="174625" indent="-174625" defTabSz="977900">
              <a:buFont typeface="Arial" charset="0"/>
              <a:buChar char="•"/>
            </a:pPr>
            <a:endParaRPr kumimoji="1" lang="ru-RU" dirty="0">
              <a:solidFill>
                <a:schemeClr val="tx2"/>
              </a:solidFill>
              <a:ea typeface="ＭＳ Ｐゴシック"/>
              <a:cs typeface="ＭＳ Ｐゴシック"/>
            </a:endParaRPr>
          </a:p>
        </p:txBody>
      </p:sp>
      <p:pic>
        <p:nvPicPr>
          <p:cNvPr id="14" name="Рисунок 13">
            <a:extLst>
              <a:ext uri="{FF2B5EF4-FFF2-40B4-BE49-F238E27FC236}">
                <a16:creationId xmlns:a16="http://schemas.microsoft.com/office/drawing/2014/main" id="{F5395DDE-06B0-44AA-9E08-38FE8DCC81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420" y="160743"/>
            <a:ext cx="963560" cy="547053"/>
          </a:xfrm>
          <a:prstGeom prst="rect">
            <a:avLst/>
          </a:prstGeom>
        </p:spPr>
      </p:pic>
      <p:sp>
        <p:nvSpPr>
          <p:cNvPr id="2" name="Номер слайда 1">
            <a:extLst>
              <a:ext uri="{FF2B5EF4-FFF2-40B4-BE49-F238E27FC236}">
                <a16:creationId xmlns:a16="http://schemas.microsoft.com/office/drawing/2014/main" id="{5C8F263E-9558-4634-83B5-8C1991014EDE}"/>
              </a:ext>
            </a:extLst>
          </p:cNvPr>
          <p:cNvSpPr>
            <a:spLocks noGrp="1"/>
          </p:cNvSpPr>
          <p:nvPr>
            <p:ph type="sldNum" sz="quarter" idx="10"/>
          </p:nvPr>
        </p:nvSpPr>
        <p:spPr/>
        <p:txBody>
          <a:bodyPr/>
          <a:lstStyle/>
          <a:p>
            <a:pPr>
              <a:defRPr/>
            </a:pPr>
            <a:fld id="{A75F70F0-0F10-43DB-B21C-44BBECAE22B0}" type="slidenum">
              <a:rPr lang="en-US" altLang="ru-RU" smtClean="0"/>
              <a:pPr>
                <a:defRPr/>
              </a:pPr>
              <a:t>1</a:t>
            </a:fld>
            <a:endParaRPr lang="en-US" altLang="ru-RU"/>
          </a:p>
        </p:txBody>
      </p:sp>
      <p:sp>
        <p:nvSpPr>
          <p:cNvPr id="8" name="Прямоугольник 7">
            <a:extLst>
              <a:ext uri="{FF2B5EF4-FFF2-40B4-BE49-F238E27FC236}">
                <a16:creationId xmlns:a16="http://schemas.microsoft.com/office/drawing/2014/main" id="{4AAEE084-3949-423E-B0B0-C6804FBC912C}"/>
              </a:ext>
            </a:extLst>
          </p:cNvPr>
          <p:cNvSpPr/>
          <p:nvPr/>
        </p:nvSpPr>
        <p:spPr>
          <a:xfrm>
            <a:off x="155289" y="822786"/>
            <a:ext cx="9590899"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b="1" dirty="0">
                <a:solidFill>
                  <a:prstClr val="black"/>
                </a:solidFill>
                <a:latin typeface="Century Gothic" panose="020B0502020202020204" pitchFamily="34" charset="0"/>
              </a:rPr>
              <a:t>Процентные ставки по займам (основная программа) с 27.07.</a:t>
            </a:r>
            <a:r>
              <a:rPr kumimoji="0" lang="ru-RU"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2020  </a:t>
            </a:r>
          </a:p>
        </p:txBody>
      </p:sp>
      <p:graphicFrame>
        <p:nvGraphicFramePr>
          <p:cNvPr id="10" name="Таблица 9">
            <a:extLst>
              <a:ext uri="{FF2B5EF4-FFF2-40B4-BE49-F238E27FC236}">
                <a16:creationId xmlns:a16="http://schemas.microsoft.com/office/drawing/2014/main" id="{B7B8371A-6138-4D53-990E-454DC870490C}"/>
              </a:ext>
            </a:extLst>
          </p:cNvPr>
          <p:cNvGraphicFramePr>
            <a:graphicFrameLocks noGrp="1"/>
          </p:cNvGraphicFramePr>
          <p:nvPr>
            <p:extLst>
              <p:ext uri="{D42A27DB-BD31-4B8C-83A1-F6EECF244321}">
                <p14:modId xmlns:p14="http://schemas.microsoft.com/office/powerpoint/2010/main" val="3832527092"/>
              </p:ext>
            </p:extLst>
          </p:nvPr>
        </p:nvGraphicFramePr>
        <p:xfrm>
          <a:off x="427226" y="1231811"/>
          <a:ext cx="9047023" cy="4985073"/>
        </p:xfrm>
        <a:graphic>
          <a:graphicData uri="http://schemas.openxmlformats.org/drawingml/2006/table">
            <a:tbl>
              <a:tblPr firstRow="1">
                <a:tableStyleId>{C083E6E3-FA7D-4D7B-A595-EF9225AFEA82}</a:tableStyleId>
              </a:tblPr>
              <a:tblGrid>
                <a:gridCol w="342175">
                  <a:extLst>
                    <a:ext uri="{9D8B030D-6E8A-4147-A177-3AD203B41FA5}">
                      <a16:colId xmlns:a16="http://schemas.microsoft.com/office/drawing/2014/main" val="814462805"/>
                    </a:ext>
                  </a:extLst>
                </a:gridCol>
                <a:gridCol w="1125691">
                  <a:extLst>
                    <a:ext uri="{9D8B030D-6E8A-4147-A177-3AD203B41FA5}">
                      <a16:colId xmlns:a16="http://schemas.microsoft.com/office/drawing/2014/main" val="2068135918"/>
                    </a:ext>
                  </a:extLst>
                </a:gridCol>
                <a:gridCol w="7579157">
                  <a:extLst>
                    <a:ext uri="{9D8B030D-6E8A-4147-A177-3AD203B41FA5}">
                      <a16:colId xmlns:a16="http://schemas.microsoft.com/office/drawing/2014/main" val="3252443004"/>
                    </a:ext>
                  </a:extLst>
                </a:gridCol>
              </a:tblGrid>
              <a:tr h="2276779">
                <a:tc>
                  <a:txBody>
                    <a:bodyPr/>
                    <a:lstStyle/>
                    <a:p>
                      <a:pPr algn="ctr"/>
                      <a:r>
                        <a:rPr lang="ru-RU" sz="1400" b="0" dirty="0">
                          <a:solidFill>
                            <a:schemeClr val="tx1"/>
                          </a:solidFill>
                          <a:latin typeface="Century Gothic" panose="020B0502020202020204" pitchFamily="34" charset="0"/>
                        </a:rPr>
                        <a:t>1</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ru-RU" sz="1400" b="0" dirty="0">
                          <a:solidFill>
                            <a:schemeClr val="tx1"/>
                          </a:solidFill>
                          <a:latin typeface="Century Gothic" panose="020B0502020202020204" pitchFamily="34" charset="0"/>
                        </a:rPr>
                        <a:t>4,25%</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ru-RU" sz="1400" b="0" dirty="0">
                          <a:solidFill>
                            <a:schemeClr val="tx1"/>
                          </a:solidFill>
                          <a:latin typeface="Century Gothic" panose="020B0502020202020204" pitchFamily="34" charset="0"/>
                        </a:rPr>
                        <a:t>резиденты особых экономических зон Московской области </a:t>
                      </a:r>
                    </a:p>
                    <a:p>
                      <a:pPr marL="285750" indent="-285750">
                        <a:buFont typeface="Arial" panose="020B0604020202020204" pitchFamily="34" charset="0"/>
                        <a:buChar char="•"/>
                      </a:pPr>
                      <a:r>
                        <a:rPr lang="ru-RU" sz="1400" b="0" dirty="0">
                          <a:solidFill>
                            <a:schemeClr val="tx1"/>
                          </a:solidFill>
                          <a:latin typeface="Century Gothic" panose="020B0502020202020204" pitchFamily="34" charset="0"/>
                        </a:rPr>
                        <a:t>(«Дубна», «Ступино-квадрат», «Исток» Фрязино, «Кашира»), </a:t>
                      </a:r>
                    </a:p>
                    <a:p>
                      <a:pPr marL="285750" indent="-285750">
                        <a:buFont typeface="Arial" panose="020B0604020202020204" pitchFamily="34" charset="0"/>
                        <a:buChar char="•"/>
                      </a:pPr>
                      <a:r>
                        <a:rPr lang="ru-RU" sz="1400" b="0" dirty="0">
                          <a:solidFill>
                            <a:schemeClr val="tx1"/>
                          </a:solidFill>
                          <a:latin typeface="Century Gothic" panose="020B0502020202020204" pitchFamily="34" charset="0"/>
                        </a:rPr>
                        <a:t>резиденты промышленных (индустриальных) парков, агропромышленных и технопарков, бизнес-инкубаторов, </a:t>
                      </a:r>
                    </a:p>
                    <a:p>
                      <a:pPr marL="285750" indent="-285750">
                        <a:buFont typeface="Arial" panose="020B0604020202020204" pitchFamily="34" charset="0"/>
                        <a:buChar char="•"/>
                      </a:pPr>
                      <a:r>
                        <a:rPr lang="ru-RU" sz="1400" b="0" dirty="0">
                          <a:solidFill>
                            <a:schemeClr val="tx1"/>
                          </a:solidFill>
                          <a:latin typeface="Century Gothic" panose="020B0502020202020204" pitchFamily="34" charset="0"/>
                        </a:rPr>
                        <a:t>экспортёры, </a:t>
                      </a:r>
                    </a:p>
                    <a:p>
                      <a:pPr marL="285750" indent="-285750">
                        <a:buFont typeface="Arial" panose="020B0604020202020204" pitchFamily="34" charset="0"/>
                        <a:buChar char="•"/>
                      </a:pPr>
                      <a:r>
                        <a:rPr lang="ru-RU" sz="1400" b="0" dirty="0">
                          <a:solidFill>
                            <a:schemeClr val="tx1"/>
                          </a:solidFill>
                          <a:latin typeface="Century Gothic" panose="020B0502020202020204" pitchFamily="34" charset="0"/>
                        </a:rPr>
                        <a:t>женщины-предприниматели, </a:t>
                      </a:r>
                    </a:p>
                    <a:p>
                      <a:pPr marL="285750" indent="-285750">
                        <a:buFont typeface="Arial" panose="020B0604020202020204" pitchFamily="34" charset="0"/>
                        <a:buChar char="•"/>
                      </a:pPr>
                      <a:r>
                        <a:rPr lang="ru-RU" sz="1400" b="0" dirty="0">
                          <a:solidFill>
                            <a:schemeClr val="tx1"/>
                          </a:solidFill>
                          <a:latin typeface="Century Gothic" panose="020B0502020202020204" pitchFamily="34" charset="0"/>
                        </a:rPr>
                        <a:t>сельскохозяйственные кооперативы, </a:t>
                      </a:r>
                    </a:p>
                    <a:p>
                      <a:pPr marL="285750" indent="-285750">
                        <a:buFont typeface="Arial" panose="020B0604020202020204" pitchFamily="34" charset="0"/>
                        <a:buChar char="•"/>
                      </a:pPr>
                      <a:r>
                        <a:rPr lang="ru-RU" sz="1400" b="0" dirty="0">
                          <a:solidFill>
                            <a:schemeClr val="tx1"/>
                          </a:solidFill>
                          <a:latin typeface="Century Gothic" panose="020B0502020202020204" pitchFamily="34" charset="0"/>
                        </a:rPr>
                        <a:t>субъекты социального предпринимательства, </a:t>
                      </a:r>
                    </a:p>
                    <a:p>
                      <a:pPr marL="285750" indent="-285750">
                        <a:buFont typeface="Arial" panose="020B0604020202020204" pitchFamily="34" charset="0"/>
                        <a:buChar char="•"/>
                      </a:pPr>
                      <a:r>
                        <a:rPr lang="ru-RU" sz="1400" b="0" dirty="0">
                          <a:solidFill>
                            <a:schemeClr val="tx1"/>
                          </a:solidFill>
                          <a:latin typeface="Century Gothic" panose="020B0502020202020204" pitchFamily="34" charset="0"/>
                        </a:rPr>
                        <a:t>проекты в сферах туризма, экологии или спорта, </a:t>
                      </a:r>
                    </a:p>
                    <a:p>
                      <a:pPr marL="285750" indent="-285750">
                        <a:buFont typeface="Arial" panose="020B0604020202020204" pitchFamily="34" charset="0"/>
                        <a:buChar char="•"/>
                      </a:pPr>
                      <a:r>
                        <a:rPr lang="ru-RU" sz="1400" b="0" dirty="0">
                          <a:solidFill>
                            <a:schemeClr val="tx1"/>
                          </a:solidFill>
                          <a:latin typeface="Century Gothic" panose="020B0502020202020204" pitchFamily="34" charset="0"/>
                        </a:rPr>
                        <a:t>предприятия, созданные лицами старше 45 лет, в первый год создания</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0405071"/>
                  </a:ext>
                </a:extLst>
              </a:tr>
              <a:tr h="884115">
                <a:tc>
                  <a:txBody>
                    <a:bodyPr/>
                    <a:lstStyle/>
                    <a:p>
                      <a:pPr algn="ctr"/>
                      <a:r>
                        <a:rPr lang="ru-RU" sz="1400" dirty="0">
                          <a:solidFill>
                            <a:schemeClr val="tx1"/>
                          </a:solidFill>
                          <a:latin typeface="Century Gothic" panose="020B0502020202020204" pitchFamily="34" charset="0"/>
                        </a:rPr>
                        <a:t>2</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ru-RU" sz="1400" dirty="0">
                          <a:solidFill>
                            <a:schemeClr val="tx1"/>
                          </a:solidFill>
                          <a:latin typeface="Century Gothic" panose="020B0502020202020204" pitchFamily="34" charset="0"/>
                        </a:rPr>
                        <a:t>6,35%</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ru-RU" sz="1400" dirty="0">
                          <a:solidFill>
                            <a:schemeClr val="tx1"/>
                          </a:solidFill>
                          <a:latin typeface="Century Gothic" panose="020B0502020202020204" pitchFamily="34" charset="0"/>
                        </a:rPr>
                        <a:t>Виды деятельности: сельское хозяйство, обрабатывающие производства, гостиницы, научные исследования и разработки, образование, деятельность в области здравоохранения, общепит, бытовые и социальные услуги,</a:t>
                      </a:r>
                    </a:p>
                    <a:p>
                      <a:r>
                        <a:rPr lang="ru-RU" sz="1400" dirty="0">
                          <a:solidFill>
                            <a:schemeClr val="tx1"/>
                          </a:solidFill>
                          <a:latin typeface="Century Gothic" panose="020B0502020202020204" pitchFamily="34" charset="0"/>
                        </a:rPr>
                        <a:t>а также относящиеся к 1 группе, но не имеющие достаточного залогового обеспечения.</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4330261"/>
                  </a:ext>
                </a:extLst>
              </a:tr>
              <a:tr h="605174">
                <a:tc>
                  <a:txBody>
                    <a:bodyPr/>
                    <a:lstStyle/>
                    <a:p>
                      <a:pPr algn="ctr"/>
                      <a:r>
                        <a:rPr lang="ru-RU" sz="1400" dirty="0">
                          <a:solidFill>
                            <a:schemeClr val="tx1"/>
                          </a:solidFill>
                          <a:latin typeface="Century Gothic" panose="020B0502020202020204" pitchFamily="34" charset="0"/>
                        </a:rPr>
                        <a:t>3</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ru-RU" sz="1400" dirty="0">
                          <a:solidFill>
                            <a:schemeClr val="tx1"/>
                          </a:solidFill>
                          <a:latin typeface="Century Gothic" panose="020B0502020202020204" pitchFamily="34" charset="0"/>
                        </a:rPr>
                        <a:t>8,5%</a:t>
                      </a:r>
                    </a:p>
                    <a:p>
                      <a:pPr algn="ctr"/>
                      <a:r>
                        <a:rPr lang="ru-RU" sz="1400" dirty="0">
                          <a:solidFill>
                            <a:schemeClr val="tx1"/>
                          </a:solidFill>
                          <a:latin typeface="Century Gothic" panose="020B0502020202020204" pitchFamily="34" charset="0"/>
                        </a:rPr>
                        <a:t>(10,6%)</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ru-RU" sz="1400" dirty="0">
                          <a:solidFill>
                            <a:schemeClr val="tx1"/>
                          </a:solidFill>
                          <a:latin typeface="Century Gothic" panose="020B0502020202020204" pitchFamily="34" charset="0"/>
                        </a:rPr>
                        <a:t>Прочие виды деятельности</a:t>
                      </a:r>
                    </a:p>
                    <a:p>
                      <a:r>
                        <a:rPr lang="ru-RU" sz="1400" dirty="0">
                          <a:solidFill>
                            <a:schemeClr val="tx1"/>
                          </a:solidFill>
                          <a:latin typeface="Century Gothic" panose="020B0502020202020204" pitchFamily="34" charset="0"/>
                        </a:rPr>
                        <a:t>(в случае отсутствия достаточного залогового обеспечения)</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7860714"/>
                  </a:ext>
                </a:extLst>
              </a:tr>
              <a:tr h="884115">
                <a:tc>
                  <a:txBody>
                    <a:bodyPr/>
                    <a:lstStyle/>
                    <a:p>
                      <a:pPr algn="ctr"/>
                      <a:r>
                        <a:rPr lang="ru-RU" sz="1400" dirty="0">
                          <a:solidFill>
                            <a:schemeClr val="tx1"/>
                          </a:solidFill>
                          <a:latin typeface="Century Gothic" panose="020B0502020202020204" pitchFamily="34" charset="0"/>
                        </a:rPr>
                        <a:t>4</a:t>
                      </a:r>
                    </a:p>
                  </a:txBody>
                  <a:tcP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ru-RU" sz="1400" dirty="0">
                          <a:solidFill>
                            <a:schemeClr val="tx1"/>
                          </a:solidFill>
                          <a:latin typeface="Century Gothic" panose="020B0502020202020204" pitchFamily="34" charset="0"/>
                        </a:rPr>
                        <a:t>6,35%</a:t>
                      </a:r>
                    </a:p>
                    <a:p>
                      <a:pPr algn="ctr"/>
                      <a:endParaRPr lang="ru-RU" sz="1400" dirty="0">
                        <a:solidFill>
                          <a:schemeClr val="tx1"/>
                        </a:solidFill>
                        <a:latin typeface="Century Gothic" panose="020B0502020202020204" pitchFamily="34" charset="0"/>
                      </a:endParaRPr>
                    </a:p>
                    <a:p>
                      <a:pPr algn="ctr"/>
                      <a:endParaRPr lang="ru-RU" sz="1400" dirty="0">
                        <a:solidFill>
                          <a:schemeClr val="tx1"/>
                        </a:solidFill>
                        <a:latin typeface="Century Gothic" panose="020B0502020202020204" pitchFamily="34" charset="0"/>
                      </a:endParaRPr>
                    </a:p>
                    <a:p>
                      <a:pPr algn="ctr"/>
                      <a:r>
                        <a:rPr lang="ru-RU" sz="1400" dirty="0">
                          <a:solidFill>
                            <a:schemeClr val="tx1"/>
                          </a:solidFill>
                          <a:latin typeface="Century Gothic" panose="020B0502020202020204" pitchFamily="34" charset="0"/>
                        </a:rPr>
                        <a:t>(10,6%)</a:t>
                      </a:r>
                    </a:p>
                  </a:txBody>
                  <a:tcP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ru-RU" sz="1400" dirty="0">
                          <a:solidFill>
                            <a:schemeClr val="tx1"/>
                          </a:solidFill>
                          <a:latin typeface="Century Gothic" panose="020B0502020202020204" pitchFamily="34" charset="0"/>
                        </a:rPr>
                        <a:t>«Начни своё дело» – беззалоговые займы для начинающих (работающих не более 2 лет) предпринимателей, относящихся к 1 или 2 группе. </a:t>
                      </a:r>
                    </a:p>
                    <a:p>
                      <a:r>
                        <a:rPr lang="ru-RU" sz="1400" dirty="0">
                          <a:solidFill>
                            <a:schemeClr val="tx1"/>
                          </a:solidFill>
                          <a:latin typeface="Century Gothic" panose="020B0502020202020204" pitchFamily="34" charset="0"/>
                        </a:rPr>
                        <a:t>Сумма до 500 тыс. рублей, срок до 3 лет.</a:t>
                      </a:r>
                    </a:p>
                    <a:p>
                      <a:r>
                        <a:rPr lang="ru-RU" sz="1400" dirty="0">
                          <a:solidFill>
                            <a:schemeClr val="tx1"/>
                          </a:solidFill>
                          <a:latin typeface="Century Gothic" panose="020B0502020202020204" pitchFamily="34" charset="0"/>
                        </a:rPr>
                        <a:t>- прочие виды деятельности</a:t>
                      </a:r>
                    </a:p>
                  </a:txBody>
                  <a:tcP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357009042"/>
                  </a:ext>
                </a:extLst>
              </a:tr>
            </a:tbl>
          </a:graphicData>
        </a:graphic>
      </p:graphicFrame>
    </p:spTree>
    <p:extLst>
      <p:ext uri="{BB962C8B-B14F-4D97-AF65-F5344CB8AC3E}">
        <p14:creationId xmlns:p14="http://schemas.microsoft.com/office/powerpoint/2010/main" val="1691707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711200" y="338464"/>
            <a:ext cx="8795206" cy="369332"/>
          </a:xfrm>
        </p:spPr>
        <p:txBody>
          <a:bodyPr/>
          <a:lstStyle/>
          <a:p>
            <a:pPr algn="ctr"/>
            <a:r>
              <a:rPr lang="ru-RU" sz="2400" dirty="0">
                <a:latin typeface="Arial Narrow" pitchFamily="34" charset="0"/>
              </a:rPr>
              <a:t>Московский областной фонд микрофинансирования</a:t>
            </a:r>
            <a:endParaRPr lang="en-US" sz="2400" dirty="0">
              <a:latin typeface="Arial Narrow" pitchFamily="34" charset="0"/>
            </a:endParaRPr>
          </a:p>
        </p:txBody>
      </p:sp>
      <p:sp>
        <p:nvSpPr>
          <p:cNvPr id="8220" name="Text Box 20"/>
          <p:cNvSpPr txBox="1">
            <a:spLocks noChangeArrowheads="1"/>
          </p:cNvSpPr>
          <p:nvPr/>
        </p:nvSpPr>
        <p:spPr bwMode="auto">
          <a:xfrm>
            <a:off x="711200" y="3860800"/>
            <a:ext cx="2965450" cy="277813"/>
          </a:xfrm>
          <a:prstGeom prst="rect">
            <a:avLst/>
          </a:prstGeom>
          <a:noFill/>
          <a:ln w="9525">
            <a:noFill/>
            <a:miter lim="800000"/>
            <a:headEnd/>
            <a:tailEnd/>
          </a:ln>
        </p:spPr>
        <p:txBody>
          <a:bodyPr lIns="0" tIns="0" rIns="0" bIns="0">
            <a:spAutoFit/>
          </a:bodyPr>
          <a:lstStyle/>
          <a:p>
            <a:pPr marL="174625" indent="-174625" defTabSz="977900">
              <a:buFont typeface="Arial" charset="0"/>
              <a:buChar char="•"/>
            </a:pPr>
            <a:endParaRPr kumimoji="1" lang="ru-RU" dirty="0">
              <a:solidFill>
                <a:schemeClr val="tx2"/>
              </a:solidFill>
              <a:ea typeface="ＭＳ Ｐゴシック"/>
              <a:cs typeface="ＭＳ Ｐゴシック"/>
            </a:endParaRPr>
          </a:p>
        </p:txBody>
      </p:sp>
      <p:pic>
        <p:nvPicPr>
          <p:cNvPr id="14" name="Рисунок 13">
            <a:extLst>
              <a:ext uri="{FF2B5EF4-FFF2-40B4-BE49-F238E27FC236}">
                <a16:creationId xmlns:a16="http://schemas.microsoft.com/office/drawing/2014/main" id="{F5395DDE-06B0-44AA-9E08-38FE8DCC81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420" y="160743"/>
            <a:ext cx="963560" cy="547053"/>
          </a:xfrm>
          <a:prstGeom prst="rect">
            <a:avLst/>
          </a:prstGeom>
        </p:spPr>
      </p:pic>
      <p:sp>
        <p:nvSpPr>
          <p:cNvPr id="2" name="Номер слайда 1">
            <a:extLst>
              <a:ext uri="{FF2B5EF4-FFF2-40B4-BE49-F238E27FC236}">
                <a16:creationId xmlns:a16="http://schemas.microsoft.com/office/drawing/2014/main" id="{5C8F263E-9558-4634-83B5-8C1991014EDE}"/>
              </a:ext>
            </a:extLst>
          </p:cNvPr>
          <p:cNvSpPr>
            <a:spLocks noGrp="1"/>
          </p:cNvSpPr>
          <p:nvPr>
            <p:ph type="sldNum" sz="quarter" idx="10"/>
          </p:nvPr>
        </p:nvSpPr>
        <p:spPr/>
        <p:txBody>
          <a:bodyPr/>
          <a:lstStyle/>
          <a:p>
            <a:pPr>
              <a:defRPr/>
            </a:pPr>
            <a:fld id="{A75F70F0-0F10-43DB-B21C-44BBECAE22B0}" type="slidenum">
              <a:rPr lang="en-US" altLang="ru-RU" smtClean="0"/>
              <a:pPr>
                <a:defRPr/>
              </a:pPr>
              <a:t>2</a:t>
            </a:fld>
            <a:endParaRPr lang="en-US" altLang="ru-RU"/>
          </a:p>
        </p:txBody>
      </p:sp>
      <p:sp>
        <p:nvSpPr>
          <p:cNvPr id="9" name="Прямоугольник 8">
            <a:extLst>
              <a:ext uri="{FF2B5EF4-FFF2-40B4-BE49-F238E27FC236}">
                <a16:creationId xmlns:a16="http://schemas.microsoft.com/office/drawing/2014/main" id="{EABD46F8-9086-4DD9-BF1E-78BF09F6F637}"/>
              </a:ext>
            </a:extLst>
          </p:cNvPr>
          <p:cNvSpPr/>
          <p:nvPr/>
        </p:nvSpPr>
        <p:spPr>
          <a:xfrm>
            <a:off x="553673" y="844972"/>
            <a:ext cx="9034944"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Действующие специальные программы </a:t>
            </a:r>
          </a:p>
        </p:txBody>
      </p:sp>
      <p:sp>
        <p:nvSpPr>
          <p:cNvPr id="10" name="Прямоугольник: скругленные углы 9">
            <a:extLst>
              <a:ext uri="{FF2B5EF4-FFF2-40B4-BE49-F238E27FC236}">
                <a16:creationId xmlns:a16="http://schemas.microsoft.com/office/drawing/2014/main" id="{DB40EC5F-0C53-46FC-B8FF-1D74F384D11A}"/>
              </a:ext>
            </a:extLst>
          </p:cNvPr>
          <p:cNvSpPr/>
          <p:nvPr/>
        </p:nvSpPr>
        <p:spPr>
          <a:xfrm>
            <a:off x="362183" y="1399254"/>
            <a:ext cx="2975174" cy="587141"/>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1600" dirty="0"/>
              <a:t>Начни свое дело</a:t>
            </a:r>
          </a:p>
        </p:txBody>
      </p:sp>
      <p:sp>
        <p:nvSpPr>
          <p:cNvPr id="11" name="Прямоугольник: скругленные углы 10">
            <a:extLst>
              <a:ext uri="{FF2B5EF4-FFF2-40B4-BE49-F238E27FC236}">
                <a16:creationId xmlns:a16="http://schemas.microsoft.com/office/drawing/2014/main" id="{17B0D6C3-F8EB-43C6-ACBA-4E7367F0B632}"/>
              </a:ext>
            </a:extLst>
          </p:cNvPr>
          <p:cNvSpPr/>
          <p:nvPr/>
        </p:nvSpPr>
        <p:spPr>
          <a:xfrm>
            <a:off x="3676650" y="1396563"/>
            <a:ext cx="2743200" cy="587141"/>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1600" dirty="0"/>
              <a:t>Исполнение госконтракта</a:t>
            </a:r>
          </a:p>
        </p:txBody>
      </p:sp>
      <p:sp>
        <p:nvSpPr>
          <p:cNvPr id="12" name="Прямоугольник: скругленные углы 11">
            <a:extLst>
              <a:ext uri="{FF2B5EF4-FFF2-40B4-BE49-F238E27FC236}">
                <a16:creationId xmlns:a16="http://schemas.microsoft.com/office/drawing/2014/main" id="{488519D8-ADCB-4798-900F-39AA415B46B3}"/>
              </a:ext>
            </a:extLst>
          </p:cNvPr>
          <p:cNvSpPr/>
          <p:nvPr/>
        </p:nvSpPr>
        <p:spPr>
          <a:xfrm>
            <a:off x="6661383" y="1396563"/>
            <a:ext cx="2882434" cy="587141"/>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1600" dirty="0"/>
              <a:t>Антикризисная</a:t>
            </a:r>
          </a:p>
        </p:txBody>
      </p:sp>
      <p:sp>
        <p:nvSpPr>
          <p:cNvPr id="13" name="Прямоугольник: скругленные углы 12">
            <a:extLst>
              <a:ext uri="{FF2B5EF4-FFF2-40B4-BE49-F238E27FC236}">
                <a16:creationId xmlns:a16="http://schemas.microsoft.com/office/drawing/2014/main" id="{FDF0AC4E-C5AF-4F4F-84A0-66A059694430}"/>
              </a:ext>
            </a:extLst>
          </p:cNvPr>
          <p:cNvSpPr/>
          <p:nvPr/>
        </p:nvSpPr>
        <p:spPr>
          <a:xfrm>
            <a:off x="362183" y="2232900"/>
            <a:ext cx="2975174" cy="4331370"/>
          </a:xfrm>
          <a:prstGeom prst="roundRect">
            <a:avLst/>
          </a:prstGeom>
          <a:ln w="28575"/>
        </p:spPr>
        <p:style>
          <a:lnRef idx="2">
            <a:schemeClr val="accent5"/>
          </a:lnRef>
          <a:fillRef idx="1">
            <a:schemeClr val="lt1"/>
          </a:fillRef>
          <a:effectRef idx="0">
            <a:schemeClr val="accent5"/>
          </a:effectRef>
          <a:fontRef idx="minor">
            <a:schemeClr val="dk1"/>
          </a:fontRef>
        </p:style>
        <p:txBody>
          <a:bodyPr rtlCol="0" anchor="ctr"/>
          <a:lstStyle/>
          <a:p>
            <a:r>
              <a:rPr lang="ru-RU" sz="1400" b="1" dirty="0"/>
              <a:t>Беззалоговая программа для начинающих </a:t>
            </a:r>
            <a:r>
              <a:rPr lang="ru-RU" sz="1400" dirty="0"/>
              <a:t>(до 2 лет) </a:t>
            </a:r>
          </a:p>
          <a:p>
            <a:endParaRPr lang="ru-RU" sz="1400" dirty="0"/>
          </a:p>
          <a:p>
            <a:pPr lvl="0">
              <a:lnSpc>
                <a:spcPct val="150000"/>
              </a:lnSpc>
            </a:pPr>
            <a:r>
              <a:rPr lang="ru-RU" sz="1400" dirty="0"/>
              <a:t>- от 50 до 500 тыс. руб. </a:t>
            </a:r>
          </a:p>
          <a:p>
            <a:pPr lvl="0">
              <a:lnSpc>
                <a:spcPct val="150000"/>
              </a:lnSpc>
            </a:pPr>
            <a:r>
              <a:rPr lang="ru-RU" sz="1400" dirty="0"/>
              <a:t>- срок до 3 лет</a:t>
            </a:r>
          </a:p>
          <a:p>
            <a:pPr lvl="0">
              <a:lnSpc>
                <a:spcPct val="150000"/>
              </a:lnSpc>
            </a:pPr>
            <a:r>
              <a:rPr lang="ru-RU" sz="1400" dirty="0"/>
              <a:t>- 6,35% - для приоритетных категорий или видов деятельности</a:t>
            </a:r>
          </a:p>
          <a:p>
            <a:pPr lvl="0">
              <a:lnSpc>
                <a:spcPct val="150000"/>
              </a:lnSpc>
            </a:pPr>
            <a:r>
              <a:rPr lang="ru-RU" sz="1400" dirty="0"/>
              <a:t>- 10,6% - для остальных</a:t>
            </a:r>
          </a:p>
          <a:p>
            <a:pPr lvl="0">
              <a:lnSpc>
                <a:spcPct val="150000"/>
              </a:lnSpc>
            </a:pPr>
            <a:r>
              <a:rPr lang="ru-RU" sz="1400" dirty="0"/>
              <a:t>- для ООО поручительство учредителей, для ИП - супруги </a:t>
            </a:r>
          </a:p>
        </p:txBody>
      </p:sp>
      <p:sp>
        <p:nvSpPr>
          <p:cNvPr id="15" name="Прямоугольник: скругленные углы 14">
            <a:extLst>
              <a:ext uri="{FF2B5EF4-FFF2-40B4-BE49-F238E27FC236}">
                <a16:creationId xmlns:a16="http://schemas.microsoft.com/office/drawing/2014/main" id="{657AD74A-5F55-40BD-9425-A251B797A8BE}"/>
              </a:ext>
            </a:extLst>
          </p:cNvPr>
          <p:cNvSpPr/>
          <p:nvPr/>
        </p:nvSpPr>
        <p:spPr>
          <a:xfrm>
            <a:off x="3537416" y="2232900"/>
            <a:ext cx="2882434" cy="4331370"/>
          </a:xfrm>
          <a:prstGeom prst="roundRect">
            <a:avLst/>
          </a:prstGeom>
          <a:ln w="28575"/>
        </p:spPr>
        <p:style>
          <a:lnRef idx="2">
            <a:schemeClr val="accent5"/>
          </a:lnRef>
          <a:fillRef idx="1">
            <a:schemeClr val="lt1"/>
          </a:fillRef>
          <a:effectRef idx="0">
            <a:schemeClr val="accent5"/>
          </a:effectRef>
          <a:fontRef idx="minor">
            <a:schemeClr val="dk1"/>
          </a:fontRef>
        </p:style>
        <p:txBody>
          <a:bodyPr rtlCol="0" anchor="ctr"/>
          <a:lstStyle/>
          <a:p>
            <a:pPr lvl="0"/>
            <a:r>
              <a:rPr lang="ru-RU" sz="1400" b="1" dirty="0"/>
              <a:t>Займы на исполнение госконтрактов 44-фз, 223-фз</a:t>
            </a:r>
          </a:p>
          <a:p>
            <a:pPr lvl="0"/>
            <a:endParaRPr lang="ru-RU" sz="1400" b="1" dirty="0"/>
          </a:p>
          <a:p>
            <a:pPr lvl="0"/>
            <a:r>
              <a:rPr lang="ru-RU" sz="1400" dirty="0"/>
              <a:t>- до 5 млн. руб., но не более 90% от суммы контракта </a:t>
            </a:r>
          </a:p>
          <a:p>
            <a:pPr lvl="0"/>
            <a:r>
              <a:rPr lang="ru-RU" sz="1400" dirty="0"/>
              <a:t>- на срок завершения расчетов по контракту плюс 45 дней, но не более 2 лет</a:t>
            </a:r>
          </a:p>
          <a:p>
            <a:pPr lvl="0"/>
            <a:r>
              <a:rPr lang="ru-RU" sz="1400" dirty="0"/>
              <a:t>- </a:t>
            </a:r>
            <a:r>
              <a:rPr lang="ru-RU" sz="1400" b="1" dirty="0"/>
              <a:t>4,25%</a:t>
            </a:r>
            <a:r>
              <a:rPr lang="ru-RU" sz="1400" dirty="0"/>
              <a:t> - ставка для всех видов деятельности</a:t>
            </a:r>
          </a:p>
          <a:p>
            <a:pPr lvl="0"/>
            <a:r>
              <a:rPr lang="ru-RU" sz="1400" dirty="0"/>
              <a:t>до 1,5 млн. руб. без залога</a:t>
            </a:r>
          </a:p>
          <a:p>
            <a:pPr lvl="0"/>
            <a:r>
              <a:rPr lang="ru-RU" sz="1400" dirty="0"/>
              <a:t>- график погашения в соответствии с контрактом</a:t>
            </a:r>
          </a:p>
          <a:p>
            <a:pPr lvl="0"/>
            <a:r>
              <a:rPr lang="ru-RU" sz="1400" dirty="0"/>
              <a:t>- отсутствие отрицательной кредитной истории</a:t>
            </a:r>
          </a:p>
          <a:p>
            <a:pPr lvl="0"/>
            <a:r>
              <a:rPr lang="ru-RU" sz="1400" dirty="0"/>
              <a:t>- без ТЭО и бизнес-плана </a:t>
            </a:r>
          </a:p>
        </p:txBody>
      </p:sp>
      <p:sp>
        <p:nvSpPr>
          <p:cNvPr id="16" name="Прямоугольник: скругленные углы 15">
            <a:extLst>
              <a:ext uri="{FF2B5EF4-FFF2-40B4-BE49-F238E27FC236}">
                <a16:creationId xmlns:a16="http://schemas.microsoft.com/office/drawing/2014/main" id="{0FA97F57-B9BC-4613-A470-094DAEC02F81}"/>
              </a:ext>
            </a:extLst>
          </p:cNvPr>
          <p:cNvSpPr/>
          <p:nvPr/>
        </p:nvSpPr>
        <p:spPr>
          <a:xfrm>
            <a:off x="6661383" y="2232900"/>
            <a:ext cx="2882434" cy="4331370"/>
          </a:xfrm>
          <a:prstGeom prst="roundRect">
            <a:avLst/>
          </a:prstGeom>
          <a:ln w="28575"/>
        </p:spPr>
        <p:style>
          <a:lnRef idx="2">
            <a:schemeClr val="accent5"/>
          </a:lnRef>
          <a:fillRef idx="1">
            <a:schemeClr val="lt1"/>
          </a:fillRef>
          <a:effectRef idx="0">
            <a:schemeClr val="accent5"/>
          </a:effectRef>
          <a:fontRef idx="minor">
            <a:schemeClr val="dk1"/>
          </a:fontRef>
        </p:style>
        <p:txBody>
          <a:bodyPr rtlCol="0" anchor="ctr"/>
          <a:lstStyle/>
          <a:p>
            <a:r>
              <a:rPr lang="ru-RU" sz="1400" b="1" dirty="0"/>
              <a:t>Займы на текущую деятельность</a:t>
            </a:r>
          </a:p>
          <a:p>
            <a:r>
              <a:rPr lang="ru-RU" sz="1400" dirty="0"/>
              <a:t>(совместно с Гарантийным фондом)</a:t>
            </a:r>
          </a:p>
          <a:p>
            <a:endParaRPr lang="ru-RU" sz="1400" dirty="0"/>
          </a:p>
          <a:p>
            <a:pPr lvl="0"/>
            <a:r>
              <a:rPr lang="en-US" sz="1400" dirty="0"/>
              <a:t>- </a:t>
            </a:r>
            <a:r>
              <a:rPr lang="ru-RU" sz="1400" dirty="0"/>
              <a:t>до 3</a:t>
            </a:r>
            <a:r>
              <a:rPr lang="en-US" sz="1400" dirty="0"/>
              <a:t> </a:t>
            </a:r>
            <a:r>
              <a:rPr lang="ru-RU" sz="1400" dirty="0"/>
              <a:t>млн. руб. </a:t>
            </a:r>
          </a:p>
          <a:p>
            <a:pPr lvl="0"/>
            <a:r>
              <a:rPr lang="ru-RU" sz="1400" dirty="0"/>
              <a:t>- срок  до 2 лет</a:t>
            </a:r>
          </a:p>
          <a:p>
            <a:pPr lvl="0"/>
            <a:r>
              <a:rPr lang="ru-RU" sz="1400" dirty="0"/>
              <a:t>- единая ставка  </a:t>
            </a:r>
            <a:r>
              <a:rPr lang="ru-RU" sz="1400" b="1" dirty="0"/>
              <a:t>4,25%</a:t>
            </a:r>
            <a:r>
              <a:rPr lang="ru-RU" sz="1400" dirty="0"/>
              <a:t> годовых</a:t>
            </a:r>
          </a:p>
          <a:p>
            <a:pPr lvl="0"/>
            <a:r>
              <a:rPr lang="ru-RU" sz="1400" dirty="0"/>
              <a:t>- решение за 1 день</a:t>
            </a:r>
          </a:p>
          <a:p>
            <a:pPr lvl="0"/>
            <a:r>
              <a:rPr lang="ru-RU" sz="1400" dirty="0"/>
              <a:t>- без залога до 1 </a:t>
            </a:r>
            <a:r>
              <a:rPr lang="ru-RU" sz="1400" dirty="0" err="1"/>
              <a:t>млн.руб</a:t>
            </a:r>
            <a:r>
              <a:rPr lang="ru-RU" sz="1400" dirty="0"/>
              <a:t>.</a:t>
            </a:r>
          </a:p>
          <a:p>
            <a:pPr lvl="0"/>
            <a:r>
              <a:rPr lang="ru-RU" sz="1400" dirty="0"/>
              <a:t>-  период деятельности заемщика не менее 6 мес.</a:t>
            </a:r>
          </a:p>
          <a:p>
            <a:pPr lvl="0"/>
            <a:r>
              <a:rPr lang="ru-RU" sz="1400" dirty="0"/>
              <a:t>- безубыточная деятельность до 01.04.2020</a:t>
            </a:r>
          </a:p>
          <a:p>
            <a:pPr lvl="0"/>
            <a:r>
              <a:rPr lang="ru-RU" sz="1400" dirty="0"/>
              <a:t>- положительная кредитная история до 01.04.2020</a:t>
            </a:r>
          </a:p>
          <a:p>
            <a:pPr lvl="0"/>
            <a:r>
              <a:rPr lang="ru-RU" sz="1400" dirty="0"/>
              <a:t>- без ТЭО</a:t>
            </a:r>
          </a:p>
        </p:txBody>
      </p:sp>
    </p:spTree>
    <p:extLst>
      <p:ext uri="{BB962C8B-B14F-4D97-AF65-F5344CB8AC3E}">
        <p14:creationId xmlns:p14="http://schemas.microsoft.com/office/powerpoint/2010/main" val="3124935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711200" y="338464"/>
            <a:ext cx="8795206" cy="369332"/>
          </a:xfrm>
        </p:spPr>
        <p:txBody>
          <a:bodyPr/>
          <a:lstStyle/>
          <a:p>
            <a:pPr algn="ctr"/>
            <a:r>
              <a:rPr lang="ru-RU" sz="2400" dirty="0">
                <a:latin typeface="Arial Narrow" pitchFamily="34" charset="0"/>
              </a:rPr>
              <a:t>Московский областной фонд микрофинансирования</a:t>
            </a:r>
            <a:endParaRPr lang="en-US" sz="2400" dirty="0">
              <a:latin typeface="Arial Narrow" pitchFamily="34" charset="0"/>
            </a:endParaRPr>
          </a:p>
        </p:txBody>
      </p:sp>
      <p:sp>
        <p:nvSpPr>
          <p:cNvPr id="8220" name="Text Box 20"/>
          <p:cNvSpPr txBox="1">
            <a:spLocks noChangeArrowheads="1"/>
          </p:cNvSpPr>
          <p:nvPr/>
        </p:nvSpPr>
        <p:spPr bwMode="auto">
          <a:xfrm>
            <a:off x="711200" y="3860800"/>
            <a:ext cx="2965450" cy="277813"/>
          </a:xfrm>
          <a:prstGeom prst="rect">
            <a:avLst/>
          </a:prstGeom>
          <a:noFill/>
          <a:ln w="9525">
            <a:noFill/>
            <a:miter lim="800000"/>
            <a:headEnd/>
            <a:tailEnd/>
          </a:ln>
        </p:spPr>
        <p:txBody>
          <a:bodyPr lIns="0" tIns="0" rIns="0" bIns="0">
            <a:spAutoFit/>
          </a:bodyPr>
          <a:lstStyle/>
          <a:p>
            <a:pPr marL="174625" indent="-174625" defTabSz="977900">
              <a:buFont typeface="Arial" charset="0"/>
              <a:buChar char="•"/>
            </a:pPr>
            <a:endParaRPr kumimoji="1" lang="ru-RU" dirty="0">
              <a:solidFill>
                <a:schemeClr val="tx2"/>
              </a:solidFill>
              <a:ea typeface="ＭＳ Ｐゴシック"/>
              <a:cs typeface="ＭＳ Ｐゴシック"/>
            </a:endParaRPr>
          </a:p>
        </p:txBody>
      </p:sp>
      <p:pic>
        <p:nvPicPr>
          <p:cNvPr id="14" name="Рисунок 13">
            <a:extLst>
              <a:ext uri="{FF2B5EF4-FFF2-40B4-BE49-F238E27FC236}">
                <a16:creationId xmlns:a16="http://schemas.microsoft.com/office/drawing/2014/main" id="{F5395DDE-06B0-44AA-9E08-38FE8DCC81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420" y="160743"/>
            <a:ext cx="963560" cy="547053"/>
          </a:xfrm>
          <a:prstGeom prst="rect">
            <a:avLst/>
          </a:prstGeom>
        </p:spPr>
      </p:pic>
      <p:sp>
        <p:nvSpPr>
          <p:cNvPr id="7" name="TextBox 6">
            <a:extLst>
              <a:ext uri="{FF2B5EF4-FFF2-40B4-BE49-F238E27FC236}">
                <a16:creationId xmlns:a16="http://schemas.microsoft.com/office/drawing/2014/main" id="{337D3FD3-558C-4565-A074-125971317371}"/>
              </a:ext>
            </a:extLst>
          </p:cNvPr>
          <p:cNvSpPr txBox="1"/>
          <p:nvPr/>
        </p:nvSpPr>
        <p:spPr>
          <a:xfrm>
            <a:off x="511399" y="2128164"/>
            <a:ext cx="8919035" cy="338554"/>
          </a:xfrm>
          <a:prstGeom prst="rect">
            <a:avLst/>
          </a:prstGeom>
          <a:noFill/>
        </p:spPr>
        <p:txBody>
          <a:bodyPr wrap="square" rtlCol="0">
            <a:spAutoFit/>
          </a:bodyPr>
          <a:lstStyle/>
          <a:p>
            <a:pPr algn="ctr"/>
            <a:r>
              <a:rPr lang="ru-RU" sz="1600" b="1" dirty="0">
                <a:latin typeface="Century Gothic" panose="020B0502020202020204" pitchFamily="34" charset="0"/>
              </a:rPr>
              <a:t>Состав заявки </a:t>
            </a:r>
          </a:p>
        </p:txBody>
      </p:sp>
      <p:sp>
        <p:nvSpPr>
          <p:cNvPr id="9" name="Прямоугольник: скругленные углы 8">
            <a:extLst>
              <a:ext uri="{FF2B5EF4-FFF2-40B4-BE49-F238E27FC236}">
                <a16:creationId xmlns:a16="http://schemas.microsoft.com/office/drawing/2014/main" id="{50C7ABC6-524D-49DF-9FE9-148A756E2100}"/>
              </a:ext>
            </a:extLst>
          </p:cNvPr>
          <p:cNvSpPr/>
          <p:nvPr/>
        </p:nvSpPr>
        <p:spPr bwMode="auto">
          <a:xfrm>
            <a:off x="587372" y="2528794"/>
            <a:ext cx="8919034" cy="3990742"/>
          </a:xfrm>
          <a:prstGeom prst="roundRect">
            <a:avLst>
              <a:gd name="adj" fmla="val 0"/>
            </a:avLst>
          </a:prstGeom>
          <a:ln>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indent="-342900" defTabSz="914400">
              <a:lnSpc>
                <a:spcPct val="110000"/>
              </a:lnSpc>
              <a:spcAft>
                <a:spcPts val="600"/>
              </a:spcAft>
              <a:buFont typeface="+mj-lt"/>
              <a:buAutoNum type="arabicPeriod"/>
            </a:pPr>
            <a:r>
              <a:rPr lang="ru-RU" sz="1600" dirty="0">
                <a:solidFill>
                  <a:schemeClr val="tx1"/>
                </a:solidFill>
                <a:latin typeface="Century Gothic" panose="020B0502020202020204" pitchFamily="34" charset="0"/>
                <a:cs typeface="Times New Roman" panose="02020603050405020304" pitchFamily="18" charset="0"/>
              </a:rPr>
              <a:t>Заявка на получение займа и анкеты; </a:t>
            </a:r>
          </a:p>
          <a:p>
            <a:pPr marL="342900" indent="-342900" defTabSz="914400">
              <a:lnSpc>
                <a:spcPct val="110000"/>
              </a:lnSpc>
              <a:spcAft>
                <a:spcPts val="600"/>
              </a:spcAft>
              <a:buFont typeface="+mj-lt"/>
              <a:buAutoNum type="arabicPeriod"/>
            </a:pPr>
            <a:r>
              <a:rPr lang="ru-RU" sz="1600" dirty="0">
                <a:solidFill>
                  <a:schemeClr val="tx1"/>
                </a:solidFill>
                <a:latin typeface="Century Gothic" panose="020B0502020202020204" pitchFamily="34" charset="0"/>
                <a:cs typeface="Times New Roman" panose="02020603050405020304" pitchFamily="18" charset="0"/>
              </a:rPr>
              <a:t>Свидетельства о регистрации (ИНН, ОГРН, выписки из ЕГРЮЛ и реестра МСП);  </a:t>
            </a:r>
          </a:p>
          <a:p>
            <a:pPr marL="342900" indent="-342900" defTabSz="914400">
              <a:lnSpc>
                <a:spcPct val="110000"/>
              </a:lnSpc>
              <a:spcAft>
                <a:spcPts val="600"/>
              </a:spcAft>
              <a:buFont typeface="+mj-lt"/>
              <a:buAutoNum type="arabicPeriod"/>
            </a:pPr>
            <a:r>
              <a:rPr lang="ru-RU" sz="1600" dirty="0">
                <a:solidFill>
                  <a:schemeClr val="tx1"/>
                </a:solidFill>
                <a:latin typeface="Century Gothic" panose="020B0502020202020204" pitchFamily="34" charset="0"/>
                <a:cs typeface="Times New Roman" panose="02020603050405020304" pitchFamily="18" charset="0"/>
              </a:rPr>
              <a:t>Правоустанавливающие документы (Устав, решения, приказы);</a:t>
            </a:r>
          </a:p>
          <a:p>
            <a:pPr marL="342900" indent="-342900" defTabSz="914400">
              <a:lnSpc>
                <a:spcPct val="110000"/>
              </a:lnSpc>
              <a:spcAft>
                <a:spcPts val="600"/>
              </a:spcAft>
              <a:buFont typeface="+mj-lt"/>
              <a:buAutoNum type="arabicPeriod"/>
            </a:pPr>
            <a:r>
              <a:rPr lang="ru-RU" sz="1600" dirty="0">
                <a:solidFill>
                  <a:schemeClr val="tx1"/>
                </a:solidFill>
                <a:latin typeface="Century Gothic" panose="020B0502020202020204" pitchFamily="34" charset="0"/>
                <a:cs typeface="Times New Roman" panose="02020603050405020304" pitchFamily="18" charset="0"/>
              </a:rPr>
              <a:t>Финансовая отчетность, выписки с расчетных счетов, управленческий учет;</a:t>
            </a:r>
          </a:p>
          <a:p>
            <a:pPr marL="342900" indent="-342900" defTabSz="914400">
              <a:lnSpc>
                <a:spcPct val="110000"/>
              </a:lnSpc>
              <a:spcAft>
                <a:spcPts val="600"/>
              </a:spcAft>
              <a:buAutoNum type="arabicPeriod" startAt="6"/>
            </a:pPr>
            <a:r>
              <a:rPr lang="ru-RU" sz="1600" dirty="0">
                <a:solidFill>
                  <a:schemeClr val="tx1"/>
                </a:solidFill>
                <a:latin typeface="Century Gothic" panose="020B0502020202020204" pitchFamily="34" charset="0"/>
                <a:cs typeface="Times New Roman" panose="02020603050405020304" pitchFamily="18" charset="0"/>
              </a:rPr>
              <a:t>Подтверждение отсутствия задолженности по налогам (в режиме повышенной готовности не предоставляется);</a:t>
            </a:r>
          </a:p>
          <a:p>
            <a:pPr marL="342900" indent="-342900" defTabSz="914400">
              <a:lnSpc>
                <a:spcPct val="110000"/>
              </a:lnSpc>
              <a:spcAft>
                <a:spcPts val="600"/>
              </a:spcAft>
              <a:buFontTx/>
              <a:buAutoNum type="arabicPeriod" startAt="6"/>
            </a:pPr>
            <a:r>
              <a:rPr lang="ru-RU" sz="1600" dirty="0">
                <a:solidFill>
                  <a:schemeClr val="tx1"/>
                </a:solidFill>
                <a:latin typeface="Century Gothic" panose="020B0502020202020204" pitchFamily="34" charset="0"/>
                <a:cs typeface="Times New Roman" panose="02020603050405020304" pitchFamily="18" charset="0"/>
              </a:rPr>
              <a:t>Подтверждение отсутствия задолженности по зарплате более 3 мес. (в режиме повышенной готовности не предоставляется);</a:t>
            </a:r>
          </a:p>
          <a:p>
            <a:pPr marL="342900" indent="-342900" defTabSz="914400">
              <a:lnSpc>
                <a:spcPct val="110000"/>
              </a:lnSpc>
              <a:spcAft>
                <a:spcPts val="600"/>
              </a:spcAft>
              <a:buAutoNum type="arabicPeriod" startAt="7"/>
            </a:pPr>
            <a:r>
              <a:rPr lang="ru-RU" sz="1600" dirty="0">
                <a:solidFill>
                  <a:schemeClr val="tx1"/>
                </a:solidFill>
                <a:latin typeface="Century Gothic" panose="020B0502020202020204" pitchFamily="34" charset="0"/>
                <a:cs typeface="Times New Roman" panose="02020603050405020304" pitchFamily="18" charset="0"/>
              </a:rPr>
              <a:t>Бизнес-план </a:t>
            </a:r>
            <a:r>
              <a:rPr lang="ru-RU" sz="1600" dirty="0">
                <a:latin typeface="Century Gothic" panose="020B0502020202020204" pitchFamily="34" charset="0"/>
              </a:rPr>
              <a:t>проекта (для начинающих), прогноз  финансовых результатов (ТЭО), кроме заявки по займу «Антикризисный»;</a:t>
            </a:r>
          </a:p>
          <a:p>
            <a:pPr marL="342900" indent="-342900" defTabSz="914400">
              <a:lnSpc>
                <a:spcPct val="110000"/>
              </a:lnSpc>
              <a:spcAft>
                <a:spcPts val="600"/>
              </a:spcAft>
              <a:buFontTx/>
              <a:buAutoNum type="arabicPeriod" startAt="7"/>
            </a:pPr>
            <a:r>
              <a:rPr lang="ru-RU" sz="1600" dirty="0">
                <a:solidFill>
                  <a:schemeClr val="tx1"/>
                </a:solidFill>
                <a:latin typeface="Century Gothic" panose="020B0502020202020204" pitchFamily="34" charset="0"/>
                <a:cs typeface="Times New Roman" panose="02020603050405020304" pitchFamily="18" charset="0"/>
              </a:rPr>
              <a:t>Сведения о собственном или арендованном имуществе;</a:t>
            </a:r>
          </a:p>
          <a:p>
            <a:pPr marL="342900" indent="-342900" defTabSz="914400">
              <a:lnSpc>
                <a:spcPct val="110000"/>
              </a:lnSpc>
              <a:spcAft>
                <a:spcPts val="600"/>
              </a:spcAft>
              <a:buFontTx/>
              <a:buAutoNum type="arabicPeriod" startAt="7"/>
            </a:pPr>
            <a:r>
              <a:rPr lang="ru-RU" sz="1600" dirty="0">
                <a:solidFill>
                  <a:schemeClr val="tx1"/>
                </a:solidFill>
                <a:latin typeface="Century Gothic" panose="020B0502020202020204" pitchFamily="34" charset="0"/>
                <a:cs typeface="Times New Roman" panose="02020603050405020304" pitchFamily="18" charset="0"/>
              </a:rPr>
              <a:t>Правоустанавливающие документы по предоставляемому обеспечению (при наличии).</a:t>
            </a:r>
          </a:p>
        </p:txBody>
      </p:sp>
      <p:sp>
        <p:nvSpPr>
          <p:cNvPr id="2" name="Номер слайда 1">
            <a:extLst>
              <a:ext uri="{FF2B5EF4-FFF2-40B4-BE49-F238E27FC236}">
                <a16:creationId xmlns:a16="http://schemas.microsoft.com/office/drawing/2014/main" id="{5C8F263E-9558-4634-83B5-8C1991014EDE}"/>
              </a:ext>
            </a:extLst>
          </p:cNvPr>
          <p:cNvSpPr>
            <a:spLocks noGrp="1"/>
          </p:cNvSpPr>
          <p:nvPr>
            <p:ph type="sldNum" sz="quarter" idx="10"/>
          </p:nvPr>
        </p:nvSpPr>
        <p:spPr/>
        <p:txBody>
          <a:bodyPr/>
          <a:lstStyle/>
          <a:p>
            <a:pPr>
              <a:defRPr/>
            </a:pPr>
            <a:fld id="{A75F70F0-0F10-43DB-B21C-44BBECAE22B0}" type="slidenum">
              <a:rPr lang="en-US" altLang="ru-RU" smtClean="0"/>
              <a:pPr>
                <a:defRPr/>
              </a:pPr>
              <a:t>3</a:t>
            </a:fld>
            <a:endParaRPr lang="en-US" altLang="ru-RU"/>
          </a:p>
        </p:txBody>
      </p:sp>
      <p:graphicFrame>
        <p:nvGraphicFramePr>
          <p:cNvPr id="8" name="Таблица 7">
            <a:extLst>
              <a:ext uri="{FF2B5EF4-FFF2-40B4-BE49-F238E27FC236}">
                <a16:creationId xmlns:a16="http://schemas.microsoft.com/office/drawing/2014/main" id="{0B6DD753-8D2D-4647-A5B8-723467AB92A7}"/>
              </a:ext>
            </a:extLst>
          </p:cNvPr>
          <p:cNvGraphicFramePr>
            <a:graphicFrameLocks noGrp="1"/>
          </p:cNvGraphicFramePr>
          <p:nvPr>
            <p:extLst>
              <p:ext uri="{D42A27DB-BD31-4B8C-83A1-F6EECF244321}">
                <p14:modId xmlns:p14="http://schemas.microsoft.com/office/powerpoint/2010/main" val="2597267278"/>
              </p:ext>
            </p:extLst>
          </p:nvPr>
        </p:nvGraphicFramePr>
        <p:xfrm>
          <a:off x="435428" y="936892"/>
          <a:ext cx="9070978" cy="1066800"/>
        </p:xfrm>
        <a:graphic>
          <a:graphicData uri="http://schemas.openxmlformats.org/drawingml/2006/table">
            <a:tbl>
              <a:tblPr bandRow="1">
                <a:tableStyleId>{2D5ABB26-0587-4C30-8999-92F81FD0307C}</a:tableStyleId>
              </a:tblPr>
              <a:tblGrid>
                <a:gridCol w="1887148">
                  <a:extLst>
                    <a:ext uri="{9D8B030D-6E8A-4147-A177-3AD203B41FA5}">
                      <a16:colId xmlns:a16="http://schemas.microsoft.com/office/drawing/2014/main" val="1769557677"/>
                    </a:ext>
                  </a:extLst>
                </a:gridCol>
                <a:gridCol w="7183830">
                  <a:extLst>
                    <a:ext uri="{9D8B030D-6E8A-4147-A177-3AD203B41FA5}">
                      <a16:colId xmlns:a16="http://schemas.microsoft.com/office/drawing/2014/main" val="4289887176"/>
                    </a:ext>
                  </a:extLst>
                </a:gridCol>
              </a:tblGrid>
              <a:tr h="971421">
                <a:tc>
                  <a:txBody>
                    <a:bodyPr/>
                    <a:lstStyle/>
                    <a:p>
                      <a:r>
                        <a:rPr lang="ru-RU" sz="1600" b="1" dirty="0">
                          <a:latin typeface="Century Gothic" panose="020B0502020202020204" pitchFamily="34" charset="0"/>
                        </a:rPr>
                        <a:t>Подача заявки</a:t>
                      </a:r>
                    </a:p>
                  </a:txBody>
                  <a:tcPr>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285750" indent="-285750">
                        <a:lnSpc>
                          <a:spcPct val="100000"/>
                        </a:lnSpc>
                        <a:buFontTx/>
                        <a:buChar char="-"/>
                      </a:pPr>
                      <a:r>
                        <a:rPr lang="ru-RU" sz="1600" dirty="0">
                          <a:latin typeface="Century Gothic" panose="020B0502020202020204" pitchFamily="34" charset="0"/>
                        </a:rPr>
                        <a:t>лично или по доверенности в офисе Фонда</a:t>
                      </a:r>
                    </a:p>
                    <a:p>
                      <a:pPr marL="285750" indent="-285750">
                        <a:lnSpc>
                          <a:spcPct val="100000"/>
                        </a:lnSpc>
                        <a:buFontTx/>
                        <a:buChar char="-"/>
                      </a:pPr>
                      <a:r>
                        <a:rPr lang="ru-RU" sz="1600" dirty="0">
                          <a:latin typeface="Century Gothic" panose="020B0502020202020204" pitchFamily="34" charset="0"/>
                        </a:rPr>
                        <a:t>по электронной почте (в режиме повышенной готовности) </a:t>
                      </a:r>
                    </a:p>
                    <a:p>
                      <a:pPr marL="285750" indent="-285750">
                        <a:lnSpc>
                          <a:spcPct val="100000"/>
                        </a:lnSpc>
                        <a:buFontTx/>
                        <a:buChar char="-"/>
                      </a:pPr>
                      <a:r>
                        <a:rPr lang="ru-RU" sz="1600" dirty="0">
                          <a:latin typeface="Century Gothic" panose="020B0502020202020204" pitchFamily="34" charset="0"/>
                        </a:rPr>
                        <a:t>через 24 офисов МФЦ (список на сайте) в запечатанном виде</a:t>
                      </a:r>
                    </a:p>
                    <a:p>
                      <a:pPr marL="285750" indent="-285750">
                        <a:lnSpc>
                          <a:spcPct val="100000"/>
                        </a:lnSpc>
                        <a:buFontTx/>
                        <a:buChar char="-"/>
                      </a:pPr>
                      <a:r>
                        <a:rPr lang="ru-RU" sz="1600" dirty="0">
                          <a:latin typeface="Century Gothic" panose="020B0502020202020204" pitchFamily="34" charset="0"/>
                        </a:rPr>
                        <a:t>консультации в офисах «Мой бизнес»</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892739"/>
                  </a:ext>
                </a:extLst>
              </a:tr>
            </a:tbl>
          </a:graphicData>
        </a:graphic>
      </p:graphicFrame>
    </p:spTree>
    <p:extLst>
      <p:ext uri="{BB962C8B-B14F-4D97-AF65-F5344CB8AC3E}">
        <p14:creationId xmlns:p14="http://schemas.microsoft.com/office/powerpoint/2010/main" val="3208077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711200" y="338464"/>
            <a:ext cx="8795206" cy="369332"/>
          </a:xfrm>
        </p:spPr>
        <p:txBody>
          <a:bodyPr/>
          <a:lstStyle/>
          <a:p>
            <a:pPr algn="ctr"/>
            <a:r>
              <a:rPr lang="ru-RU" sz="2400" dirty="0">
                <a:latin typeface="Arial Narrow" pitchFamily="34" charset="0"/>
              </a:rPr>
              <a:t>Московский областной фонд микрофинансирования</a:t>
            </a:r>
            <a:endParaRPr lang="en-US" sz="2400" dirty="0">
              <a:latin typeface="Arial Narrow" pitchFamily="34" charset="0"/>
            </a:endParaRPr>
          </a:p>
        </p:txBody>
      </p:sp>
      <p:sp>
        <p:nvSpPr>
          <p:cNvPr id="8220" name="Text Box 20"/>
          <p:cNvSpPr txBox="1">
            <a:spLocks noChangeArrowheads="1"/>
          </p:cNvSpPr>
          <p:nvPr/>
        </p:nvSpPr>
        <p:spPr bwMode="auto">
          <a:xfrm>
            <a:off x="711200" y="3860800"/>
            <a:ext cx="2965450" cy="277813"/>
          </a:xfrm>
          <a:prstGeom prst="rect">
            <a:avLst/>
          </a:prstGeom>
          <a:noFill/>
          <a:ln w="9525">
            <a:noFill/>
            <a:miter lim="800000"/>
            <a:headEnd/>
            <a:tailEnd/>
          </a:ln>
        </p:spPr>
        <p:txBody>
          <a:bodyPr lIns="0" tIns="0" rIns="0" bIns="0">
            <a:spAutoFit/>
          </a:bodyPr>
          <a:lstStyle/>
          <a:p>
            <a:pPr marL="174625" indent="-174625" defTabSz="977900">
              <a:buFont typeface="Arial" charset="0"/>
              <a:buChar char="•"/>
            </a:pPr>
            <a:endParaRPr kumimoji="1" lang="ru-RU" dirty="0">
              <a:solidFill>
                <a:schemeClr val="tx2"/>
              </a:solidFill>
              <a:ea typeface="ＭＳ Ｐゴシック"/>
              <a:cs typeface="ＭＳ Ｐゴシック"/>
            </a:endParaRPr>
          </a:p>
        </p:txBody>
      </p:sp>
      <p:pic>
        <p:nvPicPr>
          <p:cNvPr id="14" name="Рисунок 13">
            <a:extLst>
              <a:ext uri="{FF2B5EF4-FFF2-40B4-BE49-F238E27FC236}">
                <a16:creationId xmlns:a16="http://schemas.microsoft.com/office/drawing/2014/main" id="{F5395DDE-06B0-44AA-9E08-38FE8DCC81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420" y="160743"/>
            <a:ext cx="963560" cy="547053"/>
          </a:xfrm>
          <a:prstGeom prst="rect">
            <a:avLst/>
          </a:prstGeom>
        </p:spPr>
      </p:pic>
      <p:sp>
        <p:nvSpPr>
          <p:cNvPr id="7" name="TextBox 6">
            <a:extLst>
              <a:ext uri="{FF2B5EF4-FFF2-40B4-BE49-F238E27FC236}">
                <a16:creationId xmlns:a16="http://schemas.microsoft.com/office/drawing/2014/main" id="{337D3FD3-558C-4565-A074-125971317371}"/>
              </a:ext>
            </a:extLst>
          </p:cNvPr>
          <p:cNvSpPr txBox="1"/>
          <p:nvPr/>
        </p:nvSpPr>
        <p:spPr>
          <a:xfrm>
            <a:off x="339264" y="3681218"/>
            <a:ext cx="8919035" cy="369332"/>
          </a:xfrm>
          <a:prstGeom prst="rect">
            <a:avLst/>
          </a:prstGeom>
          <a:noFill/>
        </p:spPr>
        <p:txBody>
          <a:bodyPr wrap="square" rtlCol="0">
            <a:spAutoFit/>
          </a:bodyPr>
          <a:lstStyle/>
          <a:p>
            <a:pPr algn="ctr"/>
            <a:r>
              <a:rPr lang="ru-RU" b="1" dirty="0">
                <a:latin typeface="Century Gothic" panose="020B0502020202020204" pitchFamily="34" charset="0"/>
              </a:rPr>
              <a:t>Обеспечение возврата займа </a:t>
            </a:r>
          </a:p>
        </p:txBody>
      </p:sp>
      <p:sp>
        <p:nvSpPr>
          <p:cNvPr id="2" name="Номер слайда 1">
            <a:extLst>
              <a:ext uri="{FF2B5EF4-FFF2-40B4-BE49-F238E27FC236}">
                <a16:creationId xmlns:a16="http://schemas.microsoft.com/office/drawing/2014/main" id="{5C8F263E-9558-4634-83B5-8C1991014EDE}"/>
              </a:ext>
            </a:extLst>
          </p:cNvPr>
          <p:cNvSpPr>
            <a:spLocks noGrp="1"/>
          </p:cNvSpPr>
          <p:nvPr>
            <p:ph type="sldNum" sz="quarter" idx="10"/>
          </p:nvPr>
        </p:nvSpPr>
        <p:spPr/>
        <p:txBody>
          <a:bodyPr/>
          <a:lstStyle/>
          <a:p>
            <a:pPr>
              <a:defRPr/>
            </a:pPr>
            <a:fld id="{A75F70F0-0F10-43DB-B21C-44BBECAE22B0}" type="slidenum">
              <a:rPr lang="en-US" altLang="ru-RU" smtClean="0"/>
              <a:pPr>
                <a:defRPr/>
              </a:pPr>
              <a:t>4</a:t>
            </a:fld>
            <a:endParaRPr lang="en-US" altLang="ru-RU"/>
          </a:p>
        </p:txBody>
      </p:sp>
      <p:sp>
        <p:nvSpPr>
          <p:cNvPr id="10" name="Пятиугольник 7">
            <a:extLst>
              <a:ext uri="{FF2B5EF4-FFF2-40B4-BE49-F238E27FC236}">
                <a16:creationId xmlns:a16="http://schemas.microsoft.com/office/drawing/2014/main" id="{9F9229B9-10D1-4449-BB9D-7E16232A3456}"/>
              </a:ext>
            </a:extLst>
          </p:cNvPr>
          <p:cNvSpPr/>
          <p:nvPr/>
        </p:nvSpPr>
        <p:spPr>
          <a:xfrm>
            <a:off x="711200" y="1573722"/>
            <a:ext cx="2133600" cy="1828800"/>
          </a:xfrm>
          <a:prstGeom prst="homePlate">
            <a:avLst/>
          </a:prstGeom>
          <a:solidFill>
            <a:schemeClr val="accent1">
              <a:alpha val="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rPr>
              <a:t>Подготовка пакета документов (формы на сайте)</a:t>
            </a:r>
          </a:p>
        </p:txBody>
      </p:sp>
      <p:sp>
        <p:nvSpPr>
          <p:cNvPr id="11" name="Пятиугольник 9">
            <a:extLst>
              <a:ext uri="{FF2B5EF4-FFF2-40B4-BE49-F238E27FC236}">
                <a16:creationId xmlns:a16="http://schemas.microsoft.com/office/drawing/2014/main" id="{6BAC343B-B289-4623-8AD1-801189298C86}"/>
              </a:ext>
            </a:extLst>
          </p:cNvPr>
          <p:cNvSpPr/>
          <p:nvPr/>
        </p:nvSpPr>
        <p:spPr>
          <a:xfrm>
            <a:off x="2997200" y="1573722"/>
            <a:ext cx="2057400" cy="1828800"/>
          </a:xfrm>
          <a:prstGeom prst="homePlate">
            <a:avLst/>
          </a:prstGeom>
          <a:solidFill>
            <a:schemeClr val="tx2">
              <a:alpha val="0"/>
            </a:schemeClr>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rPr>
              <a:t>Подача заявки с комплектом документов</a:t>
            </a:r>
          </a:p>
        </p:txBody>
      </p:sp>
      <p:sp>
        <p:nvSpPr>
          <p:cNvPr id="12" name="Пятиугольник 10">
            <a:extLst>
              <a:ext uri="{FF2B5EF4-FFF2-40B4-BE49-F238E27FC236}">
                <a16:creationId xmlns:a16="http://schemas.microsoft.com/office/drawing/2014/main" id="{10DA657E-B7E7-4E2F-A74D-3A4DFD546BEE}"/>
              </a:ext>
            </a:extLst>
          </p:cNvPr>
          <p:cNvSpPr/>
          <p:nvPr/>
        </p:nvSpPr>
        <p:spPr>
          <a:xfrm>
            <a:off x="5207000" y="1573722"/>
            <a:ext cx="2057400" cy="1828800"/>
          </a:xfrm>
          <a:prstGeom prst="homePlate">
            <a:avLst/>
          </a:prstGeom>
          <a:solidFill>
            <a:schemeClr val="accent1">
              <a:alpha val="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rPr>
              <a:t>Анализ заявки, принятие решения     (1-10 дней)</a:t>
            </a:r>
          </a:p>
        </p:txBody>
      </p:sp>
      <p:sp>
        <p:nvSpPr>
          <p:cNvPr id="13" name="Пятиугольник 11">
            <a:extLst>
              <a:ext uri="{FF2B5EF4-FFF2-40B4-BE49-F238E27FC236}">
                <a16:creationId xmlns:a16="http://schemas.microsoft.com/office/drawing/2014/main" id="{598D1758-4B1C-487E-A400-3A2E78F5B3DC}"/>
              </a:ext>
            </a:extLst>
          </p:cNvPr>
          <p:cNvSpPr/>
          <p:nvPr/>
        </p:nvSpPr>
        <p:spPr>
          <a:xfrm>
            <a:off x="7416800" y="1573722"/>
            <a:ext cx="1778000" cy="1828800"/>
          </a:xfrm>
          <a:prstGeom prst="homePlate">
            <a:avLst>
              <a:gd name="adj" fmla="val 0"/>
            </a:avLst>
          </a:prstGeom>
          <a:solidFill>
            <a:schemeClr val="accent1">
              <a:alpha val="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rPr>
              <a:t>Подписание договора в офисе фонда и перевод займа</a:t>
            </a:r>
          </a:p>
        </p:txBody>
      </p:sp>
      <p:sp>
        <p:nvSpPr>
          <p:cNvPr id="15" name="Прямоугольник 6">
            <a:extLst>
              <a:ext uri="{FF2B5EF4-FFF2-40B4-BE49-F238E27FC236}">
                <a16:creationId xmlns:a16="http://schemas.microsoft.com/office/drawing/2014/main" id="{93F0A6B6-D175-4E9A-BCEC-3A5ABD230B92}"/>
              </a:ext>
            </a:extLst>
          </p:cNvPr>
          <p:cNvSpPr>
            <a:spLocks noChangeArrowheads="1"/>
          </p:cNvSpPr>
          <p:nvPr/>
        </p:nvSpPr>
        <p:spPr bwMode="auto">
          <a:xfrm>
            <a:off x="493482" y="940734"/>
            <a:ext cx="8610600" cy="400050"/>
          </a:xfrm>
          <a:prstGeom prst="rect">
            <a:avLst/>
          </a:prstGeom>
          <a:noFill/>
          <a:ln w="9525">
            <a:noFill/>
            <a:miter lim="800000"/>
            <a:headEnd/>
            <a:tailEnd/>
          </a:ln>
        </p:spPr>
        <p:txBody>
          <a:bodyPr wrap="square">
            <a:spAutoFit/>
          </a:bodyPr>
          <a:lstStyle/>
          <a:p>
            <a:pPr algn="ctr"/>
            <a:r>
              <a:rPr lang="ru-RU" sz="2000" b="1" dirty="0">
                <a:latin typeface="Century Gothic" panose="020B0502020202020204" pitchFamily="34" charset="0"/>
              </a:rPr>
              <a:t>Процедура получения займа</a:t>
            </a:r>
          </a:p>
        </p:txBody>
      </p:sp>
      <p:sp>
        <p:nvSpPr>
          <p:cNvPr id="17" name="TextBox 16">
            <a:extLst>
              <a:ext uri="{FF2B5EF4-FFF2-40B4-BE49-F238E27FC236}">
                <a16:creationId xmlns:a16="http://schemas.microsoft.com/office/drawing/2014/main" id="{113465D0-F595-4858-9A06-0BFB0995BFBF}"/>
              </a:ext>
            </a:extLst>
          </p:cNvPr>
          <p:cNvSpPr txBox="1"/>
          <p:nvPr/>
        </p:nvSpPr>
        <p:spPr>
          <a:xfrm>
            <a:off x="291182" y="4274169"/>
            <a:ext cx="3782800" cy="2215350"/>
          </a:xfrm>
          <a:prstGeom prst="rect">
            <a:avLst/>
          </a:prstGeom>
          <a:noFill/>
        </p:spPr>
        <p:txBody>
          <a:bodyPr wrap="square" rtlCol="0">
            <a:spAutoFit/>
          </a:bodyPr>
          <a:lstStyle/>
          <a:p>
            <a:pPr marL="285750" indent="-285750">
              <a:lnSpc>
                <a:spcPct val="125000"/>
              </a:lnSpc>
              <a:spcBef>
                <a:spcPts val="0"/>
              </a:spcBef>
              <a:spcAft>
                <a:spcPts val="0"/>
              </a:spcAft>
              <a:buFont typeface="Wingdings" panose="05000000000000000000" pitchFamily="2" charset="2"/>
              <a:buChar char="v"/>
            </a:pPr>
            <a:r>
              <a:rPr lang="ru-RU" sz="1600" dirty="0">
                <a:solidFill>
                  <a:srgbClr val="000000"/>
                </a:solidFill>
                <a:latin typeface="Century Gothic" panose="020B0502020202020204" pitchFamily="34" charset="0"/>
                <a:ea typeface="Times New Roman"/>
                <a:cs typeface="Times New Roman"/>
              </a:rPr>
              <a:t>залог собственного имущества или третьих лиц (юридических или физических)*</a:t>
            </a:r>
            <a:endParaRPr lang="ru-RU" sz="1600" dirty="0">
              <a:latin typeface="Century Gothic" panose="020B0502020202020204" pitchFamily="34" charset="0"/>
              <a:ea typeface="Times New Roman"/>
              <a:cs typeface="Times New Roman"/>
            </a:endParaRPr>
          </a:p>
          <a:p>
            <a:pPr algn="ctr">
              <a:lnSpc>
                <a:spcPct val="125000"/>
              </a:lnSpc>
              <a:spcBef>
                <a:spcPts val="0"/>
              </a:spcBef>
              <a:spcAft>
                <a:spcPts val="0"/>
              </a:spcAft>
            </a:pPr>
            <a:r>
              <a:rPr lang="ru-RU" sz="1600" dirty="0">
                <a:solidFill>
                  <a:srgbClr val="000000"/>
                </a:solidFill>
                <a:latin typeface="Century Gothic" panose="020B0502020202020204" pitchFamily="34" charset="0"/>
                <a:ea typeface="Times New Roman"/>
                <a:cs typeface="Times New Roman"/>
              </a:rPr>
              <a:t>и/или</a:t>
            </a:r>
          </a:p>
          <a:p>
            <a:pPr marL="285750" indent="-285750">
              <a:lnSpc>
                <a:spcPct val="125000"/>
              </a:lnSpc>
              <a:spcBef>
                <a:spcPts val="0"/>
              </a:spcBef>
              <a:spcAft>
                <a:spcPts val="0"/>
              </a:spcAft>
              <a:buFont typeface="Wingdings" panose="05000000000000000000" pitchFamily="2" charset="2"/>
              <a:buChar char="v"/>
            </a:pPr>
            <a:r>
              <a:rPr lang="ru-RU" sz="1600" dirty="0">
                <a:solidFill>
                  <a:srgbClr val="000000"/>
                </a:solidFill>
                <a:latin typeface="Century Gothic" panose="020B0502020202020204" pitchFamily="34" charset="0"/>
                <a:ea typeface="Times New Roman"/>
                <a:cs typeface="Times New Roman"/>
              </a:rPr>
              <a:t>поручительство третьих лиц  (юридических или физических), в т.ч. Гарантийного фонда МО</a:t>
            </a:r>
            <a:endParaRPr lang="ru-RU" sz="1600" dirty="0">
              <a:latin typeface="Century Gothic" panose="020B0502020202020204" pitchFamily="34" charset="0"/>
              <a:ea typeface="Times New Roman"/>
              <a:cs typeface="Times New Roman"/>
            </a:endParaRPr>
          </a:p>
        </p:txBody>
      </p:sp>
      <p:pic>
        <p:nvPicPr>
          <p:cNvPr id="18" name="Рисунок 17">
            <a:extLst>
              <a:ext uri="{FF2B5EF4-FFF2-40B4-BE49-F238E27FC236}">
                <a16:creationId xmlns:a16="http://schemas.microsoft.com/office/drawing/2014/main" id="{8907620C-8003-4AA2-8FA7-C34940CF28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88178" y="4278301"/>
            <a:ext cx="973745" cy="649975"/>
          </a:xfrm>
          <a:prstGeom prst="rect">
            <a:avLst/>
          </a:prstGeom>
        </p:spPr>
      </p:pic>
      <p:pic>
        <p:nvPicPr>
          <p:cNvPr id="19" name="Рисунок 18">
            <a:extLst>
              <a:ext uri="{FF2B5EF4-FFF2-40B4-BE49-F238E27FC236}">
                <a16:creationId xmlns:a16="http://schemas.microsoft.com/office/drawing/2014/main" id="{C4584600-0505-479D-A9C6-17438666A7C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1966" y="4178308"/>
            <a:ext cx="712434" cy="712434"/>
          </a:xfrm>
          <a:prstGeom prst="rect">
            <a:avLst/>
          </a:prstGeom>
        </p:spPr>
      </p:pic>
      <p:pic>
        <p:nvPicPr>
          <p:cNvPr id="20" name="Рисунок 19">
            <a:extLst>
              <a:ext uri="{FF2B5EF4-FFF2-40B4-BE49-F238E27FC236}">
                <a16:creationId xmlns:a16="http://schemas.microsoft.com/office/drawing/2014/main" id="{9E1FF349-17C4-4B5B-AED2-9C129CFAFE4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21553" y="4178308"/>
            <a:ext cx="1116217" cy="837163"/>
          </a:xfrm>
          <a:prstGeom prst="rect">
            <a:avLst/>
          </a:prstGeom>
        </p:spPr>
      </p:pic>
      <p:pic>
        <p:nvPicPr>
          <p:cNvPr id="21" name="Рисунок 20">
            <a:extLst>
              <a:ext uri="{FF2B5EF4-FFF2-40B4-BE49-F238E27FC236}">
                <a16:creationId xmlns:a16="http://schemas.microsoft.com/office/drawing/2014/main" id="{771FA186-8B59-4A04-BCB2-DCA06145542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238786" y="5735528"/>
            <a:ext cx="714214" cy="499950"/>
          </a:xfrm>
          <a:prstGeom prst="rect">
            <a:avLst/>
          </a:prstGeom>
        </p:spPr>
      </p:pic>
      <p:pic>
        <p:nvPicPr>
          <p:cNvPr id="22" name="Рисунок 21">
            <a:extLst>
              <a:ext uri="{FF2B5EF4-FFF2-40B4-BE49-F238E27FC236}">
                <a16:creationId xmlns:a16="http://schemas.microsoft.com/office/drawing/2014/main" id="{3576357A-4037-4A96-AF77-9D7226C8823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633657" y="4178308"/>
            <a:ext cx="820958" cy="615374"/>
          </a:xfrm>
          <a:prstGeom prst="rect">
            <a:avLst/>
          </a:prstGeom>
        </p:spPr>
      </p:pic>
      <p:sp>
        <p:nvSpPr>
          <p:cNvPr id="23" name="TextBox 22">
            <a:extLst>
              <a:ext uri="{FF2B5EF4-FFF2-40B4-BE49-F238E27FC236}">
                <a16:creationId xmlns:a16="http://schemas.microsoft.com/office/drawing/2014/main" id="{6251C017-5156-4815-9F25-2F384D948356}"/>
              </a:ext>
            </a:extLst>
          </p:cNvPr>
          <p:cNvSpPr txBox="1"/>
          <p:nvPr/>
        </p:nvSpPr>
        <p:spPr>
          <a:xfrm>
            <a:off x="5903180" y="5547934"/>
            <a:ext cx="3603226" cy="738664"/>
          </a:xfrm>
          <a:prstGeom prst="rect">
            <a:avLst/>
          </a:prstGeom>
          <a:noFill/>
        </p:spPr>
        <p:txBody>
          <a:bodyPr wrap="square" rtlCol="0">
            <a:spAutoFit/>
          </a:bodyPr>
          <a:lstStyle/>
          <a:p>
            <a:r>
              <a:rPr lang="ru-RU" sz="1400" dirty="0">
                <a:latin typeface="Century Gothic" panose="020B0502020202020204" pitchFamily="34" charset="0"/>
              </a:rPr>
              <a:t>* Регистрация залога: 2 400 руб./дог. – движимое имущество; 9 900(12 000) </a:t>
            </a:r>
            <a:r>
              <a:rPr lang="ru-RU" sz="1400" dirty="0" err="1">
                <a:latin typeface="Century Gothic" panose="020B0502020202020204" pitchFamily="34" charset="0"/>
              </a:rPr>
              <a:t>руб</a:t>
            </a:r>
            <a:r>
              <a:rPr lang="ru-RU" sz="1400" dirty="0">
                <a:latin typeface="Century Gothic" panose="020B0502020202020204" pitchFamily="34" charset="0"/>
              </a:rPr>
              <a:t>/дог. – недвижимое имущество</a:t>
            </a:r>
          </a:p>
        </p:txBody>
      </p:sp>
    </p:spTree>
    <p:extLst>
      <p:ext uri="{BB962C8B-B14F-4D97-AF65-F5344CB8AC3E}">
        <p14:creationId xmlns:p14="http://schemas.microsoft.com/office/powerpoint/2010/main" val="3873939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711200" y="338464"/>
            <a:ext cx="8795206" cy="369332"/>
          </a:xfrm>
        </p:spPr>
        <p:txBody>
          <a:bodyPr/>
          <a:lstStyle/>
          <a:p>
            <a:pPr algn="ctr"/>
            <a:r>
              <a:rPr lang="ru-RU" sz="2400" dirty="0">
                <a:latin typeface="Arial Narrow" pitchFamily="34" charset="0"/>
              </a:rPr>
              <a:t>Московский областной фонд микрофинансирования</a:t>
            </a:r>
            <a:endParaRPr lang="en-US" sz="2400" dirty="0">
              <a:latin typeface="Arial Narrow" pitchFamily="34" charset="0"/>
            </a:endParaRPr>
          </a:p>
        </p:txBody>
      </p:sp>
      <p:sp>
        <p:nvSpPr>
          <p:cNvPr id="8220" name="Text Box 20"/>
          <p:cNvSpPr txBox="1">
            <a:spLocks noChangeArrowheads="1"/>
          </p:cNvSpPr>
          <p:nvPr/>
        </p:nvSpPr>
        <p:spPr bwMode="auto">
          <a:xfrm>
            <a:off x="711200" y="3860800"/>
            <a:ext cx="2965450" cy="277813"/>
          </a:xfrm>
          <a:prstGeom prst="rect">
            <a:avLst/>
          </a:prstGeom>
          <a:noFill/>
          <a:ln w="9525">
            <a:noFill/>
            <a:miter lim="800000"/>
            <a:headEnd/>
            <a:tailEnd/>
          </a:ln>
        </p:spPr>
        <p:txBody>
          <a:bodyPr lIns="0" tIns="0" rIns="0" bIns="0">
            <a:spAutoFit/>
          </a:bodyPr>
          <a:lstStyle/>
          <a:p>
            <a:pPr marL="174625" indent="-174625" defTabSz="977900">
              <a:buFont typeface="Arial" charset="0"/>
              <a:buChar char="•"/>
            </a:pPr>
            <a:endParaRPr kumimoji="1" lang="ru-RU" dirty="0">
              <a:solidFill>
                <a:schemeClr val="tx2"/>
              </a:solidFill>
              <a:ea typeface="ＭＳ Ｐゴシック"/>
              <a:cs typeface="ＭＳ Ｐゴシック"/>
            </a:endParaRPr>
          </a:p>
        </p:txBody>
      </p:sp>
      <p:pic>
        <p:nvPicPr>
          <p:cNvPr id="14" name="Рисунок 13">
            <a:extLst>
              <a:ext uri="{FF2B5EF4-FFF2-40B4-BE49-F238E27FC236}">
                <a16:creationId xmlns:a16="http://schemas.microsoft.com/office/drawing/2014/main" id="{F5395DDE-06B0-44AA-9E08-38FE8DCC81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420" y="160743"/>
            <a:ext cx="963560" cy="547053"/>
          </a:xfrm>
          <a:prstGeom prst="rect">
            <a:avLst/>
          </a:prstGeom>
        </p:spPr>
      </p:pic>
      <p:sp>
        <p:nvSpPr>
          <p:cNvPr id="2" name="Номер слайда 1">
            <a:extLst>
              <a:ext uri="{FF2B5EF4-FFF2-40B4-BE49-F238E27FC236}">
                <a16:creationId xmlns:a16="http://schemas.microsoft.com/office/drawing/2014/main" id="{5C8F263E-9558-4634-83B5-8C1991014EDE}"/>
              </a:ext>
            </a:extLst>
          </p:cNvPr>
          <p:cNvSpPr>
            <a:spLocks noGrp="1"/>
          </p:cNvSpPr>
          <p:nvPr>
            <p:ph type="sldNum" sz="quarter" idx="10"/>
          </p:nvPr>
        </p:nvSpPr>
        <p:spPr>
          <a:xfrm>
            <a:off x="7594601" y="6519536"/>
            <a:ext cx="2063750" cy="182562"/>
          </a:xfrm>
        </p:spPr>
        <p:txBody>
          <a:bodyPr/>
          <a:lstStyle/>
          <a:p>
            <a:pPr>
              <a:defRPr/>
            </a:pPr>
            <a:fld id="{A75F70F0-0F10-43DB-B21C-44BBECAE22B0}" type="slidenum">
              <a:rPr lang="en-US" altLang="ru-RU" smtClean="0"/>
              <a:pPr>
                <a:defRPr/>
              </a:pPr>
              <a:t>5</a:t>
            </a:fld>
            <a:endParaRPr lang="en-US" altLang="ru-RU" dirty="0"/>
          </a:p>
        </p:txBody>
      </p:sp>
      <p:sp>
        <p:nvSpPr>
          <p:cNvPr id="6" name="TextBox 5">
            <a:extLst>
              <a:ext uri="{FF2B5EF4-FFF2-40B4-BE49-F238E27FC236}">
                <a16:creationId xmlns:a16="http://schemas.microsoft.com/office/drawing/2014/main" id="{D175EFB0-659B-40FC-9162-1316FD9DC0D2}"/>
              </a:ext>
            </a:extLst>
          </p:cNvPr>
          <p:cNvSpPr txBox="1"/>
          <p:nvPr/>
        </p:nvSpPr>
        <p:spPr>
          <a:xfrm>
            <a:off x="838272" y="962440"/>
            <a:ext cx="8229455"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b="1" dirty="0">
                <a:solidFill>
                  <a:prstClr val="black"/>
                </a:solidFill>
                <a:latin typeface="Century Gothic" panose="020B0502020202020204" pitchFamily="34" charset="0"/>
                <a:cs typeface="Arial" pitchFamily="34" charset="0"/>
              </a:rPr>
              <a:t>Деятельность Фонда в 2019 г.</a:t>
            </a:r>
            <a:endParaRPr kumimoji="0" lang="en-US" i="0" u="none" strike="noStrike" kern="1200" cap="none" spc="0" normalizeH="0" baseline="0" noProof="0" dirty="0">
              <a:ln>
                <a:noFill/>
              </a:ln>
              <a:solidFill>
                <a:prstClr val="black"/>
              </a:solidFill>
              <a:effectLst/>
              <a:uLnTx/>
              <a:uFillTx/>
              <a:latin typeface="Century Gothic" panose="020B0502020202020204" pitchFamily="34" charset="0"/>
              <a:ea typeface="+mn-ea"/>
              <a:cs typeface="Arial" pitchFamily="34" charset="0"/>
            </a:endParaRPr>
          </a:p>
        </p:txBody>
      </p:sp>
      <p:graphicFrame>
        <p:nvGraphicFramePr>
          <p:cNvPr id="8" name="Диаграмма 7">
            <a:extLst>
              <a:ext uri="{FF2B5EF4-FFF2-40B4-BE49-F238E27FC236}">
                <a16:creationId xmlns:a16="http://schemas.microsoft.com/office/drawing/2014/main" id="{42EFF163-C513-434B-9C5B-44233D89DE90}"/>
              </a:ext>
            </a:extLst>
          </p:cNvPr>
          <p:cNvGraphicFramePr/>
          <p:nvPr>
            <p:extLst>
              <p:ext uri="{D42A27DB-BD31-4B8C-83A1-F6EECF244321}">
                <p14:modId xmlns:p14="http://schemas.microsoft.com/office/powerpoint/2010/main" val="2356059384"/>
              </p:ext>
            </p:extLst>
          </p:nvPr>
        </p:nvGraphicFramePr>
        <p:xfrm>
          <a:off x="6033155" y="1439916"/>
          <a:ext cx="3625196" cy="4494000"/>
        </p:xfrm>
        <a:graphic>
          <a:graphicData uri="http://schemas.openxmlformats.org/drawingml/2006/chart">
            <c:chart xmlns:c="http://schemas.openxmlformats.org/drawingml/2006/chart" xmlns:r="http://schemas.openxmlformats.org/officeDocument/2006/relationships" r:id="rId3"/>
          </a:graphicData>
        </a:graphic>
      </p:graphicFrame>
      <p:sp>
        <p:nvSpPr>
          <p:cNvPr id="9" name="Прямоугольник 8">
            <a:extLst>
              <a:ext uri="{FF2B5EF4-FFF2-40B4-BE49-F238E27FC236}">
                <a16:creationId xmlns:a16="http://schemas.microsoft.com/office/drawing/2014/main" id="{B09AEDF0-C4BA-4C4D-A708-FBF2830CB433}"/>
              </a:ext>
            </a:extLst>
          </p:cNvPr>
          <p:cNvSpPr/>
          <p:nvPr/>
        </p:nvSpPr>
        <p:spPr>
          <a:xfrm>
            <a:off x="5908701" y="5440613"/>
            <a:ext cx="3874103" cy="786113"/>
          </a:xfrm>
          <a:prstGeom prst="rect">
            <a:avLst/>
          </a:prstGeom>
        </p:spPr>
        <p:txBody>
          <a:bodyPr wrap="square">
            <a:spAutoFit/>
          </a:bodyPr>
          <a:lstStyle/>
          <a:p>
            <a:pPr algn="ctr">
              <a:lnSpc>
                <a:spcPct val="150000"/>
              </a:lnSpc>
            </a:pPr>
            <a:r>
              <a:rPr lang="ru-RU" sz="1600" b="1" dirty="0">
                <a:solidFill>
                  <a:schemeClr val="accent5">
                    <a:lumMod val="75000"/>
                  </a:schemeClr>
                </a:solidFill>
                <a:latin typeface="Century Gothic" panose="020B0502020202020204" pitchFamily="34" charset="0"/>
                <a:cs typeface="Arial" pitchFamily="34" charset="0"/>
              </a:rPr>
              <a:t>Фондом всего предоставлено </a:t>
            </a:r>
          </a:p>
          <a:p>
            <a:pPr algn="ctr">
              <a:lnSpc>
                <a:spcPct val="150000"/>
              </a:lnSpc>
            </a:pPr>
            <a:r>
              <a:rPr lang="ru-RU" sz="1600" b="1" dirty="0">
                <a:solidFill>
                  <a:schemeClr val="accent5">
                    <a:lumMod val="75000"/>
                  </a:schemeClr>
                </a:solidFill>
                <a:latin typeface="Century Gothic" panose="020B0502020202020204" pitchFamily="34" charset="0"/>
                <a:cs typeface="Arial" pitchFamily="34" charset="0"/>
              </a:rPr>
              <a:t>1513 займов на 1,96 млрд.</a:t>
            </a:r>
            <a:r>
              <a:rPr lang="ru-RU" sz="1600" b="1" dirty="0">
                <a:solidFill>
                  <a:schemeClr val="accent5">
                    <a:lumMod val="75000"/>
                  </a:schemeClr>
                </a:solidFill>
                <a:latin typeface="Times New Roman" panose="02020603050405020304" pitchFamily="18" charset="0"/>
                <a:cs typeface="Times New Roman" panose="02020603050405020304" pitchFamily="18" charset="0"/>
              </a:rPr>
              <a:t> ₽</a:t>
            </a:r>
            <a:endParaRPr lang="ru-RU" sz="1600" b="1" dirty="0">
              <a:solidFill>
                <a:schemeClr val="accent5">
                  <a:lumMod val="75000"/>
                </a:schemeClr>
              </a:solidFill>
              <a:latin typeface="Century Gothic" panose="020B0502020202020204" pitchFamily="34" charset="0"/>
              <a:cs typeface="Arial" pitchFamily="34" charset="0"/>
            </a:endParaRPr>
          </a:p>
        </p:txBody>
      </p:sp>
      <p:graphicFrame>
        <p:nvGraphicFramePr>
          <p:cNvPr id="10" name="Таблица 9">
            <a:extLst>
              <a:ext uri="{FF2B5EF4-FFF2-40B4-BE49-F238E27FC236}">
                <a16:creationId xmlns:a16="http://schemas.microsoft.com/office/drawing/2014/main" id="{A572F8CD-3620-4782-B98A-149DB91506E7}"/>
              </a:ext>
            </a:extLst>
          </p:cNvPr>
          <p:cNvGraphicFramePr>
            <a:graphicFrameLocks noGrp="1"/>
          </p:cNvGraphicFramePr>
          <p:nvPr>
            <p:extLst>
              <p:ext uri="{D42A27DB-BD31-4B8C-83A1-F6EECF244321}">
                <p14:modId xmlns:p14="http://schemas.microsoft.com/office/powerpoint/2010/main" val="2215007826"/>
              </p:ext>
            </p:extLst>
          </p:nvPr>
        </p:nvGraphicFramePr>
        <p:xfrm>
          <a:off x="229420" y="1659836"/>
          <a:ext cx="5652851" cy="4711148"/>
        </p:xfrm>
        <a:graphic>
          <a:graphicData uri="http://schemas.openxmlformats.org/drawingml/2006/table">
            <a:tbl>
              <a:tblPr bandRow="1">
                <a:tableStyleId>{2D5ABB26-0587-4C30-8999-92F81FD0307C}</a:tableStyleId>
              </a:tblPr>
              <a:tblGrid>
                <a:gridCol w="1829880">
                  <a:extLst>
                    <a:ext uri="{9D8B030D-6E8A-4147-A177-3AD203B41FA5}">
                      <a16:colId xmlns:a16="http://schemas.microsoft.com/office/drawing/2014/main" val="1769557677"/>
                    </a:ext>
                  </a:extLst>
                </a:gridCol>
                <a:gridCol w="1328759">
                  <a:extLst>
                    <a:ext uri="{9D8B030D-6E8A-4147-A177-3AD203B41FA5}">
                      <a16:colId xmlns:a16="http://schemas.microsoft.com/office/drawing/2014/main" val="4289887176"/>
                    </a:ext>
                  </a:extLst>
                </a:gridCol>
                <a:gridCol w="2494212">
                  <a:extLst>
                    <a:ext uri="{9D8B030D-6E8A-4147-A177-3AD203B41FA5}">
                      <a16:colId xmlns:a16="http://schemas.microsoft.com/office/drawing/2014/main" val="2897751755"/>
                    </a:ext>
                  </a:extLst>
                </a:gridCol>
              </a:tblGrid>
              <a:tr h="697728">
                <a:tc>
                  <a:txBody>
                    <a:bodyPr/>
                    <a:lstStyle/>
                    <a:p>
                      <a:r>
                        <a:rPr lang="ru-RU" sz="1600" dirty="0">
                          <a:latin typeface="Century Gothic" panose="020B0502020202020204" pitchFamily="34" charset="0"/>
                        </a:rPr>
                        <a:t>Получено заявок</a:t>
                      </a:r>
                    </a:p>
                  </a:txBody>
                  <a:tcPr>
                    <a:lnR w="12700" cap="flat" cmpd="sng" algn="ctr">
                      <a:noFill/>
                      <a:prstDash val="solid"/>
                      <a:round/>
                      <a:headEnd type="none" w="med" len="med"/>
                      <a:tailEnd type="none" w="med" len="med"/>
                    </a:lnR>
                    <a:lnB w="6350" cap="flat" cmpd="sng" algn="ctr">
                      <a:solidFill>
                        <a:schemeClr val="tx1"/>
                      </a:solidFill>
                      <a:prstDash val="solid"/>
                      <a:round/>
                      <a:headEnd type="none" w="med" len="med"/>
                      <a:tailEnd type="none" w="med" len="med"/>
                    </a:lnB>
                  </a:tcPr>
                </a:tc>
                <a:tc>
                  <a:txBody>
                    <a:bodyPr/>
                    <a:lstStyle/>
                    <a:p>
                      <a:r>
                        <a:rPr lang="ru-RU" sz="1600" dirty="0">
                          <a:latin typeface="Century Gothic" panose="020B0502020202020204" pitchFamily="34" charset="0"/>
                        </a:rPr>
                        <a:t>179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B w="6350" cap="flat" cmpd="sng" algn="ctr">
                      <a:solidFill>
                        <a:schemeClr val="tx1"/>
                      </a:solidFill>
                      <a:prstDash val="solid"/>
                      <a:round/>
                      <a:headEnd type="none" w="med" len="med"/>
                      <a:tailEnd type="none" w="med" len="med"/>
                    </a:lnB>
                  </a:tcPr>
                </a:tc>
                <a:tc>
                  <a:txBody>
                    <a:bodyPr/>
                    <a:lstStyle/>
                    <a:p>
                      <a:r>
                        <a:rPr lang="ru-RU" sz="1400" dirty="0">
                          <a:latin typeface="Century Gothic" panose="020B0502020202020204" pitchFamily="34" charset="0"/>
                        </a:rPr>
                        <a:t>16 отказов фонда</a:t>
                      </a:r>
                    </a:p>
                    <a:p>
                      <a:r>
                        <a:rPr lang="ru-RU" sz="1400" dirty="0">
                          <a:latin typeface="Century Gothic" panose="020B0502020202020204" pitchFamily="34" charset="0"/>
                        </a:rPr>
                        <a:t>13 отозвано заявителем</a:t>
                      </a:r>
                    </a:p>
                  </a:txBody>
                  <a:tcPr>
                    <a:lnL w="12700" cap="flat" cmpd="sng" algn="ctr">
                      <a:noFill/>
                      <a:prstDash val="solid"/>
                      <a:round/>
                      <a:headEnd type="none" w="med" len="med"/>
                      <a:tailEnd type="none" w="med" len="med"/>
                    </a:lnL>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95679868"/>
                  </a:ext>
                </a:extLst>
              </a:tr>
              <a:tr h="2411029">
                <a:tc>
                  <a:txBody>
                    <a:bodyPr/>
                    <a:lstStyle/>
                    <a:p>
                      <a:r>
                        <a:rPr lang="ru-RU" sz="1600" dirty="0">
                          <a:latin typeface="Century Gothic" panose="020B0502020202020204" pitchFamily="34" charset="0"/>
                        </a:rPr>
                        <a:t>Предоставлено микрозаймов</a:t>
                      </a:r>
                    </a:p>
                    <a:p>
                      <a:endParaRPr lang="ru-RU" sz="1600" dirty="0">
                        <a:latin typeface="Century Gothic" panose="020B0502020202020204" pitchFamily="34" charset="0"/>
                      </a:endParaRPr>
                    </a:p>
                    <a:p>
                      <a:pPr algn="r"/>
                      <a:r>
                        <a:rPr lang="ru-RU" sz="1400" dirty="0">
                          <a:latin typeface="Century Gothic" panose="020B0502020202020204" pitchFamily="34" charset="0"/>
                        </a:rPr>
                        <a:t>на оборотные</a:t>
                      </a:r>
                    </a:p>
                    <a:p>
                      <a:pPr algn="r"/>
                      <a:r>
                        <a:rPr lang="ru-RU" sz="1400" dirty="0">
                          <a:latin typeface="Century Gothic" panose="020B0502020202020204" pitchFamily="34" charset="0"/>
                        </a:rPr>
                        <a:t>на внеоборотные</a:t>
                      </a:r>
                    </a:p>
                  </a:txBody>
                  <a:tcPr>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ru-RU" sz="1600" b="1" dirty="0">
                          <a:latin typeface="Century Gothic" panose="020B0502020202020204" pitchFamily="34" charset="0"/>
                        </a:rPr>
                        <a:t>150</a:t>
                      </a:r>
                    </a:p>
                    <a:p>
                      <a:r>
                        <a:rPr lang="ru-RU" sz="1600" b="1" dirty="0">
                          <a:latin typeface="Century Gothic" panose="020B0502020202020204" pitchFamily="34" charset="0"/>
                        </a:rPr>
                        <a:t>350,3 </a:t>
                      </a:r>
                      <a:r>
                        <a:rPr lang="ru-RU" sz="1400" dirty="0">
                          <a:latin typeface="Century Gothic" panose="020B0502020202020204" pitchFamily="34" charset="0"/>
                        </a:rPr>
                        <a:t>млн.</a:t>
                      </a:r>
                      <a:endParaRPr lang="ru-RU" sz="1600" dirty="0">
                        <a:latin typeface="Century Gothic" panose="020B0502020202020204" pitchFamily="34" charset="0"/>
                      </a:endParaRPr>
                    </a:p>
                    <a:p>
                      <a:endParaRPr lang="ru-RU" sz="1600" dirty="0">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latin typeface="Century Gothic" panose="020B0502020202020204" pitchFamily="34" charset="0"/>
                        </a:rPr>
                        <a:t>213,0 </a:t>
                      </a:r>
                      <a:r>
                        <a:rPr lang="ru-RU" sz="1200" dirty="0">
                          <a:latin typeface="Century Gothic" panose="020B0502020202020204" pitchFamily="34" charset="0"/>
                        </a:rPr>
                        <a:t>млн.</a:t>
                      </a:r>
                      <a:endParaRPr lang="ru-RU" sz="1400" dirty="0">
                        <a:latin typeface="Century Gothic" panose="020B0502020202020204" pitchFamily="34" charset="0"/>
                      </a:endParaRPr>
                    </a:p>
                    <a:p>
                      <a:r>
                        <a:rPr lang="ru-RU" sz="1400" dirty="0">
                          <a:latin typeface="Century Gothic" panose="020B0502020202020204" pitchFamily="34" charset="0"/>
                        </a:rPr>
                        <a:t>138,0 </a:t>
                      </a:r>
                      <a:r>
                        <a:rPr lang="ru-RU" sz="1200" dirty="0">
                          <a:latin typeface="Century Gothic" panose="020B0502020202020204" pitchFamily="34" charset="0"/>
                        </a:rPr>
                        <a:t>млн.</a:t>
                      </a:r>
                      <a:endParaRPr lang="ru-RU" sz="1400" dirty="0">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nSpc>
                          <a:spcPct val="150000"/>
                        </a:lnSpc>
                      </a:pPr>
                      <a:r>
                        <a:rPr lang="ru-RU" sz="1400" dirty="0">
                          <a:latin typeface="Century Gothic" panose="020B0502020202020204" pitchFamily="34" charset="0"/>
                        </a:rPr>
                        <a:t>По видам деятельности:</a:t>
                      </a:r>
                    </a:p>
                    <a:p>
                      <a:pPr>
                        <a:lnSpc>
                          <a:spcPct val="150000"/>
                        </a:lnSpc>
                      </a:pPr>
                      <a:r>
                        <a:rPr lang="ru-RU" sz="1400" dirty="0">
                          <a:solidFill>
                            <a:schemeClr val="tx1"/>
                          </a:solidFill>
                          <a:latin typeface="Century Gothic" panose="020B0502020202020204" pitchFamily="34" charset="0"/>
                        </a:rPr>
                        <a:t>127,0 </a:t>
                      </a:r>
                      <a:r>
                        <a:rPr lang="ru-RU" sz="1200" dirty="0">
                          <a:solidFill>
                            <a:schemeClr val="tx1"/>
                          </a:solidFill>
                          <a:latin typeface="Century Gothic" panose="020B0502020202020204" pitchFamily="34" charset="0"/>
                        </a:rPr>
                        <a:t>млн.</a:t>
                      </a:r>
                      <a:r>
                        <a:rPr lang="ru-RU" sz="1400" dirty="0">
                          <a:solidFill>
                            <a:schemeClr val="tx1"/>
                          </a:solidFill>
                          <a:latin typeface="Century Gothic" panose="020B0502020202020204" pitchFamily="34" charset="0"/>
                        </a:rPr>
                        <a:t> - производство</a:t>
                      </a:r>
                    </a:p>
                    <a:p>
                      <a:pPr>
                        <a:lnSpc>
                          <a:spcPct val="150000"/>
                        </a:lnSpc>
                      </a:pPr>
                      <a:r>
                        <a:rPr lang="ru-RU" sz="1400" dirty="0">
                          <a:solidFill>
                            <a:schemeClr val="tx1"/>
                          </a:solidFill>
                          <a:latin typeface="Century Gothic" panose="020B0502020202020204" pitchFamily="34" charset="0"/>
                        </a:rPr>
                        <a:t>64,7 </a:t>
                      </a:r>
                      <a:r>
                        <a:rPr lang="ru-RU" sz="1200" dirty="0">
                          <a:solidFill>
                            <a:schemeClr val="tx1"/>
                          </a:solidFill>
                          <a:latin typeface="Century Gothic" panose="020B0502020202020204" pitchFamily="34" charset="0"/>
                        </a:rPr>
                        <a:t>млн.</a:t>
                      </a:r>
                      <a:r>
                        <a:rPr lang="ru-RU" sz="1400" dirty="0">
                          <a:solidFill>
                            <a:schemeClr val="tx1"/>
                          </a:solidFill>
                          <a:latin typeface="Century Gothic" panose="020B0502020202020204" pitchFamily="34" charset="0"/>
                        </a:rPr>
                        <a:t> – сельское хоз.</a:t>
                      </a:r>
                    </a:p>
                    <a:p>
                      <a:pPr>
                        <a:lnSpc>
                          <a:spcPct val="150000"/>
                        </a:lnSpc>
                      </a:pPr>
                      <a:r>
                        <a:rPr lang="ru-RU" sz="1400" dirty="0">
                          <a:solidFill>
                            <a:schemeClr val="tx1"/>
                          </a:solidFill>
                          <a:latin typeface="Century Gothic" panose="020B0502020202020204" pitchFamily="34" charset="0"/>
                        </a:rPr>
                        <a:t>33,8 </a:t>
                      </a:r>
                      <a:r>
                        <a:rPr lang="ru-RU" sz="1200" dirty="0">
                          <a:solidFill>
                            <a:schemeClr val="tx1"/>
                          </a:solidFill>
                          <a:latin typeface="Century Gothic" panose="020B0502020202020204" pitchFamily="34" charset="0"/>
                        </a:rPr>
                        <a:t>млн.</a:t>
                      </a:r>
                      <a:r>
                        <a:rPr lang="ru-RU" sz="1400" dirty="0">
                          <a:solidFill>
                            <a:schemeClr val="tx1"/>
                          </a:solidFill>
                          <a:latin typeface="Century Gothic" panose="020B0502020202020204" pitchFamily="34" charset="0"/>
                        </a:rPr>
                        <a:t> - медицина</a:t>
                      </a:r>
                    </a:p>
                    <a:p>
                      <a:pPr>
                        <a:lnSpc>
                          <a:spcPct val="150000"/>
                        </a:lnSpc>
                      </a:pPr>
                      <a:r>
                        <a:rPr lang="ru-RU" sz="1400" dirty="0">
                          <a:solidFill>
                            <a:schemeClr val="tx1"/>
                          </a:solidFill>
                          <a:latin typeface="Century Gothic" panose="020B0502020202020204" pitchFamily="34" charset="0"/>
                        </a:rPr>
                        <a:t>38,4 </a:t>
                      </a:r>
                      <a:r>
                        <a:rPr lang="ru-RU" sz="1200" dirty="0">
                          <a:solidFill>
                            <a:schemeClr val="tx1"/>
                          </a:solidFill>
                          <a:latin typeface="Century Gothic" panose="020B0502020202020204" pitchFamily="34" charset="0"/>
                        </a:rPr>
                        <a:t>млн.</a:t>
                      </a:r>
                      <a:r>
                        <a:rPr lang="ru-RU" sz="1400" dirty="0">
                          <a:solidFill>
                            <a:schemeClr val="tx1"/>
                          </a:solidFill>
                          <a:latin typeface="Century Gothic" panose="020B0502020202020204" pitchFamily="34" charset="0"/>
                        </a:rPr>
                        <a:t> – торговля</a:t>
                      </a:r>
                    </a:p>
                    <a:p>
                      <a:pPr>
                        <a:lnSpc>
                          <a:spcPct val="150000"/>
                        </a:lnSpc>
                      </a:pPr>
                      <a:r>
                        <a:rPr lang="ru-RU" sz="1400" dirty="0">
                          <a:solidFill>
                            <a:schemeClr val="tx1"/>
                          </a:solidFill>
                          <a:latin typeface="Century Gothic" panose="020B0502020202020204" pitchFamily="34" charset="0"/>
                        </a:rPr>
                        <a:t>17,1 млн. - строительство</a:t>
                      </a:r>
                    </a:p>
                    <a:p>
                      <a:pPr>
                        <a:lnSpc>
                          <a:spcPct val="150000"/>
                        </a:lnSpc>
                      </a:pPr>
                      <a:r>
                        <a:rPr lang="ru-RU" sz="1400" dirty="0">
                          <a:solidFill>
                            <a:schemeClr val="tx1"/>
                          </a:solidFill>
                          <a:latin typeface="Century Gothic" panose="020B0502020202020204" pitchFamily="34" charset="0"/>
                        </a:rPr>
                        <a:t>69,3 </a:t>
                      </a:r>
                      <a:r>
                        <a:rPr lang="ru-RU" sz="1200" dirty="0">
                          <a:solidFill>
                            <a:schemeClr val="tx1"/>
                          </a:solidFill>
                          <a:latin typeface="Century Gothic" panose="020B0502020202020204" pitchFamily="34" charset="0"/>
                        </a:rPr>
                        <a:t>млн.</a:t>
                      </a:r>
                      <a:r>
                        <a:rPr lang="ru-RU" sz="1400" dirty="0">
                          <a:solidFill>
                            <a:schemeClr val="tx1"/>
                          </a:solidFill>
                          <a:latin typeface="Century Gothic" panose="020B0502020202020204" pitchFamily="34" charset="0"/>
                        </a:rPr>
                        <a:t> - другое</a:t>
                      </a:r>
                    </a:p>
                  </a:txBody>
                  <a:tcPr>
                    <a:lnL w="12700" cap="flat" cmpd="sng" algn="ctr">
                      <a:no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892739"/>
                  </a:ext>
                </a:extLst>
              </a:tr>
              <a:tr h="629638">
                <a:tc>
                  <a:txBody>
                    <a:bodyPr/>
                    <a:lstStyle/>
                    <a:p>
                      <a:r>
                        <a:rPr lang="ru-RU" sz="1600" dirty="0">
                          <a:latin typeface="Century Gothic" panose="020B0502020202020204" pitchFamily="34" charset="0"/>
                        </a:rPr>
                        <a:t>Портфель займов</a:t>
                      </a:r>
                    </a:p>
                  </a:txBody>
                  <a:tcPr>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ru-RU" sz="1600" b="1" dirty="0">
                          <a:latin typeface="Century Gothic" panose="020B0502020202020204" pitchFamily="34" charset="0"/>
                        </a:rPr>
                        <a:t>330,0</a:t>
                      </a:r>
                      <a:r>
                        <a:rPr lang="ru-RU" sz="1600" dirty="0">
                          <a:latin typeface="Century Gothic" panose="020B0502020202020204" pitchFamily="34" charset="0"/>
                        </a:rPr>
                        <a:t> </a:t>
                      </a:r>
                      <a:r>
                        <a:rPr lang="ru-RU" sz="1400" dirty="0">
                          <a:latin typeface="Century Gothic" panose="020B0502020202020204" pitchFamily="34" charset="0"/>
                        </a:rPr>
                        <a:t>млн. руб.</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latin typeface="Century Gothic" panose="020B0502020202020204" pitchFamily="34" charset="0"/>
                        </a:rPr>
                        <a:t>242 займа</a:t>
                      </a:r>
                    </a:p>
                  </a:txBody>
                  <a:tcPr>
                    <a:lnL w="12700" cap="flat" cmpd="sng" algn="ctr">
                      <a:no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9070959"/>
                  </a:ext>
                </a:extLst>
              </a:tr>
              <a:tr h="972753">
                <a:tc>
                  <a:txBody>
                    <a:bodyPr/>
                    <a:lstStyle/>
                    <a:p>
                      <a:r>
                        <a:rPr lang="ru-RU" sz="1600" dirty="0">
                          <a:latin typeface="Century Gothic" panose="020B0502020202020204" pitchFamily="34" charset="0"/>
                        </a:rPr>
                        <a:t>Средняя процентная ставка</a:t>
                      </a:r>
                    </a:p>
                  </a:txBody>
                  <a:tcPr>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tcPr>
                </a:tc>
                <a:tc>
                  <a:txBody>
                    <a:bodyPr/>
                    <a:lstStyle/>
                    <a:p>
                      <a:r>
                        <a:rPr lang="ru-RU" sz="1600" b="1" dirty="0">
                          <a:latin typeface="Century Gothic" panose="020B0502020202020204" pitchFamily="34" charset="0"/>
                        </a:rPr>
                        <a:t>8,9%</a:t>
                      </a:r>
                      <a:r>
                        <a:rPr lang="ru-RU" sz="1600" dirty="0">
                          <a:latin typeface="Century Gothic" panose="020B0502020202020204" pitchFamily="34" charset="0"/>
                        </a:rPr>
                        <a:t> </a:t>
                      </a:r>
                      <a:r>
                        <a:rPr lang="ru-RU" sz="1400" dirty="0">
                          <a:latin typeface="Century Gothic" panose="020B0502020202020204" pitchFamily="34" charset="0"/>
                        </a:rPr>
                        <a:t>годовых</a:t>
                      </a:r>
                      <a:endParaRPr lang="ru-RU" sz="1600" dirty="0">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tcPr>
                </a:tc>
                <a:tc>
                  <a:txBody>
                    <a:bodyPr/>
                    <a:lstStyle/>
                    <a:p>
                      <a:endParaRPr lang="ru-RU" sz="1400" dirty="0">
                        <a:latin typeface="Century Gothic" panose="020B0502020202020204" pitchFamily="34" charset="0"/>
                      </a:endParaRPr>
                    </a:p>
                  </a:txBody>
                  <a:tcPr>
                    <a:lnL w="12700" cap="flat" cmpd="sng" algn="ctr">
                      <a:noFill/>
                      <a:prstDash val="solid"/>
                      <a:round/>
                      <a:headEnd type="none" w="med" len="med"/>
                      <a:tailEnd type="none" w="med" len="med"/>
                    </a:lnL>
                    <a:lnT w="63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87366491"/>
                  </a:ext>
                </a:extLst>
              </a:tr>
            </a:tbl>
          </a:graphicData>
        </a:graphic>
      </p:graphicFrame>
    </p:spTree>
    <p:extLst>
      <p:ext uri="{BB962C8B-B14F-4D97-AF65-F5344CB8AC3E}">
        <p14:creationId xmlns:p14="http://schemas.microsoft.com/office/powerpoint/2010/main" val="4006161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Заголовок 25"/>
          <p:cNvSpPr>
            <a:spLocks noGrp="1"/>
          </p:cNvSpPr>
          <p:nvPr>
            <p:ph type="title"/>
          </p:nvPr>
        </p:nvSpPr>
        <p:spPr>
          <a:xfrm>
            <a:off x="1363614" y="342190"/>
            <a:ext cx="7859517" cy="369332"/>
          </a:xfrm>
        </p:spPr>
        <p:txBody>
          <a:bodyPr/>
          <a:lstStyle/>
          <a:p>
            <a:pPr algn="ctr"/>
            <a:r>
              <a:rPr lang="ru-RU" sz="2400" dirty="0">
                <a:latin typeface="Arial Narrow" pitchFamily="34" charset="0"/>
              </a:rPr>
              <a:t>Московский областной фонд микрофинансирования</a:t>
            </a:r>
          </a:p>
        </p:txBody>
      </p:sp>
      <p:sp>
        <p:nvSpPr>
          <p:cNvPr id="7" name="Содержимое 2"/>
          <p:cNvSpPr txBox="1">
            <a:spLocks/>
          </p:cNvSpPr>
          <p:nvPr/>
        </p:nvSpPr>
        <p:spPr bwMode="auto">
          <a:xfrm>
            <a:off x="609600" y="2310746"/>
            <a:ext cx="8686800" cy="3891407"/>
          </a:xfrm>
          <a:prstGeom prst="rect">
            <a:avLst/>
          </a:prstGeom>
          <a:noFill/>
          <a:ln w="9525">
            <a:noFill/>
            <a:miter lim="800000"/>
            <a:headEnd/>
            <a:tailEnd/>
          </a:ln>
        </p:spPr>
        <p:txBody>
          <a:bodyPr/>
          <a:lstStyle/>
          <a:p>
            <a:pPr marL="342900" indent="-342900" algn="ctr" eaLnBrk="0" hangingPunct="0">
              <a:spcBef>
                <a:spcPct val="20000"/>
              </a:spcBef>
            </a:pPr>
            <a:r>
              <a:rPr lang="ru-RU" sz="6000" dirty="0"/>
              <a:t> </a:t>
            </a:r>
            <a:r>
              <a:rPr lang="ru-RU" sz="6000" b="1" dirty="0"/>
              <a:t>(495) 730-50-76 </a:t>
            </a:r>
            <a:endParaRPr lang="ru-RU" sz="6000" b="1" dirty="0">
              <a:hlinkClick r:id="rId2"/>
            </a:endParaRPr>
          </a:p>
          <a:p>
            <a:pPr marL="342900" indent="-342900" algn="ctr" eaLnBrk="0" hangingPunct="0">
              <a:spcBef>
                <a:spcPct val="20000"/>
              </a:spcBef>
            </a:pPr>
            <a:r>
              <a:rPr lang="en-US" sz="6000" dirty="0">
                <a:hlinkClick r:id="rId2"/>
              </a:rPr>
              <a:t>www.mofmicro.ru</a:t>
            </a:r>
            <a:endParaRPr lang="ru-RU" sz="4800" dirty="0"/>
          </a:p>
          <a:p>
            <a:pPr marL="342900" indent="-342900" algn="ctr" eaLnBrk="0" hangingPunct="0">
              <a:spcBef>
                <a:spcPct val="20000"/>
              </a:spcBef>
            </a:pPr>
            <a:r>
              <a:rPr lang="en-US" sz="3200" dirty="0"/>
              <a:t>fond@mofmicro.ru</a:t>
            </a:r>
            <a:endParaRPr lang="ru-RU" sz="3200" dirty="0"/>
          </a:p>
          <a:p>
            <a:pPr marL="342900" indent="-342900" algn="ctr" eaLnBrk="0" hangingPunct="0">
              <a:spcBef>
                <a:spcPct val="20000"/>
              </a:spcBef>
            </a:pPr>
            <a:r>
              <a:rPr lang="ru-RU" sz="3200" dirty="0"/>
              <a:t>г. Красногорск, бульвар Строителей, д.4, корп.1, секция Г, 12 этаж, офис 10</a:t>
            </a:r>
            <a:endParaRPr lang="en-US" sz="3200" dirty="0"/>
          </a:p>
        </p:txBody>
      </p:sp>
      <p:pic>
        <p:nvPicPr>
          <p:cNvPr id="8" name="Рисунок 7" descr="Логотип МОФМ_5.jpg"/>
          <p:cNvPicPr>
            <a:picLocks noChangeAspect="1"/>
          </p:cNvPicPr>
          <p:nvPr/>
        </p:nvPicPr>
        <p:blipFill>
          <a:blip r:embed="rId3" cstate="print"/>
          <a:stretch>
            <a:fillRect/>
          </a:stretch>
        </p:blipFill>
        <p:spPr>
          <a:xfrm>
            <a:off x="4442567" y="1068897"/>
            <a:ext cx="1020865" cy="1027326"/>
          </a:xfrm>
          <a:prstGeom prst="rect">
            <a:avLst/>
          </a:prstGeom>
        </p:spPr>
      </p:pic>
      <p:sp>
        <p:nvSpPr>
          <p:cNvPr id="2" name="Номер слайда 1">
            <a:extLst>
              <a:ext uri="{FF2B5EF4-FFF2-40B4-BE49-F238E27FC236}">
                <a16:creationId xmlns:a16="http://schemas.microsoft.com/office/drawing/2014/main" id="{13AB143D-AB36-470B-BE3B-33C72A015814}"/>
              </a:ext>
            </a:extLst>
          </p:cNvPr>
          <p:cNvSpPr>
            <a:spLocks noGrp="1"/>
          </p:cNvSpPr>
          <p:nvPr>
            <p:ph type="sldNum" sz="quarter" idx="10"/>
          </p:nvPr>
        </p:nvSpPr>
        <p:spPr/>
        <p:txBody>
          <a:bodyPr/>
          <a:lstStyle/>
          <a:p>
            <a:pPr>
              <a:defRPr/>
            </a:pPr>
            <a:fld id="{A75F70F0-0F10-43DB-B21C-44BBECAE22B0}" type="slidenum">
              <a:rPr lang="en-US" altLang="ru-RU" smtClean="0"/>
              <a:pPr>
                <a:defRPr/>
              </a:pPr>
              <a:t>6</a:t>
            </a:fld>
            <a:endParaRPr lang="en-US" altLang="ru-RU"/>
          </a:p>
        </p:txBody>
      </p:sp>
      <p:pic>
        <p:nvPicPr>
          <p:cNvPr id="10" name="Рисунок 9">
            <a:extLst>
              <a:ext uri="{FF2B5EF4-FFF2-40B4-BE49-F238E27FC236}">
                <a16:creationId xmlns:a16="http://schemas.microsoft.com/office/drawing/2014/main" id="{1E62F59F-652C-44C8-80BD-82BD6EBD65B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9420" y="160743"/>
            <a:ext cx="1134194" cy="643929"/>
          </a:xfrm>
          <a:prstGeom prst="rect">
            <a:avLst/>
          </a:prstGeom>
        </p:spPr>
      </p:pic>
    </p:spTree>
    <p:extLst>
      <p:ext uri="{BB962C8B-B14F-4D97-AF65-F5344CB8AC3E}">
        <p14:creationId xmlns:p14="http://schemas.microsoft.com/office/powerpoint/2010/main" val="383380437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RB8.lYDeEWTPepbkWFXe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7.xml><?xml version="1.0" encoding="utf-8"?>
<p:tagLst xmlns:a="http://schemas.openxmlformats.org/drawingml/2006/main" xmlns:r="http://schemas.openxmlformats.org/officeDocument/2006/relationships" xmlns:p="http://schemas.openxmlformats.org/presentationml/2006/main">
  <p:tag name="NAME" val="McK Disclaimer"/>
  <p:tag name="RESIZE" val="Yes"/>
  <p:tag name="LLEFT" val=" 210.125"/>
  <p:tag name="LTOP" val=" 469.875"/>
</p:tagLst>
</file>

<file path=ppt/theme/theme1.xml><?xml version="1.0" encoding="utf-8"?>
<a:theme xmlns:a="http://schemas.openxmlformats.org/drawingml/2006/main" name="5_Universal Template_RU">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Universal Template_RU">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1" u="none" strike="noStrike" cap="none" normalizeH="0" baseline="0" smtClean="0">
            <a:ln>
              <a:noFill/>
            </a:ln>
            <a:solidFill>
              <a:schemeClr val="tx1"/>
            </a:solidFill>
            <a:effectLst/>
            <a:latin typeface="Arial" charset="0"/>
          </a:defRPr>
        </a:defPPr>
      </a:lstStyle>
    </a:lnDef>
  </a:objectDefaults>
  <a:extraClrSchemeLst>
    <a:extraClrScheme>
      <a:clrScheme name="1_Universal Template_RU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1_Universal Template_RU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3">
        <a:dk1>
          <a:srgbClr val="002960"/>
        </a:dk1>
        <a:lt1>
          <a:srgbClr val="FFFFFF"/>
        </a:lt1>
        <a:dk2>
          <a:srgbClr val="002960"/>
        </a:dk2>
        <a:lt2>
          <a:srgbClr val="FFBE3D"/>
        </a:lt2>
        <a:accent1>
          <a:srgbClr val="0066CC"/>
        </a:accent1>
        <a:accent2>
          <a:srgbClr val="5F8DFF"/>
        </a:accent2>
        <a:accent3>
          <a:srgbClr val="AAACB6"/>
        </a:accent3>
        <a:accent4>
          <a:srgbClr val="DADADA"/>
        </a:accent4>
        <a:accent5>
          <a:srgbClr val="AAB8E2"/>
        </a:accent5>
        <a:accent6>
          <a:srgbClr val="557FE7"/>
        </a:accent6>
        <a:hlink>
          <a:srgbClr val="96C5F8"/>
        </a:hlink>
        <a:folHlink>
          <a:srgbClr val="D8E9FC"/>
        </a:folHlink>
      </a:clrScheme>
      <a:clrMap bg1="dk2" tx1="lt1" bg2="dk1" tx2="lt2" accent1="accent1" accent2="accent2" accent3="accent3" accent4="accent4" accent5="accent5" accent6="accent6" hlink="hlink" folHlink="folHlink"/>
    </a:extraClrScheme>
    <a:extraClrScheme>
      <a:clrScheme name="1_Universal Template_RU 4">
        <a:dk1>
          <a:srgbClr val="000000"/>
        </a:dk1>
        <a:lt1>
          <a:srgbClr val="FFFFFF"/>
        </a:lt1>
        <a:dk2>
          <a:srgbClr val="000000"/>
        </a:dk2>
        <a:lt2>
          <a:srgbClr val="FFBE3D"/>
        </a:lt2>
        <a:accent1>
          <a:srgbClr val="002960"/>
        </a:accent1>
        <a:accent2>
          <a:srgbClr val="0066CC"/>
        </a:accent2>
        <a:accent3>
          <a:srgbClr val="AAAAAA"/>
        </a:accent3>
        <a:accent4>
          <a:srgbClr val="DADADA"/>
        </a:accent4>
        <a:accent5>
          <a:srgbClr val="AAACB6"/>
        </a:accent5>
        <a:accent6>
          <a:srgbClr val="005CB9"/>
        </a:accent6>
        <a:hlink>
          <a:srgbClr val="91B0FF"/>
        </a:hlink>
        <a:folHlink>
          <a:srgbClr val="C7E0FB"/>
        </a:folHlink>
      </a:clrScheme>
      <a:clrMap bg1="dk2" tx1="lt1" bg2="dk1" tx2="lt2" accent1="accent1" accent2="accent2" accent3="accent3" accent4="accent4" accent5="accent5" accent6="accent6" hlink="hlink" folHlink="folHlink"/>
    </a:extraClrScheme>
    <a:extraClrScheme>
      <a:clrScheme name="1_Universal Template_RU 5">
        <a:dk1>
          <a:srgbClr val="000000"/>
        </a:dk1>
        <a:lt1>
          <a:srgbClr val="FFFFFF"/>
        </a:lt1>
        <a:dk2>
          <a:srgbClr val="002960"/>
        </a:dk2>
        <a:lt2>
          <a:srgbClr val="FFFFFF"/>
        </a:lt2>
        <a:accent1>
          <a:srgbClr val="C7E0FB"/>
        </a:accent1>
        <a:accent2>
          <a:srgbClr val="FFCC66"/>
        </a:accent2>
        <a:accent3>
          <a:srgbClr val="FFFFFF"/>
        </a:accent3>
        <a:accent4>
          <a:srgbClr val="000000"/>
        </a:accent4>
        <a:accent5>
          <a:srgbClr val="E0EDFD"/>
        </a:accent5>
        <a:accent6>
          <a:srgbClr val="E7B95C"/>
        </a:accent6>
        <a:hlink>
          <a:srgbClr val="4F8636"/>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6">
        <a:dk1>
          <a:srgbClr val="002960"/>
        </a:dk1>
        <a:lt1>
          <a:srgbClr val="FFFFFF"/>
        </a:lt1>
        <a:dk2>
          <a:srgbClr val="002960"/>
        </a:dk2>
        <a:lt2>
          <a:srgbClr val="FFBE3D"/>
        </a:lt2>
        <a:accent1>
          <a:srgbClr val="0066CC"/>
        </a:accent1>
        <a:accent2>
          <a:srgbClr val="4F8636"/>
        </a:accent2>
        <a:accent3>
          <a:srgbClr val="AAACB6"/>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7">
        <a:dk1>
          <a:srgbClr val="000000"/>
        </a:dk1>
        <a:lt1>
          <a:srgbClr val="FFFFFF"/>
        </a:lt1>
        <a:dk2>
          <a:srgbClr val="000000"/>
        </a:dk2>
        <a:lt2>
          <a:srgbClr val="FFBE3D"/>
        </a:lt2>
        <a:accent1>
          <a:srgbClr val="0066CC"/>
        </a:accent1>
        <a:accent2>
          <a:srgbClr val="4F8636"/>
        </a:accent2>
        <a:accent3>
          <a:srgbClr val="AAAAAA"/>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8">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9">
        <a:dk1>
          <a:srgbClr val="002960"/>
        </a:dk1>
        <a:lt1>
          <a:srgbClr val="FFFFFF"/>
        </a:lt1>
        <a:dk2>
          <a:srgbClr val="002960"/>
        </a:dk2>
        <a:lt2>
          <a:srgbClr val="FFBE3D"/>
        </a:lt2>
        <a:accent1>
          <a:srgbClr val="0066CC"/>
        </a:accent1>
        <a:accent2>
          <a:srgbClr val="50A2A0"/>
        </a:accent2>
        <a:accent3>
          <a:srgbClr val="AAACB6"/>
        </a:accent3>
        <a:accent4>
          <a:srgbClr val="DADADA"/>
        </a:accent4>
        <a:accent5>
          <a:srgbClr val="AAB8E2"/>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10">
        <a:dk1>
          <a:srgbClr val="000000"/>
        </a:dk1>
        <a:lt1>
          <a:srgbClr val="FFFFFF"/>
        </a:lt1>
        <a:dk2>
          <a:srgbClr val="000000"/>
        </a:dk2>
        <a:lt2>
          <a:srgbClr val="FFBE3D"/>
        </a:lt2>
        <a:accent1>
          <a:srgbClr val="174A7C"/>
        </a:accent1>
        <a:accent2>
          <a:srgbClr val="50A2A0"/>
        </a:accent2>
        <a:accent3>
          <a:srgbClr val="AAAAAA"/>
        </a:accent3>
        <a:accent4>
          <a:srgbClr val="DADADA"/>
        </a:accent4>
        <a:accent5>
          <a:srgbClr val="ABB1BF"/>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11">
        <a:dk1>
          <a:srgbClr val="000000"/>
        </a:dk1>
        <a:lt1>
          <a:srgbClr val="FFFFFF"/>
        </a:lt1>
        <a:dk2>
          <a:srgbClr val="002960"/>
        </a:dk2>
        <a:lt2>
          <a:srgbClr val="FFFFFF"/>
        </a:lt2>
        <a:accent1>
          <a:srgbClr val="C7E0FB"/>
        </a:accent1>
        <a:accent2>
          <a:srgbClr val="F8C090"/>
        </a:accent2>
        <a:accent3>
          <a:srgbClr val="FFFFFF"/>
        </a:accent3>
        <a:accent4>
          <a:srgbClr val="000000"/>
        </a:accent4>
        <a:accent5>
          <a:srgbClr val="E0EDFD"/>
        </a:accent5>
        <a:accent6>
          <a:srgbClr val="E1AE82"/>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12">
        <a:dk1>
          <a:srgbClr val="000000"/>
        </a:dk1>
        <a:lt1>
          <a:srgbClr val="FFFFFF"/>
        </a:lt1>
        <a:dk2>
          <a:srgbClr val="015289"/>
        </a:dk2>
        <a:lt2>
          <a:srgbClr val="FFFFFF"/>
        </a:lt2>
        <a:accent1>
          <a:srgbClr val="F3F4F4"/>
        </a:accent1>
        <a:accent2>
          <a:srgbClr val="00B5CB"/>
        </a:accent2>
        <a:accent3>
          <a:srgbClr val="FFFFFF"/>
        </a:accent3>
        <a:accent4>
          <a:srgbClr val="000000"/>
        </a:accent4>
        <a:accent5>
          <a:srgbClr val="F8F8F8"/>
        </a:accent5>
        <a:accent6>
          <a:srgbClr val="00A4B8"/>
        </a:accent6>
        <a:hlink>
          <a:srgbClr val="004E8E"/>
        </a:hlink>
        <a:folHlink>
          <a:srgbClr val="4F4C4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7790</TotalTime>
  <Words>898</Words>
  <Application>Microsoft Office PowerPoint</Application>
  <PresentationFormat>Лист A4 (210x297 мм)</PresentationFormat>
  <Paragraphs>159</Paragraphs>
  <Slides>7</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7</vt:i4>
      </vt:variant>
    </vt:vector>
  </HeadingPairs>
  <TitlesOfParts>
    <vt:vector size="14" baseType="lpstr">
      <vt:lpstr>Arial</vt:lpstr>
      <vt:lpstr>Arial Narrow</vt:lpstr>
      <vt:lpstr>Calibri</vt:lpstr>
      <vt:lpstr>Century Gothic</vt:lpstr>
      <vt:lpstr>Times New Roman</vt:lpstr>
      <vt:lpstr>Wingdings</vt:lpstr>
      <vt:lpstr>5_Universal Template_RU</vt:lpstr>
      <vt:lpstr>Московский областной фонд микрофинансирования</vt:lpstr>
      <vt:lpstr>Московский областной фонд микрофинансирования</vt:lpstr>
      <vt:lpstr>Московский областной фонд микрофинансирования</vt:lpstr>
      <vt:lpstr>Московский областной фонд микрофинансирования</vt:lpstr>
      <vt:lpstr>Московский областной фонд микрофинансирования</vt:lpstr>
      <vt:lpstr>Московский областной фонд микрофинансирования</vt:lpstr>
      <vt:lpstr>Московский областной фонд микрофинансирования</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Поведская Нина;А. Большухин</dc:creator>
  <cp:lastModifiedBy>Alexandr Bolshukhin</cp:lastModifiedBy>
  <cp:revision>625</cp:revision>
  <cp:lastPrinted>2019-02-21T06:20:38Z</cp:lastPrinted>
  <dcterms:created xsi:type="dcterms:W3CDTF">2014-02-04T07:17:20Z</dcterms:created>
  <dcterms:modified xsi:type="dcterms:W3CDTF">2020-09-22T15:03:16Z</dcterms:modified>
</cp:coreProperties>
</file>