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rels" ContentType="application/vnd.openxmlformats-package.relationships+xml"/>
  <Default Extension="xml" ContentType="application/xml"/>
  <Default Extension="wdp" ContentType="image/vnd.ms-photo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1691" r:id="rId2"/>
    <p:sldId id="1693" r:id="rId3"/>
    <p:sldId id="1694" r:id="rId4"/>
    <p:sldId id="1695" r:id="rId5"/>
    <p:sldId id="1696" r:id="rId6"/>
    <p:sldId id="1697" r:id="rId7"/>
    <p:sldId id="1698" r:id="rId8"/>
    <p:sldId id="1699" r:id="rId9"/>
  </p:sldIdLst>
  <p:sldSz cx="35636200" cy="20510500"/>
  <p:notesSz cx="6797675" cy="9926638"/>
  <p:defaultTextStyle>
    <a:defPPr>
      <a:defRPr lang="ru-RU"/>
    </a:defPPr>
    <a:lvl1pPr algn="l" defTabSz="609600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itchFamily="34" charset="0"/>
        <a:ea typeface="+mn-ea"/>
        <a:cs typeface="Helvetica" pitchFamily="34" charset="0"/>
        <a:sym typeface="Helvetica" pitchFamily="34" charset="0"/>
      </a:defRPr>
    </a:lvl1pPr>
    <a:lvl2pPr marL="455613" indent="1588" algn="l" defTabSz="609600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itchFamily="34" charset="0"/>
        <a:ea typeface="+mn-ea"/>
        <a:cs typeface="Helvetica" pitchFamily="34" charset="0"/>
        <a:sym typeface="Helvetica" pitchFamily="34" charset="0"/>
      </a:defRPr>
    </a:lvl2pPr>
    <a:lvl3pPr marL="912813" indent="1588" algn="l" defTabSz="609600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itchFamily="34" charset="0"/>
        <a:ea typeface="+mn-ea"/>
        <a:cs typeface="Helvetica" pitchFamily="34" charset="0"/>
        <a:sym typeface="Helvetica" pitchFamily="34" charset="0"/>
      </a:defRPr>
    </a:lvl3pPr>
    <a:lvl4pPr marL="1370013" indent="1588" algn="l" defTabSz="609600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itchFamily="34" charset="0"/>
        <a:ea typeface="+mn-ea"/>
        <a:cs typeface="Helvetica" pitchFamily="34" charset="0"/>
        <a:sym typeface="Helvetica" pitchFamily="34" charset="0"/>
      </a:defRPr>
    </a:lvl4pPr>
    <a:lvl5pPr marL="1827213" indent="1588" algn="l" defTabSz="609600" rtl="0" eaLnBrk="0" fontAlgn="base" hangingPunct="0">
      <a:spcBef>
        <a:spcPct val="0"/>
      </a:spcBef>
      <a:spcAft>
        <a:spcPct val="0"/>
      </a:spcAft>
      <a:defRPr sz="2400" kern="1200">
        <a:solidFill>
          <a:srgbClr val="000000"/>
        </a:solidFill>
        <a:latin typeface="Helvetica" pitchFamily="34" charset="0"/>
        <a:ea typeface="+mn-ea"/>
        <a:cs typeface="Helvetica" pitchFamily="34" charset="0"/>
        <a:sym typeface="Helvetica" pitchFamily="34" charset="0"/>
      </a:defRPr>
    </a:lvl5pPr>
    <a:lvl6pPr marL="2286000" algn="l" defTabSz="914400" rtl="0" eaLnBrk="1" latinLnBrk="0" hangingPunct="1">
      <a:defRPr sz="2400" kern="1200">
        <a:solidFill>
          <a:srgbClr val="000000"/>
        </a:solidFill>
        <a:latin typeface="Helvetica" pitchFamily="34" charset="0"/>
        <a:ea typeface="+mn-ea"/>
        <a:cs typeface="Helvetica" pitchFamily="34" charset="0"/>
        <a:sym typeface="Helvetica" pitchFamily="34" charset="0"/>
      </a:defRPr>
    </a:lvl6pPr>
    <a:lvl7pPr marL="2743200" algn="l" defTabSz="914400" rtl="0" eaLnBrk="1" latinLnBrk="0" hangingPunct="1">
      <a:defRPr sz="2400" kern="1200">
        <a:solidFill>
          <a:srgbClr val="000000"/>
        </a:solidFill>
        <a:latin typeface="Helvetica" pitchFamily="34" charset="0"/>
        <a:ea typeface="+mn-ea"/>
        <a:cs typeface="Helvetica" pitchFamily="34" charset="0"/>
        <a:sym typeface="Helvetica" pitchFamily="34" charset="0"/>
      </a:defRPr>
    </a:lvl7pPr>
    <a:lvl8pPr marL="3200400" algn="l" defTabSz="914400" rtl="0" eaLnBrk="1" latinLnBrk="0" hangingPunct="1">
      <a:defRPr sz="2400" kern="1200">
        <a:solidFill>
          <a:srgbClr val="000000"/>
        </a:solidFill>
        <a:latin typeface="Helvetica" pitchFamily="34" charset="0"/>
        <a:ea typeface="+mn-ea"/>
        <a:cs typeface="Helvetica" pitchFamily="34" charset="0"/>
        <a:sym typeface="Helvetica" pitchFamily="34" charset="0"/>
      </a:defRPr>
    </a:lvl8pPr>
    <a:lvl9pPr marL="3657600" algn="l" defTabSz="914400" rtl="0" eaLnBrk="1" latinLnBrk="0" hangingPunct="1">
      <a:defRPr sz="2400" kern="1200">
        <a:solidFill>
          <a:srgbClr val="000000"/>
        </a:solidFill>
        <a:latin typeface="Helvetica" pitchFamily="34" charset="0"/>
        <a:ea typeface="+mn-ea"/>
        <a:cs typeface="Helvetica" pitchFamily="34" charset="0"/>
        <a:sym typeface="Helvetica" pitchFamily="34" charset="0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6460">
          <p15:clr>
            <a:srgbClr val="A4A3A4"/>
          </p15:clr>
        </p15:guide>
        <p15:guide id="2" pos="11224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41662"/>
    <a:srgbClr val="08C4B2"/>
    <a:srgbClr val="660033"/>
    <a:srgbClr val="D60093"/>
    <a:srgbClr val="000000"/>
    <a:srgbClr val="F8F8F8"/>
    <a:srgbClr val="C34966"/>
    <a:srgbClr val="AFD3E7"/>
    <a:srgbClr val="40B4BA"/>
    <a:srgbClr val="05716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DD4EA"/>
          </a:solidFill>
        </a:fill>
      </a:tcStyle>
    </a:wholeTbl>
    <a:band2H>
      <a:tcTxStyle/>
      <a:tcStyle>
        <a:tcBdr/>
        <a:fill>
          <a:solidFill>
            <a:srgbClr val="E8EBF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E0E0E0"/>
          </a:solidFill>
        </a:fill>
      </a:tcStyle>
    </a:wholeTbl>
    <a:band2H>
      <a:tcTxStyle/>
      <a:tcStyle>
        <a:tcBdr/>
        <a:fill>
          <a:solidFill>
            <a:srgbClr val="F0F0F0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4E2CE"/>
          </a:solidFill>
        </a:fill>
      </a:tcStyle>
    </a:wholeTbl>
    <a:band2H>
      <a:tcTxStyle/>
      <a:tcStyle>
        <a:tcBdr/>
        <a:fill>
          <a:solidFill>
            <a:srgbClr val="EBF1E8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87" autoAdjust="0"/>
    <p:restoredTop sz="94685"/>
  </p:normalViewPr>
  <p:slideViewPr>
    <p:cSldViewPr snapToGrid="0">
      <p:cViewPr>
        <p:scale>
          <a:sx n="25" d="100"/>
          <a:sy n="25" d="100"/>
        </p:scale>
        <p:origin x="-1890" y="-786"/>
      </p:cViewPr>
      <p:guideLst>
        <p:guide orient="horz" pos="6460"/>
        <p:guide pos="11224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114" name="Shape 199"/>
          <p:cNvSpPr>
            <a:spLocks noGrp="1" noRot="1" noChangeAspect="1"/>
          </p:cNvSpPr>
          <p:nvPr>
            <p:ph type="sldImg"/>
          </p:nvPr>
        </p:nvSpPr>
        <p:spPr bwMode="auto">
          <a:xfrm>
            <a:off x="165100" y="744538"/>
            <a:ext cx="6467475" cy="37226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sp>
      <p:sp>
        <p:nvSpPr>
          <p:cNvPr id="90115" name="Shape 200"/>
          <p:cNvSpPr>
            <a:spLocks noGrp="1"/>
          </p:cNvSpPr>
          <p:nvPr>
            <p:ph type="body" sz="quarter" idx="1"/>
          </p:nvPr>
        </p:nvSpPr>
        <p:spPr bwMode="auto">
          <a:xfrm>
            <a:off x="906463" y="4714875"/>
            <a:ext cx="4984750" cy="4467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29" tIns="45714" rIns="91429" bIns="45714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altLang="ru-RU" smtClean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3587334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1220788" rtl="0" eaLnBrk="0" fontAlgn="base" hangingPunct="0">
      <a:spcBef>
        <a:spcPct val="30000"/>
      </a:spcBef>
      <a:spcAft>
        <a:spcPct val="0"/>
      </a:spcAft>
      <a:defRPr sz="15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1pPr>
    <a:lvl2pPr marL="739775" indent="-282575" algn="l" defTabSz="1220788" rtl="0" eaLnBrk="0" fontAlgn="base" hangingPunct="0">
      <a:spcBef>
        <a:spcPct val="30000"/>
      </a:spcBef>
      <a:spcAft>
        <a:spcPct val="0"/>
      </a:spcAft>
      <a:defRPr sz="15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2pPr>
    <a:lvl3pPr marL="1138238" indent="-225425" algn="l" defTabSz="1220788" rtl="0" eaLnBrk="0" fontAlgn="base" hangingPunct="0">
      <a:spcBef>
        <a:spcPct val="30000"/>
      </a:spcBef>
      <a:spcAft>
        <a:spcPct val="0"/>
      </a:spcAft>
      <a:defRPr sz="15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3pPr>
    <a:lvl4pPr marL="1595438" indent="-225425" algn="l" defTabSz="1220788" rtl="0" eaLnBrk="0" fontAlgn="base" hangingPunct="0">
      <a:spcBef>
        <a:spcPct val="30000"/>
      </a:spcBef>
      <a:spcAft>
        <a:spcPct val="0"/>
      </a:spcAft>
      <a:defRPr sz="15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4pPr>
    <a:lvl5pPr marL="2051050" indent="-225425" algn="l" defTabSz="1220788" rtl="0" eaLnBrk="0" fontAlgn="base" hangingPunct="0">
      <a:spcBef>
        <a:spcPct val="30000"/>
      </a:spcBef>
      <a:spcAft>
        <a:spcPct val="0"/>
      </a:spcAft>
      <a:defRPr sz="1500">
        <a:solidFill>
          <a:schemeClr val="tx1"/>
        </a:solidFill>
        <a:latin typeface="+mj-lt"/>
        <a:ea typeface="+mj-ea"/>
        <a:cs typeface="+mj-cs"/>
        <a:sym typeface="Calibri" pitchFamily="34" charset="0"/>
      </a:defRPr>
    </a:lvl5pPr>
    <a:lvl6pPr indent="1140478" defTabSz="1223041" latinLnBrk="0">
      <a:defRPr sz="1500">
        <a:latin typeface="+mj-lt"/>
        <a:ea typeface="+mj-ea"/>
        <a:cs typeface="+mj-cs"/>
        <a:sym typeface="Calibri"/>
      </a:defRPr>
    </a:lvl6pPr>
    <a:lvl7pPr indent="1368582" defTabSz="1223041" latinLnBrk="0">
      <a:defRPr sz="1500">
        <a:latin typeface="+mj-lt"/>
        <a:ea typeface="+mj-ea"/>
        <a:cs typeface="+mj-cs"/>
        <a:sym typeface="Calibri"/>
      </a:defRPr>
    </a:lvl7pPr>
    <a:lvl8pPr indent="1596670" defTabSz="1223041" latinLnBrk="0">
      <a:defRPr sz="1500">
        <a:latin typeface="+mj-lt"/>
        <a:ea typeface="+mj-ea"/>
        <a:cs typeface="+mj-cs"/>
        <a:sym typeface="Calibri"/>
      </a:defRPr>
    </a:lvl8pPr>
    <a:lvl9pPr indent="1824768" defTabSz="1223041" latinLnBrk="0">
      <a:defRPr sz="1500">
        <a:latin typeface="+mj-lt"/>
        <a:ea typeface="+mj-ea"/>
        <a:cs typeface="+mj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9338150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39" name="Shape 39"/>
          <p:cNvSpPr>
            <a:spLocks noGrp="1"/>
          </p:cNvSpPr>
          <p:nvPr>
            <p:ph type="body" sz="half" idx="1"/>
          </p:nvPr>
        </p:nvSpPr>
        <p:spPr>
          <a:xfrm>
            <a:off x="2450208" y="5462504"/>
            <a:ext cx="15146735" cy="13019771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B9F7F2D-BE1D-4CA3-9F2C-76FF7CBFE55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42778735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Shape 47"/>
          <p:cNvSpPr>
            <a:spLocks noGrp="1"/>
          </p:cNvSpPr>
          <p:nvPr>
            <p:ph type="title"/>
          </p:nvPr>
        </p:nvSpPr>
        <p:spPr>
          <a:xfrm>
            <a:off x="2454872" y="1092525"/>
            <a:ext cx="30738961" cy="3966258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48" name="Shape 48"/>
          <p:cNvSpPr>
            <a:spLocks noGrp="1"/>
          </p:cNvSpPr>
          <p:nvPr>
            <p:ph type="body" sz="quarter" idx="1"/>
          </p:nvPr>
        </p:nvSpPr>
        <p:spPr>
          <a:xfrm>
            <a:off x="2454850" y="5030281"/>
            <a:ext cx="15077129" cy="2465253"/>
          </a:xfrm>
          <a:prstGeom prst="rect">
            <a:avLst/>
          </a:prstGeom>
        </p:spPr>
        <p:txBody>
          <a:bodyPr anchor="b"/>
          <a:lstStyle>
            <a:lvl1pPr marL="0" indent="0">
              <a:buSzTx/>
              <a:buFontTx/>
              <a:buNone/>
              <a:defRPr sz="7100" b="1"/>
            </a:lvl1pPr>
            <a:lvl2pPr marL="0" indent="0">
              <a:buSzTx/>
              <a:buFontTx/>
              <a:buNone/>
              <a:defRPr sz="7100" b="1"/>
            </a:lvl2pPr>
            <a:lvl3pPr marL="0" indent="0">
              <a:buSzTx/>
              <a:buFontTx/>
              <a:buNone/>
              <a:defRPr sz="7100" b="1"/>
            </a:lvl3pPr>
            <a:lvl4pPr marL="0" indent="0">
              <a:buSzTx/>
              <a:buFontTx/>
              <a:buNone/>
              <a:defRPr sz="7100" b="1"/>
            </a:lvl4pPr>
            <a:lvl5pPr marL="0" indent="0">
              <a:buSzTx/>
              <a:buFontTx/>
              <a:buNone/>
              <a:defRPr sz="7100" b="1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9" name="Shape 49"/>
          <p:cNvSpPr>
            <a:spLocks noGrp="1"/>
          </p:cNvSpPr>
          <p:nvPr>
            <p:ph type="body" sz="quarter" idx="13"/>
          </p:nvPr>
        </p:nvSpPr>
        <p:spPr>
          <a:xfrm>
            <a:off x="18042435" y="5030281"/>
            <a:ext cx="15151380" cy="2465253"/>
          </a:xfrm>
          <a:prstGeom prst="rect">
            <a:avLst/>
          </a:prstGeom>
        </p:spPr>
        <p:txBody>
          <a:bodyPr anchor="b"/>
          <a:lstStyle/>
          <a:p>
            <a:endParaRPr/>
          </a:p>
        </p:txBody>
      </p:sp>
      <p:sp>
        <p:nvSpPr>
          <p:cNvPr id="5" name="Shape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26F051-BD10-4CA5-B31F-42AC9EC55BF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6348444"/>
      </p:ext>
    </p:extLst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Shape 72"/>
          <p:cNvSpPr>
            <a:spLocks noGrp="1"/>
          </p:cNvSpPr>
          <p:nvPr>
            <p:ph type="title"/>
          </p:nvPr>
        </p:nvSpPr>
        <p:spPr>
          <a:xfrm>
            <a:off x="2454874" y="1368001"/>
            <a:ext cx="11494624" cy="4788008"/>
          </a:xfrm>
          <a:prstGeom prst="rect">
            <a:avLst/>
          </a:prstGeom>
        </p:spPr>
        <p:txBody>
          <a:bodyPr anchor="b"/>
          <a:lstStyle>
            <a:lvl1pPr>
              <a:defRPr sz="9400"/>
            </a:lvl1pPr>
          </a:lstStyle>
          <a:p>
            <a:r>
              <a:t>Текст заголовка</a:t>
            </a:r>
          </a:p>
        </p:txBody>
      </p:sp>
      <p:sp>
        <p:nvSpPr>
          <p:cNvPr id="73" name="Shape 73"/>
          <p:cNvSpPr>
            <a:spLocks noGrp="1"/>
          </p:cNvSpPr>
          <p:nvPr>
            <p:ph type="body" sz="half" idx="1"/>
          </p:nvPr>
        </p:nvSpPr>
        <p:spPr>
          <a:xfrm>
            <a:off x="15151396" y="2954506"/>
            <a:ext cx="18042437" cy="14582520"/>
          </a:xfrm>
          <a:prstGeom prst="rect">
            <a:avLst/>
          </a:prstGeom>
        </p:spPr>
        <p:txBody>
          <a:bodyPr/>
          <a:lstStyle>
            <a:lvl1pPr>
              <a:defRPr sz="9400"/>
            </a:lvl1pPr>
            <a:lvl2pPr marL="2099132" indent="-765561">
              <a:defRPr sz="9400"/>
            </a:lvl2pPr>
            <a:lvl3pPr marL="3553008" indent="-885870">
              <a:defRPr sz="9400"/>
            </a:lvl3pPr>
            <a:lvl4pPr marL="5069863" indent="-1069157">
              <a:defRPr sz="9400"/>
            </a:lvl4pPr>
            <a:lvl5pPr marL="6403434" indent="-1069157">
              <a:defRPr sz="94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74" name="Shape 74"/>
          <p:cNvSpPr>
            <a:spLocks noGrp="1"/>
          </p:cNvSpPr>
          <p:nvPr>
            <p:ph type="body" sz="quarter" idx="13"/>
          </p:nvPr>
        </p:nvSpPr>
        <p:spPr>
          <a:xfrm>
            <a:off x="2454852" y="6156029"/>
            <a:ext cx="11494627" cy="1140476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5" name="Shape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1781E0-BB2B-45FF-9507-B0B0D32FEEB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800875033"/>
      </p:ext>
    </p:extLst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>
            <a:spLocks noGrp="1"/>
          </p:cNvSpPr>
          <p:nvPr>
            <p:ph type="title"/>
          </p:nvPr>
        </p:nvSpPr>
        <p:spPr>
          <a:xfrm>
            <a:off x="2454874" y="1368001"/>
            <a:ext cx="11494624" cy="4788008"/>
          </a:xfrm>
          <a:prstGeom prst="rect">
            <a:avLst/>
          </a:prstGeom>
        </p:spPr>
        <p:txBody>
          <a:bodyPr anchor="b"/>
          <a:lstStyle>
            <a:lvl1pPr>
              <a:defRPr sz="9400"/>
            </a:lvl1pPr>
          </a:lstStyle>
          <a:p>
            <a:r>
              <a:t>Текст заголовка</a:t>
            </a:r>
          </a:p>
        </p:txBody>
      </p:sp>
      <p:sp>
        <p:nvSpPr>
          <p:cNvPr id="83" name="Shape 83"/>
          <p:cNvSpPr>
            <a:spLocks noGrp="1"/>
          </p:cNvSpPr>
          <p:nvPr>
            <p:ph type="pic" sz="half" idx="13"/>
          </p:nvPr>
        </p:nvSpPr>
        <p:spPr>
          <a:xfrm>
            <a:off x="15151396" y="2954506"/>
            <a:ext cx="18042437" cy="14582520"/>
          </a:xfrm>
          <a:prstGeom prst="rect">
            <a:avLst/>
          </a:prstGeom>
        </p:spPr>
        <p:txBody>
          <a:bodyPr lIns="91231" rIns="91231">
            <a:noAutofit/>
          </a:bodyPr>
          <a:lstStyle/>
          <a:p>
            <a:pPr lvl="0"/>
            <a:endParaRPr noProof="0">
              <a:sym typeface="Calibri"/>
            </a:endParaRPr>
          </a:p>
        </p:txBody>
      </p:sp>
      <p:sp>
        <p:nvSpPr>
          <p:cNvPr id="84" name="Shape 84"/>
          <p:cNvSpPr>
            <a:spLocks noGrp="1"/>
          </p:cNvSpPr>
          <p:nvPr>
            <p:ph type="body" sz="quarter" idx="1"/>
          </p:nvPr>
        </p:nvSpPr>
        <p:spPr>
          <a:xfrm>
            <a:off x="2454874" y="6156029"/>
            <a:ext cx="11494624" cy="11404768"/>
          </a:xfrm>
          <a:prstGeom prst="rect">
            <a:avLst/>
          </a:prstGeom>
        </p:spPr>
        <p:txBody>
          <a:bodyPr/>
          <a:lstStyle>
            <a:lvl1pPr marL="0" indent="0">
              <a:buSzTx/>
              <a:buFontTx/>
              <a:buNone/>
              <a:defRPr sz="4700"/>
            </a:lvl1pPr>
            <a:lvl2pPr marL="0" indent="0">
              <a:buSzTx/>
              <a:buFontTx/>
              <a:buNone/>
              <a:defRPr sz="4700"/>
            </a:lvl2pPr>
            <a:lvl3pPr marL="0" indent="0">
              <a:buSzTx/>
              <a:buFontTx/>
              <a:buNone/>
              <a:defRPr sz="4700"/>
            </a:lvl3pPr>
            <a:lvl4pPr marL="0" indent="0">
              <a:buSzTx/>
              <a:buFontTx/>
              <a:buNone/>
              <a:defRPr sz="4700"/>
            </a:lvl4pPr>
            <a:lvl5pPr marL="0" indent="0">
              <a:buSzTx/>
              <a:buFontTx/>
              <a:buNone/>
              <a:defRPr sz="4700"/>
            </a:lvl5pPr>
          </a:lstStyle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5" name="Shape 4"/>
          <p:cNvSpPr>
            <a:spLocks noGrp="1"/>
          </p:cNvSpPr>
          <p:nvPr>
            <p:ph type="sldNum" sz="quarter" idx="14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A6651A-6101-4B72-A2CE-000455B3B99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382861390"/>
      </p:ext>
    </p:extLst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93" name="Shape 93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5344981-5601-437A-AF62-21C833034BA8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257535032"/>
      </p:ext>
    </p:extLst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>
            <a:spLocks noGrp="1"/>
          </p:cNvSpPr>
          <p:nvPr>
            <p:ph type="title"/>
          </p:nvPr>
        </p:nvSpPr>
        <p:spPr>
          <a:xfrm>
            <a:off x="25504448" y="1092525"/>
            <a:ext cx="7684743" cy="17389773"/>
          </a:xfrm>
          <a:prstGeom prst="rect">
            <a:avLst/>
          </a:prstGeom>
        </p:spPr>
        <p:txBody>
          <a:bodyPr/>
          <a:lstStyle/>
          <a:p>
            <a:r>
              <a:t>Текст заголовка</a:t>
            </a:r>
          </a:p>
        </p:txBody>
      </p:sp>
      <p:sp>
        <p:nvSpPr>
          <p:cNvPr id="102" name="Shape 102"/>
          <p:cNvSpPr>
            <a:spLocks noGrp="1"/>
          </p:cNvSpPr>
          <p:nvPr>
            <p:ph type="body" idx="1"/>
          </p:nvPr>
        </p:nvSpPr>
        <p:spPr>
          <a:xfrm>
            <a:off x="2450212" y="1092525"/>
            <a:ext cx="22608728" cy="17389773"/>
          </a:xfrm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4" name="Shape 4"/>
          <p:cNvSpPr>
            <a:spLocks noGrp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5C9858-29F1-4AD5-9C45-288E6D2E89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67045121"/>
      </p:ext>
    </p:extLst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2112"/>
          <a:stretch>
            <a:fillRect/>
          </a:stretch>
        </p:blipFill>
        <p:spPr bwMode="auto">
          <a:xfrm>
            <a:off x="357188" y="407988"/>
            <a:ext cx="6475412" cy="451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</p:pic>
      <p:sp>
        <p:nvSpPr>
          <p:cNvPr id="131" name="Shape 131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Уровень текста 1</a:t>
            </a:r>
          </a:p>
          <a:p>
            <a:pPr lvl="1"/>
            <a:r>
              <a:t>Уровень текста 2</a:t>
            </a:r>
          </a:p>
          <a:p>
            <a:pPr lvl="2"/>
            <a:r>
              <a:t>Уровень текста 3</a:t>
            </a:r>
          </a:p>
          <a:p>
            <a:pPr lvl="3"/>
            <a:r>
              <a:t>Уровень текста 4</a:t>
            </a:r>
          </a:p>
          <a:p>
            <a:pPr lvl="4"/>
            <a:r>
              <a:t>Уровень текста 5</a:t>
            </a:r>
          </a:p>
        </p:txBody>
      </p:sp>
      <p:sp>
        <p:nvSpPr>
          <p:cNvPr id="132" name="Shape 132"/>
          <p:cNvSpPr>
            <a:spLocks noGrp="1"/>
          </p:cNvSpPr>
          <p:nvPr>
            <p:ph type="title"/>
          </p:nvPr>
        </p:nvSpPr>
        <p:spPr>
          <a:xfrm>
            <a:off x="5274629" y="994427"/>
            <a:ext cx="19173986" cy="1171730"/>
          </a:xfrm>
          <a:prstGeom prst="rect">
            <a:avLst/>
          </a:prstGeom>
        </p:spPr>
        <p:txBody>
          <a:bodyPr lIns="0" tIns="0" rIns="0" bIns="0" anchor="t"/>
          <a:lstStyle>
            <a:lvl1pPr>
              <a:defRPr b="1">
                <a:solidFill>
                  <a:srgbClr val="EB4B77"/>
                </a:solidFill>
                <a:latin typeface="Segoe UI"/>
                <a:ea typeface="Segoe UI"/>
                <a:cs typeface="Segoe UI"/>
                <a:sym typeface="Segoe UI"/>
              </a:defRPr>
            </a:lvl1pPr>
          </a:lstStyle>
          <a:p>
            <a:r>
              <a:t>Текст заголовка</a:t>
            </a:r>
          </a:p>
        </p:txBody>
      </p:sp>
      <p:sp>
        <p:nvSpPr>
          <p:cNvPr id="5" name="Shape 134"/>
          <p:cNvSpPr>
            <a:spLocks noGrp="1"/>
          </p:cNvSpPr>
          <p:nvPr>
            <p:ph type="sldNum" sz="quarter" idx="10"/>
          </p:nvPr>
        </p:nvSpPr>
        <p:spPr>
          <a:xfrm>
            <a:off x="34567813" y="19065875"/>
            <a:ext cx="981075" cy="1000125"/>
          </a:xfrm>
        </p:spPr>
        <p:txBody>
          <a:bodyPr/>
          <a:lstStyle>
            <a:lvl1pPr>
              <a:defRPr sz="5900" smtClean="0">
                <a:solidFill>
                  <a:srgbClr val="C5132E"/>
                </a:solidFill>
              </a:defRPr>
            </a:lvl1pPr>
          </a:lstStyle>
          <a:p>
            <a:pPr>
              <a:defRPr/>
            </a:pPr>
            <a:fld id="{6C69C0D1-9896-40E7-9764-1FB32B2D7BC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734191638"/>
      </p:ext>
    </p:extLst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2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xmlns="" id="{A46DADC6-6C87-3DDC-78EE-7706EFF75483}"/>
              </a:ext>
            </a:extLst>
          </p:cNvPr>
          <p:cNvSpPr/>
          <p:nvPr userDrawn="1"/>
        </p:nvSpPr>
        <p:spPr>
          <a:xfrm>
            <a:off x="0" y="-2"/>
            <a:ext cx="35636200" cy="20510503"/>
          </a:xfrm>
          <a:prstGeom prst="rect">
            <a:avLst/>
          </a:prstGeom>
          <a:solidFill>
            <a:srgbClr val="1A356B"/>
          </a:solidFill>
          <a:ln>
            <a:solidFill>
              <a:srgbClr val="1A356B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269501" tIns="134751" rIns="269501" bIns="134751" rtlCol="0" anchor="ctr"/>
          <a:lstStyle/>
          <a:p>
            <a:pPr algn="ctr"/>
            <a:endParaRPr lang="ru-RU"/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xmlns="" id="{9C636E4B-2848-2CD9-5839-0C6728E5BD96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501523" y="16506069"/>
            <a:ext cx="12980626" cy="2736037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2501523" y="3356697"/>
            <a:ext cx="28680155" cy="7140693"/>
          </a:xfrm>
        </p:spPr>
        <p:txBody>
          <a:bodyPr anchor="b"/>
          <a:lstStyle>
            <a:lvl1pPr algn="l">
              <a:defRPr sz="17700">
                <a:solidFill>
                  <a:schemeClr val="bg1"/>
                </a:solidFill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501523" y="10772762"/>
            <a:ext cx="28680155" cy="4951955"/>
          </a:xfrm>
        </p:spPr>
        <p:txBody>
          <a:bodyPr/>
          <a:lstStyle>
            <a:lvl1pPr marL="0" indent="0" algn="l">
              <a:buNone/>
              <a:defRPr sz="7100">
                <a:solidFill>
                  <a:schemeClr val="bg1"/>
                </a:solidFill>
              </a:defRPr>
            </a:lvl1pPr>
            <a:lvl2pPr marL="1347506" indent="0" algn="ctr">
              <a:buNone/>
              <a:defRPr sz="5900"/>
            </a:lvl2pPr>
            <a:lvl3pPr marL="2695011" indent="0" algn="ctr">
              <a:buNone/>
              <a:defRPr sz="5300"/>
            </a:lvl3pPr>
            <a:lvl4pPr marL="4042517" indent="0" algn="ctr">
              <a:buNone/>
              <a:defRPr sz="4700"/>
            </a:lvl4pPr>
            <a:lvl5pPr marL="5390022" indent="0" algn="ctr">
              <a:buNone/>
              <a:defRPr sz="4700"/>
            </a:lvl5pPr>
            <a:lvl6pPr marL="6737528" indent="0" algn="ctr">
              <a:buNone/>
              <a:defRPr sz="4700"/>
            </a:lvl6pPr>
            <a:lvl7pPr marL="8085033" indent="0" algn="ctr">
              <a:buNone/>
              <a:defRPr sz="4700"/>
            </a:lvl7pPr>
            <a:lvl8pPr marL="9432539" indent="0" algn="ctr">
              <a:buNone/>
              <a:defRPr sz="4700"/>
            </a:lvl8pPr>
            <a:lvl9pPr marL="10778173" indent="0" algn="ctr">
              <a:buNone/>
              <a:defRPr sz="4700"/>
            </a:lvl9pPr>
          </a:lstStyle>
          <a:p>
            <a:r>
              <a:rPr lang="ru-RU" dirty="0"/>
              <a:t>Образец подзаголовка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7044654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userDrawn="1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Рисунок 6">
            <a:extLst>
              <a:ext uri="{FF2B5EF4-FFF2-40B4-BE49-F238E27FC236}">
                <a16:creationId xmlns:a16="http://schemas.microsoft.com/office/drawing/2014/main" xmlns="" id="{2CB1E88C-1CC8-9A49-914F-74AF9F26828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1210229" y="311809"/>
            <a:ext cx="4151845" cy="729687"/>
          </a:xfrm>
          <a:prstGeom prst="rect">
            <a:avLst/>
          </a:prstGeom>
        </p:spPr>
      </p:pic>
      <p:cxnSp>
        <p:nvCxnSpPr>
          <p:cNvPr id="9" name="Прямая соединительная линия 8">
            <a:extLst>
              <a:ext uri="{FF2B5EF4-FFF2-40B4-BE49-F238E27FC236}">
                <a16:creationId xmlns:a16="http://schemas.microsoft.com/office/drawing/2014/main" xmlns="" id="{345E11F9-D2DF-1B4D-921C-10E3464D83A9}"/>
              </a:ext>
            </a:extLst>
          </p:cNvPr>
          <p:cNvCxnSpPr>
            <a:cxnSpLocks/>
          </p:cNvCxnSpPr>
          <p:nvPr userDrawn="1"/>
        </p:nvCxnSpPr>
        <p:spPr>
          <a:xfrm flipH="1">
            <a:off x="641414" y="1400872"/>
            <a:ext cx="34353373" cy="0"/>
          </a:xfrm>
          <a:prstGeom prst="line">
            <a:avLst/>
          </a:prstGeom>
          <a:noFill/>
          <a:ln w="73025" cap="flat" cmpd="sng" algn="ctr">
            <a:gradFill flip="none" rotWithShape="1">
              <a:gsLst>
                <a:gs pos="100000">
                  <a:srgbClr val="820449"/>
                </a:gs>
                <a:gs pos="0">
                  <a:srgbClr val="1A356B"/>
                </a:gs>
              </a:gsLst>
              <a:lin ang="10800000" scaled="1"/>
              <a:tileRect/>
            </a:gradFill>
            <a:prstDash val="solid"/>
          </a:ln>
          <a:effectLst/>
        </p:spPr>
      </p:cxnSp>
      <p:sp>
        <p:nvSpPr>
          <p:cNvPr id="14" name="Полилиния: фигура 12">
            <a:extLst>
              <a:ext uri="{FF2B5EF4-FFF2-40B4-BE49-F238E27FC236}">
                <a16:creationId xmlns:a16="http://schemas.microsoft.com/office/drawing/2014/main" xmlns="" id="{FE0B221A-ACDC-5240-A4C4-3BCA303622B3}"/>
              </a:ext>
            </a:extLst>
          </p:cNvPr>
          <p:cNvSpPr/>
          <p:nvPr userDrawn="1"/>
        </p:nvSpPr>
        <p:spPr>
          <a:xfrm>
            <a:off x="32246603" y="19238093"/>
            <a:ext cx="3389598" cy="1132605"/>
          </a:xfrm>
          <a:custGeom>
            <a:avLst/>
            <a:gdLst>
              <a:gd name="connsiteX0" fmla="*/ 133516 w 1159663"/>
              <a:gd name="connsiteY0" fmla="*/ 0 h 378704"/>
              <a:gd name="connsiteX1" fmla="*/ 1159663 w 1159663"/>
              <a:gd name="connsiteY1" fmla="*/ 0 h 378704"/>
              <a:gd name="connsiteX2" fmla="*/ 1159663 w 1159663"/>
              <a:gd name="connsiteY2" fmla="*/ 378704 h 378704"/>
              <a:gd name="connsiteX3" fmla="*/ 0 w 1159663"/>
              <a:gd name="connsiteY3" fmla="*/ 378704 h 37870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59663" h="378704">
                <a:moveTo>
                  <a:pt x="133516" y="0"/>
                </a:moveTo>
                <a:lnTo>
                  <a:pt x="1159663" y="0"/>
                </a:lnTo>
                <a:lnTo>
                  <a:pt x="1159663" y="378704"/>
                </a:lnTo>
                <a:lnTo>
                  <a:pt x="0" y="378704"/>
                </a:lnTo>
                <a:close/>
              </a:path>
            </a:pathLst>
          </a:custGeom>
          <a:gradFill>
            <a:gsLst>
              <a:gs pos="0">
                <a:srgbClr val="1A356B"/>
              </a:gs>
              <a:gs pos="100000">
                <a:srgbClr val="820449"/>
              </a:gs>
            </a:gsLst>
            <a:lin ang="27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ru-RU" sz="7015"/>
          </a:p>
        </p:txBody>
      </p:sp>
      <p:sp>
        <p:nvSpPr>
          <p:cNvPr id="22" name="Заголовок 21">
            <a:extLst>
              <a:ext uri="{FF2B5EF4-FFF2-40B4-BE49-F238E27FC236}">
                <a16:creationId xmlns:a16="http://schemas.microsoft.com/office/drawing/2014/main" xmlns="" id="{02326E7B-D6EF-084F-980F-BD3C71D7AE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1415" y="179689"/>
            <a:ext cx="30321738" cy="1041496"/>
          </a:xfrm>
        </p:spPr>
        <p:txBody>
          <a:bodyPr>
            <a:normAutofit/>
          </a:bodyPr>
          <a:lstStyle>
            <a:lvl1pPr>
              <a:defRPr kumimoji="1" lang="ru-RU" sz="7015" b="1" kern="1200" dirty="0" smtClean="0">
                <a:solidFill>
                  <a:srgbClr val="1A356B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Calibri" pitchFamily="34" charset="0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26" name="Номер слайда 25">
            <a:extLst>
              <a:ext uri="{FF2B5EF4-FFF2-40B4-BE49-F238E27FC236}">
                <a16:creationId xmlns:a16="http://schemas.microsoft.com/office/drawing/2014/main" xmlns="" id="{D7329CFA-B507-4D44-97F9-6D2075BBC8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32627293" y="19260680"/>
            <a:ext cx="1517061" cy="1091994"/>
          </a:xfrm>
        </p:spPr>
        <p:txBody>
          <a:bodyPr/>
          <a:lstStyle>
            <a:lvl1pPr>
              <a:defRPr kumimoji="1" lang="ru-RU" sz="4092" b="0" kern="1200" smtClean="0">
                <a:solidFill>
                  <a:schemeClr val="bg1"/>
                </a:solidFill>
                <a:latin typeface="Segoe UI" panose="020B0502040204020203" pitchFamily="34" charset="0"/>
                <a:ea typeface="+mn-ea"/>
                <a:cs typeface="Segoe UI" panose="020B0502040204020203" pitchFamily="34" charset="0"/>
                <a:sym typeface="Calibri" panose="020F0502020204030204"/>
              </a:defRPr>
            </a:lvl1pPr>
          </a:lstStyle>
          <a:p>
            <a:fld id="{57EBBE1A-037E-476C-8D0F-9DD7F516AD1A}" type="slidenum">
              <a:rPr lang="ru-RU" smtClean="0"/>
              <a:pPr/>
              <a:t>‹#›</a:t>
            </a:fld>
            <a:endParaRPr lang="ru-RU" dirty="0">
              <a:sym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548604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hape 2"/>
          <p:cNvSpPr>
            <a:spLocks noGrp="1"/>
          </p:cNvSpPr>
          <p:nvPr>
            <p:ph type="title"/>
          </p:nvPr>
        </p:nvSpPr>
        <p:spPr bwMode="auto">
          <a:xfrm>
            <a:off x="2449513" y="1092200"/>
            <a:ext cx="30740350" cy="3967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624" tIns="45624" rIns="45624" bIns="45624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Calibri Light" pitchFamily="34" charset="0"/>
              </a:rPr>
              <a:t>Текст заголовка</a:t>
            </a:r>
          </a:p>
        </p:txBody>
      </p:sp>
      <p:sp>
        <p:nvSpPr>
          <p:cNvPr id="1027" name="Shape 3"/>
          <p:cNvSpPr>
            <a:spLocks noGrp="1"/>
          </p:cNvSpPr>
          <p:nvPr>
            <p:ph type="body" idx="1"/>
          </p:nvPr>
        </p:nvSpPr>
        <p:spPr bwMode="auto">
          <a:xfrm>
            <a:off x="2449513" y="5462588"/>
            <a:ext cx="30740350" cy="130190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45624" tIns="45624" rIns="45624" bIns="456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>
                <a:sym typeface="Calibri" pitchFamily="34" charset="0"/>
              </a:rPr>
              <a:t>Уровень текста 1</a:t>
            </a:r>
          </a:p>
          <a:p>
            <a:pPr lvl="1"/>
            <a:r>
              <a:rPr lang="ru-RU" altLang="ru-RU" smtClean="0">
                <a:sym typeface="Calibri" pitchFamily="34" charset="0"/>
              </a:rPr>
              <a:t>Уровень текста 2</a:t>
            </a:r>
          </a:p>
          <a:p>
            <a:pPr lvl="2"/>
            <a:r>
              <a:rPr lang="ru-RU" altLang="ru-RU" smtClean="0">
                <a:sym typeface="Calibri" pitchFamily="34" charset="0"/>
              </a:rPr>
              <a:t>Уровень текста 3</a:t>
            </a:r>
          </a:p>
          <a:p>
            <a:pPr lvl="3"/>
            <a:r>
              <a:rPr lang="ru-RU" altLang="ru-RU" smtClean="0">
                <a:sym typeface="Calibri" pitchFamily="34" charset="0"/>
              </a:rPr>
              <a:t>Уровень текста 4</a:t>
            </a:r>
          </a:p>
          <a:p>
            <a:pPr lvl="4"/>
            <a:r>
              <a:rPr lang="ru-RU" altLang="ru-RU" smtClean="0">
                <a:sym typeface="Calibri" pitchFamily="34" charset="0"/>
              </a:rPr>
              <a:t>Уровень текста 5</a:t>
            </a:r>
          </a:p>
        </p:txBody>
      </p:sp>
      <p:sp>
        <p:nvSpPr>
          <p:cNvPr id="1028" name="Shape 4"/>
          <p:cNvSpPr>
            <a:spLocks noGrp="1"/>
          </p:cNvSpPr>
          <p:nvPr>
            <p:ph type="sldNum" sz="quarter" idx="2"/>
          </p:nvPr>
        </p:nvSpPr>
        <p:spPr bwMode="auto">
          <a:xfrm>
            <a:off x="32564388" y="19242088"/>
            <a:ext cx="625475" cy="646112"/>
          </a:xfrm>
          <a:prstGeom prst="rect">
            <a:avLst/>
          </a:prstGeom>
          <a:noFill/>
          <a:ln>
            <a:noFill/>
          </a:ln>
        </p:spPr>
        <p:txBody>
          <a:bodyPr vert="horz" wrap="none" lIns="45624" tIns="45624" rIns="45624" bIns="45624" numCol="1" anchor="ctr" anchorCtr="0" compatLnSpc="1">
            <a:prstTxWarp prst="textNoShape">
              <a:avLst/>
            </a:prstTxWarp>
            <a:spAutoFit/>
          </a:bodyPr>
          <a:lstStyle>
            <a:lvl1pPr algn="r" defTabSz="611019" eaLnBrk="1">
              <a:defRPr sz="3500" smtClean="0">
                <a:solidFill>
                  <a:srgbClr val="888888"/>
                </a:solidFill>
                <a:latin typeface="Calibri" pitchFamily="34" charset="0"/>
                <a:cs typeface="Calibri" pitchFamily="34" charset="0"/>
                <a:sym typeface="Calibri" pitchFamily="34" charset="0"/>
              </a:defRPr>
            </a:lvl1pPr>
          </a:lstStyle>
          <a:p>
            <a:pPr>
              <a:defRPr/>
            </a:pPr>
            <a:fld id="{8CAA20E4-A546-409A-9DC3-7C79447DECD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2" r:id="rId1"/>
    <p:sldLayoutId id="2147484553" r:id="rId2"/>
    <p:sldLayoutId id="2147484554" r:id="rId3"/>
    <p:sldLayoutId id="2147484555" r:id="rId4"/>
    <p:sldLayoutId id="2147484556" r:id="rId5"/>
    <p:sldLayoutId id="2147484557" r:id="rId6"/>
    <p:sldLayoutId id="2147484559" r:id="rId7"/>
    <p:sldLayoutId id="2147484637" r:id="rId8"/>
    <p:sldLayoutId id="2147484638" r:id="rId9"/>
  </p:sldLayoutIdLst>
  <p:transition spd="med"/>
  <p:hf hdr="0" ftr="0" dt="0"/>
  <p:txStyles>
    <p:titleStyle>
      <a:lvl1pPr algn="l" defTabSz="26638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7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1pPr>
      <a:lvl2pPr algn="l" defTabSz="26638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7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2pPr>
      <a:lvl3pPr algn="l" defTabSz="26638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7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3pPr>
      <a:lvl4pPr algn="l" defTabSz="26638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7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4pPr>
      <a:lvl5pPr algn="l" defTabSz="2663825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12700">
          <a:solidFill>
            <a:srgbClr val="000000"/>
          </a:solidFill>
          <a:latin typeface="Calibri Light"/>
          <a:ea typeface="Calibri Light"/>
          <a:cs typeface="Calibri Light"/>
          <a:sym typeface="Calibri Light" pitchFamily="34" charset="0"/>
        </a:defRPr>
      </a:lvl5pPr>
      <a:lvl6pPr marL="0" marR="0" indent="0" algn="l" defTabSz="266713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7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6pPr>
      <a:lvl7pPr marL="0" marR="0" indent="0" algn="l" defTabSz="266713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7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7pPr>
      <a:lvl8pPr marL="0" marR="0" indent="0" algn="l" defTabSz="266713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7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8pPr>
      <a:lvl9pPr marL="0" marR="0" indent="0" algn="l" defTabSz="2667136" rtl="0" latinLnBrk="0">
        <a:lnSpc>
          <a:spcPct val="9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2700" b="0" i="0" u="none" strike="noStrike" cap="none" spc="0" baseline="0">
          <a:ln>
            <a:noFill/>
          </a:ln>
          <a:solidFill>
            <a:srgbClr val="000000"/>
          </a:solidFill>
          <a:uFillTx/>
          <a:latin typeface="Calibri Light"/>
          <a:ea typeface="Calibri Light"/>
          <a:cs typeface="Calibri Light"/>
          <a:sym typeface="Calibri Light"/>
        </a:defRPr>
      </a:lvl9pPr>
    </p:titleStyle>
    <p:bodyStyle>
      <a:lvl1pPr marL="663575" indent="-663575" algn="l" defTabSz="2663825" rtl="0" eaLnBrk="0" fontAlgn="base" hangingPunct="0">
        <a:lnSpc>
          <a:spcPct val="90000"/>
        </a:lnSpc>
        <a:spcBef>
          <a:spcPts val="2900"/>
        </a:spcBef>
        <a:spcAft>
          <a:spcPct val="0"/>
        </a:spcAft>
        <a:buSzPct val="100000"/>
        <a:buFont typeface="Arial" pitchFamily="34" charset="0"/>
        <a:buChar char="•"/>
        <a:defRPr sz="80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1pPr>
      <a:lvl2pPr marL="2101850" indent="-769938" algn="l" defTabSz="2663825" rtl="0" eaLnBrk="0" fontAlgn="base" hangingPunct="0">
        <a:lnSpc>
          <a:spcPct val="90000"/>
        </a:lnSpc>
        <a:spcBef>
          <a:spcPts val="2900"/>
        </a:spcBef>
        <a:spcAft>
          <a:spcPct val="0"/>
        </a:spcAft>
        <a:buSzPct val="100000"/>
        <a:buFont typeface="Arial" pitchFamily="34" charset="0"/>
        <a:buChar char="•"/>
        <a:defRPr sz="80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2pPr>
      <a:lvl3pPr marL="3595688" indent="-927100" algn="l" defTabSz="2663825" rtl="0" eaLnBrk="0" fontAlgn="base" hangingPunct="0">
        <a:lnSpc>
          <a:spcPct val="90000"/>
        </a:lnSpc>
        <a:spcBef>
          <a:spcPts val="2900"/>
        </a:spcBef>
        <a:spcAft>
          <a:spcPct val="0"/>
        </a:spcAft>
        <a:buSzPct val="100000"/>
        <a:buFont typeface="Arial" pitchFamily="34" charset="0"/>
        <a:buChar char="•"/>
        <a:defRPr sz="80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3pPr>
      <a:lvl4pPr marL="5037138" indent="-1035050" algn="l" defTabSz="2663825" rtl="0" eaLnBrk="0" fontAlgn="base" hangingPunct="0">
        <a:lnSpc>
          <a:spcPct val="90000"/>
        </a:lnSpc>
        <a:spcBef>
          <a:spcPts val="2900"/>
        </a:spcBef>
        <a:spcAft>
          <a:spcPct val="0"/>
        </a:spcAft>
        <a:buSzPct val="100000"/>
        <a:buFont typeface="Arial" pitchFamily="34" charset="0"/>
        <a:buChar char="•"/>
        <a:defRPr sz="80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4pPr>
      <a:lvl5pPr marL="6370638" indent="-1035050" algn="l" defTabSz="2663825" rtl="0" eaLnBrk="0" fontAlgn="base" hangingPunct="0">
        <a:lnSpc>
          <a:spcPct val="90000"/>
        </a:lnSpc>
        <a:spcBef>
          <a:spcPts val="2900"/>
        </a:spcBef>
        <a:spcAft>
          <a:spcPct val="0"/>
        </a:spcAft>
        <a:buSzPct val="100000"/>
        <a:buFont typeface="Arial" pitchFamily="34" charset="0"/>
        <a:buChar char="•"/>
        <a:defRPr sz="8000">
          <a:solidFill>
            <a:srgbClr val="000000"/>
          </a:solidFill>
          <a:latin typeface="+mj-lt"/>
          <a:ea typeface="+mj-ea"/>
          <a:cs typeface="+mj-cs"/>
          <a:sym typeface="Calibri" pitchFamily="34" charset="0"/>
        </a:defRPr>
      </a:lvl5pPr>
      <a:lvl6pPr marL="7706494" marR="0" indent="-1038646" algn="l" defTabSz="2667136" rtl="0" latinLnBrk="0">
        <a:lnSpc>
          <a:spcPct val="90000"/>
        </a:lnSpc>
        <a:spcBef>
          <a:spcPts val="2900"/>
        </a:spcBef>
        <a:spcAft>
          <a:spcPts val="0"/>
        </a:spcAft>
        <a:buClrTx/>
        <a:buSzPct val="100000"/>
        <a:buFont typeface="Arial"/>
        <a:buChar char="•"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6pPr>
      <a:lvl7pPr marL="9040062" marR="0" indent="-1038646" algn="l" defTabSz="2667136" rtl="0" latinLnBrk="0">
        <a:lnSpc>
          <a:spcPct val="90000"/>
        </a:lnSpc>
        <a:spcBef>
          <a:spcPts val="2900"/>
        </a:spcBef>
        <a:spcAft>
          <a:spcPts val="0"/>
        </a:spcAft>
        <a:buClrTx/>
        <a:buSzPct val="100000"/>
        <a:buFont typeface="Arial"/>
        <a:buChar char="•"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7pPr>
      <a:lvl8pPr marL="10373632" marR="0" indent="-1038646" algn="l" defTabSz="2667136" rtl="0" latinLnBrk="0">
        <a:lnSpc>
          <a:spcPct val="90000"/>
        </a:lnSpc>
        <a:spcBef>
          <a:spcPts val="2900"/>
        </a:spcBef>
        <a:spcAft>
          <a:spcPts val="0"/>
        </a:spcAft>
        <a:buClrTx/>
        <a:buSzPct val="100000"/>
        <a:buFont typeface="Arial"/>
        <a:buChar char="•"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8pPr>
      <a:lvl9pPr marL="11707200" marR="0" indent="-1038646" algn="l" defTabSz="2667136" rtl="0" latinLnBrk="0">
        <a:lnSpc>
          <a:spcPct val="90000"/>
        </a:lnSpc>
        <a:spcBef>
          <a:spcPts val="2900"/>
        </a:spcBef>
        <a:spcAft>
          <a:spcPts val="0"/>
        </a:spcAft>
        <a:buClrTx/>
        <a:buSzPct val="100000"/>
        <a:buFont typeface="Arial"/>
        <a:buChar char="•"/>
        <a:tabLst/>
        <a:defRPr sz="8000" b="0" i="0" u="none" strike="noStrike" cap="none" spc="0" baseline="0">
          <a:ln>
            <a:noFill/>
          </a:ln>
          <a:solidFill>
            <a:srgbClr val="000000"/>
          </a:solidFill>
          <a:uFillTx/>
          <a:latin typeface="+mj-lt"/>
          <a:ea typeface="+mj-ea"/>
          <a:cs typeface="+mj-cs"/>
          <a:sym typeface="Calibri"/>
        </a:defRPr>
      </a:lvl9pPr>
    </p:bodyStyle>
    <p:otherStyle>
      <a:lvl1pPr marL="0" marR="0" indent="0" algn="r" defTabSz="611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r" defTabSz="611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r" defTabSz="611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r" defTabSz="611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r" defTabSz="611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r" defTabSz="611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r" defTabSz="611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r" defTabSz="611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r" defTabSz="611532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5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3.xml.rels><?xml version="1.0" encoding="UTF-8" standalone="yes"?>
<Relationships xmlns="http://schemas.openxmlformats.org/package/2006/relationships"><Relationship Id="rId13" Type="http://schemas.openxmlformats.org/officeDocument/2006/relationships/image" Target="../media/image15.png"/><Relationship Id="rId3" Type="http://schemas.openxmlformats.org/officeDocument/2006/relationships/image" Target="../media/image3.svg"/><Relationship Id="rId7" Type="http://schemas.microsoft.com/office/2007/relationships/hdphoto" Target="../media/hdphoto1.wdp"/><Relationship Id="rId12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13.png"/><Relationship Id="rId11" Type="http://schemas.openxmlformats.org/officeDocument/2006/relationships/image" Target="../media/image11.svg"/><Relationship Id="rId5" Type="http://schemas.openxmlformats.org/officeDocument/2006/relationships/image" Target="../media/image5.svg"/><Relationship Id="rId4" Type="http://schemas.openxmlformats.org/officeDocument/2006/relationships/image" Target="../media/image12.png"/><Relationship Id="rId14" Type="http://schemas.openxmlformats.org/officeDocument/2006/relationships/image" Target="../media/image16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12" Type="http://schemas.openxmlformats.org/officeDocument/2006/relationships/image" Target="../media/image19.png"/><Relationship Id="rId2" Type="http://schemas.openxmlformats.org/officeDocument/2006/relationships/hyperlink" Target="https://frpmo.ru/" TargetMode="External"/><Relationship Id="rId1" Type="http://schemas.openxmlformats.org/officeDocument/2006/relationships/slideLayout" Target="../slideLayouts/slideLayout9.xml"/><Relationship Id="rId11" Type="http://schemas.openxmlformats.org/officeDocument/2006/relationships/image" Target="../media/image18.png"/><Relationship Id="rId10" Type="http://schemas.openxmlformats.org/officeDocument/2006/relationships/image" Target="../media/image43.svg"/><Relationship Id="rId4" Type="http://schemas.microsoft.com/office/2007/relationships/hdphoto" Target="../media/hdphoto2.wdp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3.png"/><Relationship Id="rId5" Type="http://schemas.openxmlformats.org/officeDocument/2006/relationships/image" Target="../media/image22.png"/><Relationship Id="rId4" Type="http://schemas.microsoft.com/office/2007/relationships/hdphoto" Target="../media/hdphoto3.wdp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13" Type="http://schemas.openxmlformats.org/officeDocument/2006/relationships/image" Target="../media/image34.png"/><Relationship Id="rId18" Type="http://schemas.openxmlformats.org/officeDocument/2006/relationships/image" Target="../media/image38.png"/><Relationship Id="rId3" Type="http://schemas.openxmlformats.org/officeDocument/2006/relationships/image" Target="../media/image24.gif"/><Relationship Id="rId7" Type="http://schemas.openxmlformats.org/officeDocument/2006/relationships/image" Target="../media/image28.png"/><Relationship Id="rId12" Type="http://schemas.openxmlformats.org/officeDocument/2006/relationships/image" Target="../media/image33.png"/><Relationship Id="rId17" Type="http://schemas.openxmlformats.org/officeDocument/2006/relationships/image" Target="../media/image37.png"/><Relationship Id="rId2" Type="http://schemas.openxmlformats.org/officeDocument/2006/relationships/image" Target="../media/image20.png"/><Relationship Id="rId16" Type="http://schemas.openxmlformats.org/officeDocument/2006/relationships/image" Target="../media/image36.png"/><Relationship Id="rId20" Type="http://schemas.openxmlformats.org/officeDocument/2006/relationships/image" Target="../media/image4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7.png"/><Relationship Id="rId11" Type="http://schemas.openxmlformats.org/officeDocument/2006/relationships/image" Target="../media/image32.png"/><Relationship Id="rId5" Type="http://schemas.openxmlformats.org/officeDocument/2006/relationships/image" Target="../media/image26.png"/><Relationship Id="rId15" Type="http://schemas.microsoft.com/office/2007/relationships/hdphoto" Target="../media/hdphoto4.wdp"/><Relationship Id="rId10" Type="http://schemas.openxmlformats.org/officeDocument/2006/relationships/image" Target="../media/image31.png"/><Relationship Id="rId19" Type="http://schemas.openxmlformats.org/officeDocument/2006/relationships/image" Target="../media/image39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Relationship Id="rId14" Type="http://schemas.openxmlformats.org/officeDocument/2006/relationships/image" Target="../media/image3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uslugi.mosreg.ru/services/21859" TargetMode="External"/><Relationship Id="rId7" Type="http://schemas.openxmlformats.org/officeDocument/2006/relationships/image" Target="../media/image42.gif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41.gif"/><Relationship Id="rId5" Type="http://schemas.openxmlformats.org/officeDocument/2006/relationships/hyperlink" Target="https://invest.mosreg.ru/business/support-measures/sme/financial/4889" TargetMode="External"/><Relationship Id="rId4" Type="http://schemas.openxmlformats.org/officeDocument/2006/relationships/hyperlink" Target="https://uslugi.mosreg.ru/services/20796" TargetMode="Externa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hape 202"/>
          <p:cNvSpPr txBox="1">
            <a:spLocks/>
          </p:cNvSpPr>
          <p:nvPr/>
        </p:nvSpPr>
        <p:spPr bwMode="auto">
          <a:xfrm>
            <a:off x="2312131" y="7841641"/>
            <a:ext cx="31759525" cy="3487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4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l" defTabSz="266382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7700">
                <a:solidFill>
                  <a:schemeClr val="bg1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1pPr>
            <a:lvl2pPr algn="l" defTabSz="266382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27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2pPr>
            <a:lvl3pPr algn="l" defTabSz="266382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27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3pPr>
            <a:lvl4pPr algn="l" defTabSz="266382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27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4pPr>
            <a:lvl5pPr algn="l" defTabSz="2663825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12700">
                <a:solidFill>
                  <a:srgbClr val="000000"/>
                </a:solidFill>
                <a:latin typeface="Calibri Light"/>
                <a:ea typeface="Calibri Light"/>
                <a:cs typeface="Calibri Light"/>
                <a:sym typeface="Calibri Light" pitchFamily="34" charset="0"/>
              </a:defRPr>
            </a:lvl5pPr>
            <a:lvl6pPr marL="0" marR="0" indent="0" algn="l" defTabSz="2667136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6pPr>
            <a:lvl7pPr marL="0" marR="0" indent="0" algn="l" defTabSz="2667136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7pPr>
            <a:lvl8pPr marL="0" marR="0" indent="0" algn="l" defTabSz="2667136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8pPr>
            <a:lvl9pPr marL="0" marR="0" indent="0" algn="l" defTabSz="2667136" rtl="0" latinLnBrk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27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Calibri Light"/>
                <a:ea typeface="Calibri Light"/>
                <a:cs typeface="Calibri Light"/>
                <a:sym typeface="Calibri Light"/>
              </a:defRPr>
            </a:lvl9pPr>
          </a:lstStyle>
          <a:p>
            <a:pPr eaLnBrk="1" hangingPunct="1"/>
            <a:r>
              <a:rPr lang="ru-RU" altLang="ru-RU" sz="9700" kern="0" dirty="0" smtClean="0">
                <a:solidFill>
                  <a:srgbClr val="FFFFFF"/>
                </a:solidFill>
                <a:latin typeface="Calibri Light" pitchFamily="34" charset="0"/>
                <a:cs typeface="Calibri Light" pitchFamily="34" charset="0"/>
              </a:rPr>
              <a:t>Региональные меры поддержки промышленности</a:t>
            </a:r>
          </a:p>
          <a:p>
            <a:pPr eaLnBrk="1" hangingPunct="1"/>
            <a:r>
              <a:rPr lang="ru-RU" altLang="ru-RU" sz="6000" kern="0" dirty="0" smtClean="0">
                <a:solidFill>
                  <a:srgbClr val="FFFFFF"/>
                </a:solidFill>
                <a:latin typeface="Calibri Light" pitchFamily="34" charset="0"/>
                <a:cs typeface="Calibri Light" pitchFamily="34" charset="0"/>
              </a:rPr>
              <a:t>Управление промышленной политики</a:t>
            </a:r>
          </a:p>
        </p:txBody>
      </p:sp>
    </p:spTree>
    <p:extLst>
      <p:ext uri="{BB962C8B-B14F-4D97-AF65-F5344CB8AC3E}">
        <p14:creationId xmlns:p14="http://schemas.microsoft.com/office/powerpoint/2010/main" val="17743913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BE1A-037E-476C-8D0F-9DD7F516AD1A}" type="slidenum">
              <a:rPr lang="ru-RU" smtClean="0"/>
              <a:pPr/>
              <a:t>2</a:t>
            </a:fld>
            <a:endParaRPr lang="ru-RU" dirty="0">
              <a:sym typeface="Calibri" pitchFamily="34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Возмещение затрат на создание объектов инженерной инфраструктуры</a:t>
            </a:r>
            <a:endParaRPr lang="ru-RU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768478" y="16775036"/>
            <a:ext cx="5313717" cy="280076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rgbClr val="841662"/>
                </a:solidFill>
                <a:latin typeface="Calibri" pitchFamily="34" charset="0"/>
              </a:rPr>
              <a:t>Ответственное лицо </a:t>
            </a:r>
          </a:p>
          <a:p>
            <a:r>
              <a:rPr lang="ru-RU" sz="4400" b="1" dirty="0">
                <a:solidFill>
                  <a:srgbClr val="841662"/>
                </a:solidFill>
                <a:latin typeface="Calibri" pitchFamily="34" charset="0"/>
              </a:rPr>
              <a:t>Свиридова Ольга Олеговна </a:t>
            </a:r>
          </a:p>
          <a:p>
            <a:r>
              <a:rPr lang="ru-RU" sz="4400" b="1" dirty="0">
                <a:solidFill>
                  <a:srgbClr val="841662"/>
                </a:solidFill>
                <a:latin typeface="Calibri" pitchFamily="34" charset="0"/>
              </a:rPr>
              <a:t>+7 964 554 2754</a:t>
            </a:r>
          </a:p>
        </p:txBody>
      </p:sp>
      <p:sp>
        <p:nvSpPr>
          <p:cNvPr id="29" name="Прямоугольник 28">
            <a:extLst>
              <a:ext uri="{FF2B5EF4-FFF2-40B4-BE49-F238E27FC236}">
                <a16:creationId xmlns:a16="http://schemas.microsoft.com/office/drawing/2014/main" xmlns="" id="{F8F835A8-448C-B741-BAAD-1130D30545FE}"/>
              </a:ext>
            </a:extLst>
          </p:cNvPr>
          <p:cNvSpPr/>
          <p:nvPr/>
        </p:nvSpPr>
        <p:spPr>
          <a:xfrm>
            <a:off x="359385" y="3694127"/>
            <a:ext cx="4897571" cy="191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ru-RU" altLang="ko-KR" sz="4000" b="1" dirty="0">
                <a:solidFill>
                  <a:srgbClr val="002060"/>
                </a:solidFill>
                <a:latin typeface="Calibri" pitchFamily="34" charset="0"/>
                <a:cs typeface="Helvetica" pitchFamily="34" charset="0"/>
                <a:sym typeface="Arial" charset="0"/>
              </a:rPr>
              <a:t>Водоснабжение</a:t>
            </a:r>
            <a:endParaRPr lang="en-US" altLang="ko-KR" sz="4000" b="1" dirty="0">
              <a:solidFill>
                <a:srgbClr val="002060"/>
              </a:solidFill>
              <a:latin typeface="Calibri" pitchFamily="34" charset="0"/>
              <a:cs typeface="Helvetica" pitchFamily="34" charset="0"/>
              <a:sym typeface="Arial" charset="0"/>
            </a:endParaRPr>
          </a:p>
        </p:txBody>
      </p:sp>
      <p:pic>
        <p:nvPicPr>
          <p:cNvPr id="30" name="Picture 3" descr="C:\Users\DembitskiyMN\Desktop\no-translate-detected_318-44259 копия.png">
            <a:extLst>
              <a:ext uri="{FF2B5EF4-FFF2-40B4-BE49-F238E27FC236}">
                <a16:creationId xmlns:a16="http://schemas.microsoft.com/office/drawing/2014/main" xmlns="" id="{FA8DC67A-7CDB-A749-812B-95EA1C401EE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723033" y="2440268"/>
            <a:ext cx="1806624" cy="18066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4" descr="C:\Users\DembitskiyMN\Desktop\lightbulb-312459_640.png">
            <a:extLst>
              <a:ext uri="{FF2B5EF4-FFF2-40B4-BE49-F238E27FC236}">
                <a16:creationId xmlns:a16="http://schemas.microsoft.com/office/drawing/2014/main" xmlns="" id="{A93498AE-594D-5841-A22E-994BA4C67B9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017105" y="6697305"/>
            <a:ext cx="1147727" cy="17006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Прямоугольник 31">
            <a:extLst>
              <a:ext uri="{FF2B5EF4-FFF2-40B4-BE49-F238E27FC236}">
                <a16:creationId xmlns:a16="http://schemas.microsoft.com/office/drawing/2014/main" xmlns="" id="{F8F835A8-448C-B741-BAAD-1130D30545FE}"/>
              </a:ext>
            </a:extLst>
          </p:cNvPr>
          <p:cNvSpPr/>
          <p:nvPr/>
        </p:nvSpPr>
        <p:spPr>
          <a:xfrm>
            <a:off x="328941" y="7951162"/>
            <a:ext cx="4897571" cy="19102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ru-RU" altLang="ko-KR" sz="4000" b="1" dirty="0" smtClean="0">
                <a:solidFill>
                  <a:srgbClr val="002060"/>
                </a:solidFill>
                <a:latin typeface="Calibri" pitchFamily="34" charset="0"/>
                <a:cs typeface="Helvetica" pitchFamily="34" charset="0"/>
                <a:sym typeface="Arial" charset="0"/>
              </a:rPr>
              <a:t>Электрификация</a:t>
            </a:r>
            <a:endParaRPr lang="en-US" altLang="ko-KR" sz="4000" b="1" dirty="0">
              <a:solidFill>
                <a:srgbClr val="002060"/>
              </a:solidFill>
              <a:latin typeface="Calibri" pitchFamily="34" charset="0"/>
              <a:cs typeface="Helvetica" pitchFamily="34" charset="0"/>
              <a:sym typeface="Arial" charset="0"/>
            </a:endParaRPr>
          </a:p>
        </p:txBody>
      </p:sp>
      <p:pic>
        <p:nvPicPr>
          <p:cNvPr id="33" name="Picture 5" descr="C:\Users\DembitskiyMN\Desktop\1bbb91d2e3cf522eb322fc3a583e58bea010356c_original.png">
            <a:extLst>
              <a:ext uri="{FF2B5EF4-FFF2-40B4-BE49-F238E27FC236}">
                <a16:creationId xmlns:a16="http://schemas.microsoft.com/office/drawing/2014/main" xmlns="" id="{30FBABE3-85CA-C645-8D56-AE033B2DE71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418899" y="10262730"/>
            <a:ext cx="2461067" cy="18248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4" name="Прямоугольник 33"/>
          <p:cNvSpPr/>
          <p:nvPr/>
        </p:nvSpPr>
        <p:spPr>
          <a:xfrm>
            <a:off x="1230539" y="12087575"/>
            <a:ext cx="3094373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ru-RU" sz="4000" b="1" dirty="0">
                <a:solidFill>
                  <a:srgbClr val="002060"/>
                </a:solidFill>
                <a:latin typeface="Calibri" pitchFamily="34" charset="0"/>
                <a:sym typeface="Arial" charset="0"/>
              </a:rPr>
              <a:t>Газификация</a:t>
            </a:r>
            <a:endParaRPr lang="ru-RU" sz="4000" b="1" dirty="0">
              <a:solidFill>
                <a:srgbClr val="002060"/>
              </a:solidFill>
              <a:latin typeface="Calibri" pitchFamily="34" charset="0"/>
            </a:endParaRPr>
          </a:p>
        </p:txBody>
      </p:sp>
      <p:pic>
        <p:nvPicPr>
          <p:cNvPr id="35" name="Picture 6" descr="C:\Users\DembitskiyMN\Desktop\peskootelitel_dlya_chemy_1.png">
            <a:extLst>
              <a:ext uri="{FF2B5EF4-FFF2-40B4-BE49-F238E27FC236}">
                <a16:creationId xmlns:a16="http://schemas.microsoft.com/office/drawing/2014/main" xmlns="" id="{5C09FACB-2F8D-8249-8D7F-1DFD0FA9C48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945266" y="15525849"/>
            <a:ext cx="2877061" cy="15778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6" name="Прямоугольник 35">
            <a:extLst>
              <a:ext uri="{FF2B5EF4-FFF2-40B4-BE49-F238E27FC236}">
                <a16:creationId xmlns:a16="http://schemas.microsoft.com/office/drawing/2014/main" xmlns="" id="{31676F59-E2D3-7041-8913-C9F05690847A}"/>
              </a:ext>
            </a:extLst>
          </p:cNvPr>
          <p:cNvSpPr/>
          <p:nvPr/>
        </p:nvSpPr>
        <p:spPr>
          <a:xfrm>
            <a:off x="328941" y="17268267"/>
            <a:ext cx="6109712" cy="141185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ru-RU" altLang="ko-KR" sz="4000" b="1" dirty="0">
                <a:solidFill>
                  <a:srgbClr val="002060"/>
                </a:solidFill>
                <a:latin typeface="Calibri" pitchFamily="34" charset="0"/>
                <a:cs typeface="Helvetica" pitchFamily="34" charset="0"/>
                <a:sym typeface="Arial" charset="0"/>
              </a:rPr>
              <a:t>Локальные очистные сооружения</a:t>
            </a:r>
            <a:endParaRPr lang="en-US" altLang="ko-KR" sz="4000" b="1" dirty="0">
              <a:solidFill>
                <a:srgbClr val="002060"/>
              </a:solidFill>
              <a:latin typeface="Calibri" pitchFamily="34" charset="0"/>
              <a:cs typeface="Helvetica" pitchFamily="34" charset="0"/>
              <a:sym typeface="Arial" charset="0"/>
            </a:endParaRPr>
          </a:p>
        </p:txBody>
      </p:sp>
      <p:pic>
        <p:nvPicPr>
          <p:cNvPr id="37" name="Picture 5" descr="C:\Users\DembitskiyMN\Desktop\4815_trainIcon.png">
            <a:extLst>
              <a:ext uri="{FF2B5EF4-FFF2-40B4-BE49-F238E27FC236}">
                <a16:creationId xmlns:a16="http://schemas.microsoft.com/office/drawing/2014/main" xmlns="" id="{691475BE-048C-3A40-A8A6-58651F4B326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9705864" y="16654041"/>
            <a:ext cx="1744820" cy="15711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8" name="Прямоугольник 37">
            <a:extLst>
              <a:ext uri="{FF2B5EF4-FFF2-40B4-BE49-F238E27FC236}">
                <a16:creationId xmlns:a16="http://schemas.microsoft.com/office/drawing/2014/main" xmlns="" id="{C6FBDF6B-2550-744A-97D7-EA6FE875BCE5}"/>
              </a:ext>
            </a:extLst>
          </p:cNvPr>
          <p:cNvSpPr/>
          <p:nvPr/>
        </p:nvSpPr>
        <p:spPr>
          <a:xfrm>
            <a:off x="8144834" y="18255436"/>
            <a:ext cx="4866879" cy="173405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ru-RU" altLang="ko-KR" sz="3600" b="1" dirty="0">
                <a:solidFill>
                  <a:srgbClr val="002060"/>
                </a:solidFill>
                <a:latin typeface="Calibri" pitchFamily="34" charset="0"/>
                <a:cs typeface="Helvetica" pitchFamily="34" charset="0"/>
                <a:sym typeface="Arial" charset="0"/>
              </a:rPr>
              <a:t>Железнодорожные </a:t>
            </a:r>
            <a:r>
              <a:rPr lang="ru-RU" altLang="ko-KR" sz="3600" b="1" dirty="0" smtClean="0">
                <a:solidFill>
                  <a:srgbClr val="002060"/>
                </a:solidFill>
                <a:latin typeface="Calibri" pitchFamily="34" charset="0"/>
                <a:cs typeface="Helvetica" pitchFamily="34" charset="0"/>
                <a:sym typeface="Arial" charset="0"/>
              </a:rPr>
              <a:t>пути необщего </a:t>
            </a:r>
            <a:r>
              <a:rPr lang="ru-RU" altLang="ko-KR" sz="3600" b="1" dirty="0">
                <a:solidFill>
                  <a:srgbClr val="002060"/>
                </a:solidFill>
                <a:latin typeface="Calibri" pitchFamily="34" charset="0"/>
                <a:cs typeface="Helvetica" pitchFamily="34" charset="0"/>
                <a:sym typeface="Arial" charset="0"/>
              </a:rPr>
              <a:t>пользования</a:t>
            </a:r>
          </a:p>
        </p:txBody>
      </p:sp>
      <p:pic>
        <p:nvPicPr>
          <p:cNvPr id="39" name="Picture 6" descr="C:\Users\DembitskiyMN\Desktop\images.png">
            <a:extLst>
              <a:ext uri="{FF2B5EF4-FFF2-40B4-BE49-F238E27FC236}">
                <a16:creationId xmlns:a16="http://schemas.microsoft.com/office/drawing/2014/main" xmlns="" id="{ED89F093-4024-BD45-90E9-40B28CD05D7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8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15767671" y="16775036"/>
            <a:ext cx="1335998" cy="133363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0" name="Прямоугольник 39">
            <a:extLst>
              <a:ext uri="{FF2B5EF4-FFF2-40B4-BE49-F238E27FC236}">
                <a16:creationId xmlns:a16="http://schemas.microsoft.com/office/drawing/2014/main" xmlns="" id="{E6F462DA-E024-2441-9701-930530FB5D62}"/>
              </a:ext>
            </a:extLst>
          </p:cNvPr>
          <p:cNvSpPr/>
          <p:nvPr/>
        </p:nvSpPr>
        <p:spPr>
          <a:xfrm>
            <a:off x="14084903" y="18060744"/>
            <a:ext cx="4701534" cy="175747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ru-RU" altLang="ko-KR" sz="4000" b="1" dirty="0">
                <a:solidFill>
                  <a:srgbClr val="002060"/>
                </a:solidFill>
                <a:latin typeface="Calibri" pitchFamily="34" charset="0"/>
                <a:cs typeface="Helvetica" pitchFamily="34" charset="0"/>
                <a:sym typeface="Arial" charset="0"/>
              </a:rPr>
              <a:t>Дорожная инфраструктура</a:t>
            </a:r>
          </a:p>
        </p:txBody>
      </p:sp>
      <p:pic>
        <p:nvPicPr>
          <p:cNvPr id="41" name="Picture 3" descr="C:\Users\VelikanovVV\Desktop\heating-radiator.png">
            <a:extLst>
              <a:ext uri="{FF2B5EF4-FFF2-40B4-BE49-F238E27FC236}">
                <a16:creationId xmlns:a16="http://schemas.microsoft.com/office/drawing/2014/main" xmlns="" id="{7B669451-7BF5-1D4F-90A3-296DDC47FB3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9">
            <a:duotone>
              <a:schemeClr val="accent1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21201133" y="16789918"/>
            <a:ext cx="2510268" cy="202309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2" name="Прямоугольник 41">
            <a:extLst>
              <a:ext uri="{FF2B5EF4-FFF2-40B4-BE49-F238E27FC236}">
                <a16:creationId xmlns:a16="http://schemas.microsoft.com/office/drawing/2014/main" xmlns="" id="{AABE6150-857E-D242-8C0E-B6F751EC2ED6}"/>
              </a:ext>
            </a:extLst>
          </p:cNvPr>
          <p:cNvSpPr/>
          <p:nvPr/>
        </p:nvSpPr>
        <p:spPr>
          <a:xfrm>
            <a:off x="20469650" y="18217905"/>
            <a:ext cx="3973233" cy="1636295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1219200"/>
            <a:r>
              <a:rPr lang="ru-RU" altLang="ko-KR" sz="4000" b="1" dirty="0">
                <a:solidFill>
                  <a:srgbClr val="002060"/>
                </a:solidFill>
                <a:latin typeface="Calibri" pitchFamily="34" charset="0"/>
                <a:cs typeface="Helvetica" pitchFamily="34" charset="0"/>
                <a:sym typeface="Arial" charset="0"/>
              </a:rPr>
              <a:t>Теплоснабжение</a:t>
            </a:r>
          </a:p>
        </p:txBody>
      </p:sp>
      <p:grpSp>
        <p:nvGrpSpPr>
          <p:cNvPr id="14" name="Группа 13"/>
          <p:cNvGrpSpPr/>
          <p:nvPr/>
        </p:nvGrpSpPr>
        <p:grpSpPr>
          <a:xfrm>
            <a:off x="5438782" y="2230868"/>
            <a:ext cx="24673104" cy="12992100"/>
            <a:chOff x="1330091" y="6726506"/>
            <a:chExt cx="9652947" cy="5318739"/>
          </a:xfrm>
        </p:grpSpPr>
        <p:sp>
          <p:nvSpPr>
            <p:cNvPr id="22" name="椭圆 5"/>
            <p:cNvSpPr/>
            <p:nvPr/>
          </p:nvSpPr>
          <p:spPr>
            <a:xfrm>
              <a:off x="1330091" y="9036613"/>
              <a:ext cx="2847540" cy="2847541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23" name="椭圆 6"/>
            <p:cNvSpPr/>
            <p:nvPr/>
          </p:nvSpPr>
          <p:spPr>
            <a:xfrm>
              <a:off x="4712744" y="6891512"/>
              <a:ext cx="660670" cy="66085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600" dirty="0">
                  <a:latin typeface="Impact MT Std" pitchFamily="34" charset="0"/>
                  <a:ea typeface="微软雅黑" pitchFamily="34" charset="-122"/>
                </a:rPr>
                <a:t>1</a:t>
              </a:r>
              <a:endParaRPr lang="zh-CN" altLang="en-US" sz="9600" dirty="0">
                <a:latin typeface="Impact MT Std" pitchFamily="34" charset="0"/>
                <a:ea typeface="微软雅黑" pitchFamily="34" charset="-122"/>
              </a:endParaRPr>
            </a:p>
          </p:txBody>
        </p:sp>
        <p:cxnSp>
          <p:nvCxnSpPr>
            <p:cNvPr id="24" name="直接连接符 11"/>
            <p:cNvCxnSpPr/>
            <p:nvPr/>
          </p:nvCxnSpPr>
          <p:spPr>
            <a:xfrm>
              <a:off x="5374008" y="7240775"/>
              <a:ext cx="1153824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dash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5" name="TextBox 22"/>
            <p:cNvSpPr txBox="1"/>
            <p:nvPr/>
          </p:nvSpPr>
          <p:spPr>
            <a:xfrm>
              <a:off x="1604060" y="9942680"/>
              <a:ext cx="2293766" cy="1108786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>
              <a:defPPr>
                <a:defRPr lang="zh-CN"/>
              </a:defPPr>
              <a:lvl1pPr algn="just">
                <a:lnSpc>
                  <a:spcPts val="1300"/>
                </a:lnSpc>
                <a:defRPr sz="1000">
                  <a:solidFill>
                    <a:schemeClr val="tx1">
                      <a:lumMod val="65000"/>
                      <a:lumOff val="35000"/>
                    </a:schemeClr>
                  </a:solidFill>
                  <a:latin typeface="微软雅黑" pitchFamily="34" charset="-122"/>
                  <a:ea typeface="微软雅黑" pitchFamily="34" charset="-122"/>
                </a:defRPr>
              </a:lvl1pPr>
            </a:lstStyle>
            <a:p>
              <a:pPr algn="ctr">
                <a:lnSpc>
                  <a:spcPct val="100000"/>
                </a:lnSpc>
              </a:pPr>
              <a:r>
                <a:rPr lang="ru-RU" altLang="zh-CN" sz="8800" b="1" dirty="0" smtClean="0">
                  <a:solidFill>
                    <a:schemeClr val="bg1"/>
                  </a:solidFill>
                </a:rPr>
                <a:t>ДО 200 МЛН РУБ.</a:t>
              </a:r>
              <a:endParaRPr lang="en-US" altLang="zh-CN" sz="8800" b="1" dirty="0">
                <a:solidFill>
                  <a:schemeClr val="bg1"/>
                </a:solidFill>
              </a:endParaRPr>
            </a:p>
          </p:txBody>
        </p:sp>
        <p:sp>
          <p:nvSpPr>
            <p:cNvPr id="26" name="椭圆 13"/>
            <p:cNvSpPr/>
            <p:nvPr/>
          </p:nvSpPr>
          <p:spPr>
            <a:xfrm>
              <a:off x="1330091" y="6726506"/>
              <a:ext cx="2847540" cy="2847541"/>
            </a:xfrm>
            <a:prstGeom prst="ellipse">
              <a:avLst/>
            </a:prstGeom>
            <a:solidFill>
              <a:srgbClr val="002060"/>
            </a:solidFill>
            <a:ln w="76200"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 sz="1400"/>
            </a:p>
          </p:txBody>
        </p:sp>
        <p:sp>
          <p:nvSpPr>
            <p:cNvPr id="27" name="KSO_Shape"/>
            <p:cNvSpPr>
              <a:spLocks/>
            </p:cNvSpPr>
            <p:nvPr/>
          </p:nvSpPr>
          <p:spPr bwMode="auto">
            <a:xfrm>
              <a:off x="1793799" y="7538037"/>
              <a:ext cx="1888350" cy="1318699"/>
            </a:xfrm>
            <a:custGeom>
              <a:avLst/>
              <a:gdLst>
                <a:gd name="T0" fmla="*/ 1733867 w 2074863"/>
                <a:gd name="T1" fmla="*/ 579834 h 1449388"/>
                <a:gd name="T2" fmla="*/ 1791884 w 2074863"/>
                <a:gd name="T3" fmla="*/ 600246 h 1449388"/>
                <a:gd name="T4" fmla="*/ 1794804 w 2074863"/>
                <a:gd name="T5" fmla="*/ 538648 h 1449388"/>
                <a:gd name="T6" fmla="*/ 510830 w 2074863"/>
                <a:gd name="T7" fmla="*/ 162256 h 1449388"/>
                <a:gd name="T8" fmla="*/ 492893 w 2074863"/>
                <a:gd name="T9" fmla="*/ 222976 h 1449388"/>
                <a:gd name="T10" fmla="*/ 438718 w 2074863"/>
                <a:gd name="T11" fmla="*/ 188484 h 1449388"/>
                <a:gd name="T12" fmla="*/ 1598128 w 2074863"/>
                <a:gd name="T13" fmla="*/ 142089 h 1449388"/>
                <a:gd name="T14" fmla="*/ 1885296 w 2074863"/>
                <a:gd name="T15" fmla="*/ 549583 h 1449388"/>
                <a:gd name="T16" fmla="*/ 1586087 w 2074863"/>
                <a:gd name="T17" fmla="*/ 450078 h 1449388"/>
                <a:gd name="T18" fmla="*/ 486453 w 2074863"/>
                <a:gd name="T19" fmla="*/ 72185 h 1449388"/>
                <a:gd name="T20" fmla="*/ 151219 w 2074863"/>
                <a:gd name="T21" fmla="*/ 357281 h 1449388"/>
                <a:gd name="T22" fmla="*/ 295879 w 2074863"/>
                <a:gd name="T23" fmla="*/ 407592 h 1449388"/>
                <a:gd name="T24" fmla="*/ 486453 w 2074863"/>
                <a:gd name="T25" fmla="*/ 72185 h 1449388"/>
                <a:gd name="T26" fmla="*/ 681762 w 2074863"/>
                <a:gd name="T27" fmla="*/ 209994 h 1449388"/>
                <a:gd name="T28" fmla="*/ 910960 w 2074863"/>
                <a:gd name="T29" fmla="*/ 275617 h 1449388"/>
                <a:gd name="T30" fmla="*/ 1184248 w 2074863"/>
                <a:gd name="T31" fmla="*/ 351448 h 1449388"/>
                <a:gd name="T32" fmla="*/ 1396319 w 2074863"/>
                <a:gd name="T33" fmla="*/ 332855 h 1449388"/>
                <a:gd name="T34" fmla="*/ 1606205 w 2074863"/>
                <a:gd name="T35" fmla="*/ 562536 h 1449388"/>
                <a:gd name="T36" fmla="*/ 1640821 w 2074863"/>
                <a:gd name="T37" fmla="*/ 739718 h 1449388"/>
                <a:gd name="T38" fmla="*/ 1379558 w 2074863"/>
                <a:gd name="T39" fmla="*/ 843985 h 1449388"/>
                <a:gd name="T40" fmla="*/ 1124853 w 2074863"/>
                <a:gd name="T41" fmla="*/ 641283 h 1449388"/>
                <a:gd name="T42" fmla="*/ 720387 w 2074863"/>
                <a:gd name="T43" fmla="*/ 519516 h 1449388"/>
                <a:gd name="T44" fmla="*/ 653705 w 2074863"/>
                <a:gd name="T45" fmla="*/ 311345 h 1449388"/>
                <a:gd name="T46" fmla="*/ 325395 w 2074863"/>
                <a:gd name="T47" fmla="*/ 480871 h 1449388"/>
                <a:gd name="T48" fmla="*/ 435438 w 2074863"/>
                <a:gd name="T49" fmla="*/ 683574 h 1449388"/>
                <a:gd name="T50" fmla="*/ 530543 w 2074863"/>
                <a:gd name="T51" fmla="*/ 794768 h 1449388"/>
                <a:gd name="T52" fmla="*/ 611436 w 2074863"/>
                <a:gd name="T53" fmla="*/ 890286 h 1449388"/>
                <a:gd name="T54" fmla="*/ 688686 w 2074863"/>
                <a:gd name="T55" fmla="*/ 1001480 h 1449388"/>
                <a:gd name="T56" fmla="*/ 800188 w 2074863"/>
                <a:gd name="T57" fmla="*/ 1230068 h 1449388"/>
                <a:gd name="T58" fmla="*/ 913511 w 2074863"/>
                <a:gd name="T59" fmla="*/ 1255588 h 1449388"/>
                <a:gd name="T60" fmla="*/ 768486 w 2074863"/>
                <a:gd name="T61" fmla="*/ 1063458 h 1449388"/>
                <a:gd name="T62" fmla="*/ 798730 w 2074863"/>
                <a:gd name="T63" fmla="*/ 1022261 h 1449388"/>
                <a:gd name="T64" fmla="*/ 1047604 w 2074863"/>
                <a:gd name="T65" fmla="*/ 1245015 h 1449388"/>
                <a:gd name="T66" fmla="*/ 1112465 w 2074863"/>
                <a:gd name="T67" fmla="*/ 1184496 h 1449388"/>
                <a:gd name="T68" fmla="*/ 841727 w 2074863"/>
                <a:gd name="T69" fmla="*/ 896119 h 1449388"/>
                <a:gd name="T70" fmla="*/ 886182 w 2074863"/>
                <a:gd name="T71" fmla="*/ 868047 h 1449388"/>
                <a:gd name="T72" fmla="*/ 1205383 w 2074863"/>
                <a:gd name="T73" fmla="*/ 1138195 h 1449388"/>
                <a:gd name="T74" fmla="*/ 1202468 w 2074863"/>
                <a:gd name="T75" fmla="*/ 1026636 h 1449388"/>
                <a:gd name="T76" fmla="*/ 955779 w 2074863"/>
                <a:gd name="T77" fmla="*/ 749197 h 1449388"/>
                <a:gd name="T78" fmla="*/ 1006793 w 2074863"/>
                <a:gd name="T79" fmla="*/ 736437 h 1449388"/>
                <a:gd name="T80" fmla="*/ 1311053 w 2074863"/>
                <a:gd name="T81" fmla="*/ 1001480 h 1449388"/>
                <a:gd name="T82" fmla="*/ 1303037 w 2074863"/>
                <a:gd name="T83" fmla="*/ 890286 h 1449388"/>
                <a:gd name="T84" fmla="*/ 1310325 w 2074863"/>
                <a:gd name="T85" fmla="*/ 838516 h 1449388"/>
                <a:gd name="T86" fmla="*/ 1409802 w 2074863"/>
                <a:gd name="T87" fmla="*/ 919087 h 1449388"/>
                <a:gd name="T88" fmla="*/ 1378829 w 2074863"/>
                <a:gd name="T89" fmla="*/ 1028094 h 1449388"/>
                <a:gd name="T90" fmla="*/ 1306317 w 2074863"/>
                <a:gd name="T91" fmla="*/ 1123248 h 1449388"/>
                <a:gd name="T92" fmla="*/ 1210119 w 2074863"/>
                <a:gd name="T93" fmla="*/ 1205641 h 1449388"/>
                <a:gd name="T94" fmla="*/ 1113922 w 2074863"/>
                <a:gd name="T95" fmla="*/ 1290222 h 1449388"/>
                <a:gd name="T96" fmla="*/ 1016631 w 2074863"/>
                <a:gd name="T97" fmla="*/ 1300795 h 1449388"/>
                <a:gd name="T98" fmla="*/ 897478 w 2074863"/>
                <a:gd name="T99" fmla="*/ 1327044 h 1449388"/>
                <a:gd name="T100" fmla="*/ 625648 w 2074863"/>
                <a:gd name="T101" fmla="*/ 1160798 h 1449388"/>
                <a:gd name="T102" fmla="*/ 491918 w 2074863"/>
                <a:gd name="T103" fmla="*/ 1202360 h 1449388"/>
                <a:gd name="T104" fmla="*/ 458760 w 2074863"/>
                <a:gd name="T105" fmla="*/ 1134550 h 1449388"/>
                <a:gd name="T106" fmla="*/ 365477 w 2074863"/>
                <a:gd name="T107" fmla="*/ 1057260 h 1449388"/>
                <a:gd name="T108" fmla="*/ 317378 w 2074863"/>
                <a:gd name="T109" fmla="*/ 969763 h 1449388"/>
                <a:gd name="T110" fmla="*/ 233206 w 2074863"/>
                <a:gd name="T111" fmla="*/ 865131 h 1449388"/>
                <a:gd name="T112" fmla="*/ 268916 w 2074863"/>
                <a:gd name="T113" fmla="*/ 733520 h 1449388"/>
                <a:gd name="T114" fmla="*/ 186565 w 2074863"/>
                <a:gd name="T115" fmla="*/ 647845 h 1449388"/>
                <a:gd name="T116" fmla="*/ 1822 w 2074863"/>
                <a:gd name="T117" fmla="*/ 438580 h 1449388"/>
                <a:gd name="T118" fmla="*/ 272923 w 2074863"/>
                <a:gd name="T119" fmla="*/ 139996 h 1449388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0" t="0" r="r" b="b"/>
              <a:pathLst>
                <a:path w="2074863" h="1449388">
                  <a:moveTo>
                    <a:pt x="1923841" y="577723"/>
                  </a:moveTo>
                  <a:lnTo>
                    <a:pt x="1919867" y="578517"/>
                  </a:lnTo>
                  <a:lnTo>
                    <a:pt x="1915893" y="579312"/>
                  </a:lnTo>
                  <a:lnTo>
                    <a:pt x="1911919" y="580503"/>
                  </a:lnTo>
                  <a:lnTo>
                    <a:pt x="1907944" y="582488"/>
                  </a:lnTo>
                  <a:lnTo>
                    <a:pt x="1904765" y="584871"/>
                  </a:lnTo>
                  <a:lnTo>
                    <a:pt x="1901983" y="586857"/>
                  </a:lnTo>
                  <a:lnTo>
                    <a:pt x="1898804" y="589636"/>
                  </a:lnTo>
                  <a:lnTo>
                    <a:pt x="1896022" y="592813"/>
                  </a:lnTo>
                  <a:lnTo>
                    <a:pt x="1893240" y="595593"/>
                  </a:lnTo>
                  <a:lnTo>
                    <a:pt x="1891253" y="599167"/>
                  </a:lnTo>
                  <a:lnTo>
                    <a:pt x="1889663" y="602741"/>
                  </a:lnTo>
                  <a:lnTo>
                    <a:pt x="1888471" y="606712"/>
                  </a:lnTo>
                  <a:lnTo>
                    <a:pt x="1887278" y="610683"/>
                  </a:lnTo>
                  <a:lnTo>
                    <a:pt x="1886483" y="615051"/>
                  </a:lnTo>
                  <a:lnTo>
                    <a:pt x="1886483" y="619419"/>
                  </a:lnTo>
                  <a:lnTo>
                    <a:pt x="1886483" y="623390"/>
                  </a:lnTo>
                  <a:lnTo>
                    <a:pt x="1887278" y="627758"/>
                  </a:lnTo>
                  <a:lnTo>
                    <a:pt x="1888471" y="631729"/>
                  </a:lnTo>
                  <a:lnTo>
                    <a:pt x="1889663" y="635303"/>
                  </a:lnTo>
                  <a:lnTo>
                    <a:pt x="1891253" y="639274"/>
                  </a:lnTo>
                  <a:lnTo>
                    <a:pt x="1893240" y="642451"/>
                  </a:lnTo>
                  <a:lnTo>
                    <a:pt x="1896022" y="646025"/>
                  </a:lnTo>
                  <a:lnTo>
                    <a:pt x="1898804" y="648805"/>
                  </a:lnTo>
                  <a:lnTo>
                    <a:pt x="1901983" y="651188"/>
                  </a:lnTo>
                  <a:lnTo>
                    <a:pt x="1904765" y="653967"/>
                  </a:lnTo>
                  <a:lnTo>
                    <a:pt x="1907944" y="655953"/>
                  </a:lnTo>
                  <a:lnTo>
                    <a:pt x="1911919" y="657541"/>
                  </a:lnTo>
                  <a:lnTo>
                    <a:pt x="1915893" y="659130"/>
                  </a:lnTo>
                  <a:lnTo>
                    <a:pt x="1919867" y="660321"/>
                  </a:lnTo>
                  <a:lnTo>
                    <a:pt x="1923841" y="660718"/>
                  </a:lnTo>
                  <a:lnTo>
                    <a:pt x="1928213" y="661115"/>
                  </a:lnTo>
                  <a:lnTo>
                    <a:pt x="1932585" y="660718"/>
                  </a:lnTo>
                  <a:lnTo>
                    <a:pt x="1936956" y="660321"/>
                  </a:lnTo>
                  <a:lnTo>
                    <a:pt x="1940533" y="659130"/>
                  </a:lnTo>
                  <a:lnTo>
                    <a:pt x="1944508" y="657541"/>
                  </a:lnTo>
                  <a:lnTo>
                    <a:pt x="1948084" y="655953"/>
                  </a:lnTo>
                  <a:lnTo>
                    <a:pt x="1951661" y="653967"/>
                  </a:lnTo>
                  <a:lnTo>
                    <a:pt x="1954841" y="651188"/>
                  </a:lnTo>
                  <a:lnTo>
                    <a:pt x="1958020" y="648805"/>
                  </a:lnTo>
                  <a:lnTo>
                    <a:pt x="1960405" y="646025"/>
                  </a:lnTo>
                  <a:lnTo>
                    <a:pt x="1963187" y="642451"/>
                  </a:lnTo>
                  <a:lnTo>
                    <a:pt x="1965174" y="639274"/>
                  </a:lnTo>
                  <a:lnTo>
                    <a:pt x="1966763" y="635303"/>
                  </a:lnTo>
                  <a:lnTo>
                    <a:pt x="1967956" y="631729"/>
                  </a:lnTo>
                  <a:lnTo>
                    <a:pt x="1969148" y="627758"/>
                  </a:lnTo>
                  <a:lnTo>
                    <a:pt x="1969943" y="623390"/>
                  </a:lnTo>
                  <a:lnTo>
                    <a:pt x="1970340" y="619419"/>
                  </a:lnTo>
                  <a:lnTo>
                    <a:pt x="1969943" y="615051"/>
                  </a:lnTo>
                  <a:lnTo>
                    <a:pt x="1969148" y="610683"/>
                  </a:lnTo>
                  <a:lnTo>
                    <a:pt x="1967956" y="606712"/>
                  </a:lnTo>
                  <a:lnTo>
                    <a:pt x="1966763" y="602741"/>
                  </a:lnTo>
                  <a:lnTo>
                    <a:pt x="1965174" y="599167"/>
                  </a:lnTo>
                  <a:lnTo>
                    <a:pt x="1963187" y="595593"/>
                  </a:lnTo>
                  <a:lnTo>
                    <a:pt x="1960405" y="592813"/>
                  </a:lnTo>
                  <a:lnTo>
                    <a:pt x="1958020" y="589636"/>
                  </a:lnTo>
                  <a:lnTo>
                    <a:pt x="1954841" y="586857"/>
                  </a:lnTo>
                  <a:lnTo>
                    <a:pt x="1951661" y="584871"/>
                  </a:lnTo>
                  <a:lnTo>
                    <a:pt x="1948084" y="582488"/>
                  </a:lnTo>
                  <a:lnTo>
                    <a:pt x="1944508" y="580503"/>
                  </a:lnTo>
                  <a:lnTo>
                    <a:pt x="1940533" y="579312"/>
                  </a:lnTo>
                  <a:lnTo>
                    <a:pt x="1936956" y="578517"/>
                  </a:lnTo>
                  <a:lnTo>
                    <a:pt x="1932585" y="577723"/>
                  </a:lnTo>
                  <a:lnTo>
                    <a:pt x="1928213" y="577723"/>
                  </a:lnTo>
                  <a:lnTo>
                    <a:pt x="1923841" y="577723"/>
                  </a:lnTo>
                  <a:close/>
                  <a:moveTo>
                    <a:pt x="519301" y="160338"/>
                  </a:moveTo>
                  <a:lnTo>
                    <a:pt x="523687" y="160338"/>
                  </a:lnTo>
                  <a:lnTo>
                    <a:pt x="528072" y="160729"/>
                  </a:lnTo>
                  <a:lnTo>
                    <a:pt x="532059" y="161512"/>
                  </a:lnTo>
                  <a:lnTo>
                    <a:pt x="536445" y="162687"/>
                  </a:lnTo>
                  <a:lnTo>
                    <a:pt x="540033" y="163861"/>
                  </a:lnTo>
                  <a:lnTo>
                    <a:pt x="544020" y="166210"/>
                  </a:lnTo>
                  <a:lnTo>
                    <a:pt x="547209" y="168558"/>
                  </a:lnTo>
                  <a:lnTo>
                    <a:pt x="550399" y="170907"/>
                  </a:lnTo>
                  <a:lnTo>
                    <a:pt x="553588" y="174038"/>
                  </a:lnTo>
                  <a:lnTo>
                    <a:pt x="556379" y="176778"/>
                  </a:lnTo>
                  <a:lnTo>
                    <a:pt x="558771" y="180693"/>
                  </a:lnTo>
                  <a:lnTo>
                    <a:pt x="560366" y="183824"/>
                  </a:lnTo>
                  <a:lnTo>
                    <a:pt x="562359" y="188130"/>
                  </a:lnTo>
                  <a:lnTo>
                    <a:pt x="563954" y="192436"/>
                  </a:lnTo>
                  <a:lnTo>
                    <a:pt x="564752" y="196350"/>
                  </a:lnTo>
                  <a:lnTo>
                    <a:pt x="565150" y="201048"/>
                  </a:lnTo>
                  <a:lnTo>
                    <a:pt x="565150" y="205353"/>
                  </a:lnTo>
                  <a:lnTo>
                    <a:pt x="564752" y="209268"/>
                  </a:lnTo>
                  <a:lnTo>
                    <a:pt x="563954" y="213574"/>
                  </a:lnTo>
                  <a:lnTo>
                    <a:pt x="562758" y="217488"/>
                  </a:lnTo>
                  <a:lnTo>
                    <a:pt x="560765" y="221402"/>
                  </a:lnTo>
                  <a:lnTo>
                    <a:pt x="558771" y="224925"/>
                  </a:lnTo>
                  <a:lnTo>
                    <a:pt x="556778" y="228448"/>
                  </a:lnTo>
                  <a:lnTo>
                    <a:pt x="553987" y="231188"/>
                  </a:lnTo>
                  <a:lnTo>
                    <a:pt x="551196" y="234711"/>
                  </a:lnTo>
                  <a:lnTo>
                    <a:pt x="547608" y="237060"/>
                  </a:lnTo>
                  <a:lnTo>
                    <a:pt x="544418" y="239800"/>
                  </a:lnTo>
                  <a:lnTo>
                    <a:pt x="540431" y="241366"/>
                  </a:lnTo>
                  <a:lnTo>
                    <a:pt x="536843" y="242932"/>
                  </a:lnTo>
                  <a:lnTo>
                    <a:pt x="532458" y="244497"/>
                  </a:lnTo>
                  <a:lnTo>
                    <a:pt x="528072" y="245672"/>
                  </a:lnTo>
                  <a:lnTo>
                    <a:pt x="523687" y="246063"/>
                  </a:lnTo>
                  <a:lnTo>
                    <a:pt x="518902" y="246063"/>
                  </a:lnTo>
                  <a:lnTo>
                    <a:pt x="514915" y="245672"/>
                  </a:lnTo>
                  <a:lnTo>
                    <a:pt x="510530" y="244497"/>
                  </a:lnTo>
                  <a:lnTo>
                    <a:pt x="506543" y="243323"/>
                  </a:lnTo>
                  <a:lnTo>
                    <a:pt x="502955" y="241757"/>
                  </a:lnTo>
                  <a:lnTo>
                    <a:pt x="498968" y="239800"/>
                  </a:lnTo>
                  <a:lnTo>
                    <a:pt x="495778" y="237451"/>
                  </a:lnTo>
                  <a:lnTo>
                    <a:pt x="492190" y="235103"/>
                  </a:lnTo>
                  <a:lnTo>
                    <a:pt x="489399" y="232363"/>
                  </a:lnTo>
                  <a:lnTo>
                    <a:pt x="486210" y="228840"/>
                  </a:lnTo>
                  <a:lnTo>
                    <a:pt x="484216" y="225708"/>
                  </a:lnTo>
                  <a:lnTo>
                    <a:pt x="482223" y="221794"/>
                  </a:lnTo>
                  <a:lnTo>
                    <a:pt x="480628" y="217879"/>
                  </a:lnTo>
                  <a:lnTo>
                    <a:pt x="479033" y="213965"/>
                  </a:lnTo>
                  <a:lnTo>
                    <a:pt x="478236" y="209268"/>
                  </a:lnTo>
                  <a:lnTo>
                    <a:pt x="477837" y="205353"/>
                  </a:lnTo>
                  <a:lnTo>
                    <a:pt x="477837" y="200656"/>
                  </a:lnTo>
                  <a:lnTo>
                    <a:pt x="478236" y="196350"/>
                  </a:lnTo>
                  <a:lnTo>
                    <a:pt x="479033" y="192436"/>
                  </a:lnTo>
                  <a:lnTo>
                    <a:pt x="480628" y="188522"/>
                  </a:lnTo>
                  <a:lnTo>
                    <a:pt x="481824" y="184607"/>
                  </a:lnTo>
                  <a:lnTo>
                    <a:pt x="483818" y="181084"/>
                  </a:lnTo>
                  <a:lnTo>
                    <a:pt x="486210" y="177561"/>
                  </a:lnTo>
                  <a:lnTo>
                    <a:pt x="489001" y="174430"/>
                  </a:lnTo>
                  <a:lnTo>
                    <a:pt x="491791" y="171298"/>
                  </a:lnTo>
                  <a:lnTo>
                    <a:pt x="494981" y="168558"/>
                  </a:lnTo>
                  <a:lnTo>
                    <a:pt x="498569" y="166601"/>
                  </a:lnTo>
                  <a:lnTo>
                    <a:pt x="502157" y="164252"/>
                  </a:lnTo>
                  <a:lnTo>
                    <a:pt x="506144" y="162687"/>
                  </a:lnTo>
                  <a:lnTo>
                    <a:pt x="510530" y="161512"/>
                  </a:lnTo>
                  <a:lnTo>
                    <a:pt x="514915" y="160729"/>
                  </a:lnTo>
                  <a:lnTo>
                    <a:pt x="519301" y="160338"/>
                  </a:lnTo>
                  <a:close/>
                  <a:moveTo>
                    <a:pt x="1699693" y="111125"/>
                  </a:moveTo>
                  <a:lnTo>
                    <a:pt x="1718770" y="131377"/>
                  </a:lnTo>
                  <a:lnTo>
                    <a:pt x="1740628" y="154806"/>
                  </a:lnTo>
                  <a:lnTo>
                    <a:pt x="1768448" y="186178"/>
                  </a:lnTo>
                  <a:lnTo>
                    <a:pt x="1784345" y="204842"/>
                  </a:lnTo>
                  <a:lnTo>
                    <a:pt x="1801832" y="224697"/>
                  </a:lnTo>
                  <a:lnTo>
                    <a:pt x="1819318" y="246538"/>
                  </a:lnTo>
                  <a:lnTo>
                    <a:pt x="1838395" y="269173"/>
                  </a:lnTo>
                  <a:lnTo>
                    <a:pt x="1857471" y="293793"/>
                  </a:lnTo>
                  <a:lnTo>
                    <a:pt x="1877343" y="318811"/>
                  </a:lnTo>
                  <a:lnTo>
                    <a:pt x="1897611" y="345417"/>
                  </a:lnTo>
                  <a:lnTo>
                    <a:pt x="1917483" y="372420"/>
                  </a:lnTo>
                  <a:lnTo>
                    <a:pt x="1936956" y="400217"/>
                  </a:lnTo>
                  <a:lnTo>
                    <a:pt x="1954841" y="426823"/>
                  </a:lnTo>
                  <a:lnTo>
                    <a:pt x="1971930" y="453032"/>
                  </a:lnTo>
                  <a:lnTo>
                    <a:pt x="1987032" y="478050"/>
                  </a:lnTo>
                  <a:lnTo>
                    <a:pt x="2001339" y="501479"/>
                  </a:lnTo>
                  <a:lnTo>
                    <a:pt x="2014057" y="524511"/>
                  </a:lnTo>
                  <a:lnTo>
                    <a:pt x="2025980" y="545558"/>
                  </a:lnTo>
                  <a:lnTo>
                    <a:pt x="2036313" y="565016"/>
                  </a:lnTo>
                  <a:lnTo>
                    <a:pt x="2045454" y="582488"/>
                  </a:lnTo>
                  <a:lnTo>
                    <a:pt x="2053402" y="598770"/>
                  </a:lnTo>
                  <a:lnTo>
                    <a:pt x="2065325" y="623787"/>
                  </a:lnTo>
                  <a:lnTo>
                    <a:pt x="2072479" y="640069"/>
                  </a:lnTo>
                  <a:lnTo>
                    <a:pt x="2074863" y="646025"/>
                  </a:lnTo>
                  <a:lnTo>
                    <a:pt x="1870189" y="796925"/>
                  </a:lnTo>
                  <a:lnTo>
                    <a:pt x="1867407" y="789380"/>
                  </a:lnTo>
                  <a:lnTo>
                    <a:pt x="1859856" y="767142"/>
                  </a:lnTo>
                  <a:lnTo>
                    <a:pt x="1854689" y="751258"/>
                  </a:lnTo>
                  <a:lnTo>
                    <a:pt x="1847933" y="733388"/>
                  </a:lnTo>
                  <a:lnTo>
                    <a:pt x="1839985" y="712342"/>
                  </a:lnTo>
                  <a:lnTo>
                    <a:pt x="1830844" y="690104"/>
                  </a:lnTo>
                  <a:lnTo>
                    <a:pt x="1820908" y="666278"/>
                  </a:lnTo>
                  <a:lnTo>
                    <a:pt x="1809383" y="640466"/>
                  </a:lnTo>
                  <a:lnTo>
                    <a:pt x="1797063" y="614257"/>
                  </a:lnTo>
                  <a:lnTo>
                    <a:pt x="1783550" y="586857"/>
                  </a:lnTo>
                  <a:lnTo>
                    <a:pt x="1768845" y="559059"/>
                  </a:lnTo>
                  <a:lnTo>
                    <a:pt x="1753346" y="531262"/>
                  </a:lnTo>
                  <a:lnTo>
                    <a:pt x="1744602" y="517363"/>
                  </a:lnTo>
                  <a:lnTo>
                    <a:pt x="1736256" y="503862"/>
                  </a:lnTo>
                  <a:lnTo>
                    <a:pt x="1727513" y="490360"/>
                  </a:lnTo>
                  <a:lnTo>
                    <a:pt x="1718770" y="476859"/>
                  </a:lnTo>
                  <a:lnTo>
                    <a:pt x="1709232" y="463357"/>
                  </a:lnTo>
                  <a:lnTo>
                    <a:pt x="1700091" y="450650"/>
                  </a:lnTo>
                  <a:lnTo>
                    <a:pt x="1690552" y="438339"/>
                  </a:lnTo>
                  <a:lnTo>
                    <a:pt x="1681014" y="426029"/>
                  </a:lnTo>
                  <a:lnTo>
                    <a:pt x="1661938" y="403394"/>
                  </a:lnTo>
                  <a:lnTo>
                    <a:pt x="1643259" y="381951"/>
                  </a:lnTo>
                  <a:lnTo>
                    <a:pt x="1624977" y="362095"/>
                  </a:lnTo>
                  <a:lnTo>
                    <a:pt x="1606696" y="343431"/>
                  </a:lnTo>
                  <a:lnTo>
                    <a:pt x="1590004" y="327150"/>
                  </a:lnTo>
                  <a:lnTo>
                    <a:pt x="1573312" y="311663"/>
                  </a:lnTo>
                  <a:lnTo>
                    <a:pt x="1558210" y="298559"/>
                  </a:lnTo>
                  <a:lnTo>
                    <a:pt x="1544697" y="287042"/>
                  </a:lnTo>
                  <a:lnTo>
                    <a:pt x="1532377" y="276718"/>
                  </a:lnTo>
                  <a:lnTo>
                    <a:pt x="1522044" y="268776"/>
                  </a:lnTo>
                  <a:lnTo>
                    <a:pt x="1506942" y="257657"/>
                  </a:lnTo>
                  <a:lnTo>
                    <a:pt x="1501775" y="254083"/>
                  </a:lnTo>
                  <a:lnTo>
                    <a:pt x="1699693" y="111125"/>
                  </a:lnTo>
                  <a:close/>
                  <a:moveTo>
                    <a:pt x="529828" y="78646"/>
                  </a:moveTo>
                  <a:lnTo>
                    <a:pt x="511572" y="88179"/>
                  </a:lnTo>
                  <a:lnTo>
                    <a:pt x="489347" y="100889"/>
                  </a:lnTo>
                  <a:lnTo>
                    <a:pt x="476647" y="108436"/>
                  </a:lnTo>
                  <a:lnTo>
                    <a:pt x="463153" y="116777"/>
                  </a:lnTo>
                  <a:lnTo>
                    <a:pt x="448865" y="126310"/>
                  </a:lnTo>
                  <a:lnTo>
                    <a:pt x="433784" y="136240"/>
                  </a:lnTo>
                  <a:lnTo>
                    <a:pt x="417512" y="147759"/>
                  </a:lnTo>
                  <a:lnTo>
                    <a:pt x="401637" y="159675"/>
                  </a:lnTo>
                  <a:lnTo>
                    <a:pt x="384175" y="172783"/>
                  </a:lnTo>
                  <a:lnTo>
                    <a:pt x="367109" y="186288"/>
                  </a:lnTo>
                  <a:lnTo>
                    <a:pt x="349250" y="200984"/>
                  </a:lnTo>
                  <a:lnTo>
                    <a:pt x="331787" y="216475"/>
                  </a:lnTo>
                  <a:lnTo>
                    <a:pt x="313531" y="233157"/>
                  </a:lnTo>
                  <a:lnTo>
                    <a:pt x="294878" y="250634"/>
                  </a:lnTo>
                  <a:lnTo>
                    <a:pt x="277019" y="268905"/>
                  </a:lnTo>
                  <a:lnTo>
                    <a:pt x="259159" y="287177"/>
                  </a:lnTo>
                  <a:lnTo>
                    <a:pt x="225028" y="322528"/>
                  </a:lnTo>
                  <a:lnTo>
                    <a:pt x="193278" y="356687"/>
                  </a:lnTo>
                  <a:lnTo>
                    <a:pt x="164703" y="389257"/>
                  </a:lnTo>
                  <a:lnTo>
                    <a:pt x="138906" y="419445"/>
                  </a:lnTo>
                  <a:lnTo>
                    <a:pt x="116284" y="446057"/>
                  </a:lnTo>
                  <a:lnTo>
                    <a:pt x="97234" y="469095"/>
                  </a:lnTo>
                  <a:lnTo>
                    <a:pt x="82550" y="488161"/>
                  </a:lnTo>
                  <a:lnTo>
                    <a:pt x="205184" y="612882"/>
                  </a:lnTo>
                  <a:lnTo>
                    <a:pt x="213915" y="597391"/>
                  </a:lnTo>
                  <a:lnTo>
                    <a:pt x="224631" y="581106"/>
                  </a:lnTo>
                  <a:lnTo>
                    <a:pt x="236934" y="562437"/>
                  </a:lnTo>
                  <a:lnTo>
                    <a:pt x="250428" y="542974"/>
                  </a:lnTo>
                  <a:lnTo>
                    <a:pt x="256381" y="531456"/>
                  </a:lnTo>
                  <a:lnTo>
                    <a:pt x="260350" y="524306"/>
                  </a:lnTo>
                  <a:lnTo>
                    <a:pt x="265112" y="515965"/>
                  </a:lnTo>
                  <a:lnTo>
                    <a:pt x="270669" y="507623"/>
                  </a:lnTo>
                  <a:lnTo>
                    <a:pt x="277019" y="498885"/>
                  </a:lnTo>
                  <a:lnTo>
                    <a:pt x="284162" y="488558"/>
                  </a:lnTo>
                  <a:lnTo>
                    <a:pt x="292100" y="478628"/>
                  </a:lnTo>
                  <a:lnTo>
                    <a:pt x="301228" y="467506"/>
                  </a:lnTo>
                  <a:lnTo>
                    <a:pt x="311547" y="456385"/>
                  </a:lnTo>
                  <a:lnTo>
                    <a:pt x="322262" y="444071"/>
                  </a:lnTo>
                  <a:lnTo>
                    <a:pt x="334565" y="431758"/>
                  </a:lnTo>
                  <a:lnTo>
                    <a:pt x="348059" y="418650"/>
                  </a:lnTo>
                  <a:lnTo>
                    <a:pt x="362347" y="405543"/>
                  </a:lnTo>
                  <a:lnTo>
                    <a:pt x="378619" y="391641"/>
                  </a:lnTo>
                  <a:lnTo>
                    <a:pt x="395684" y="377739"/>
                  </a:lnTo>
                  <a:lnTo>
                    <a:pt x="413147" y="362248"/>
                  </a:lnTo>
                  <a:lnTo>
                    <a:pt x="430609" y="347154"/>
                  </a:lnTo>
                  <a:lnTo>
                    <a:pt x="448469" y="332855"/>
                  </a:lnTo>
                  <a:lnTo>
                    <a:pt x="466328" y="318953"/>
                  </a:lnTo>
                  <a:lnTo>
                    <a:pt x="484188" y="305448"/>
                  </a:lnTo>
                  <a:lnTo>
                    <a:pt x="502047" y="292737"/>
                  </a:lnTo>
                  <a:lnTo>
                    <a:pt x="519510" y="280821"/>
                  </a:lnTo>
                  <a:lnTo>
                    <a:pt x="536972" y="268905"/>
                  </a:lnTo>
                  <a:lnTo>
                    <a:pt x="553641" y="257784"/>
                  </a:lnTo>
                  <a:lnTo>
                    <a:pt x="570310" y="247457"/>
                  </a:lnTo>
                  <a:lnTo>
                    <a:pt x="601663" y="228391"/>
                  </a:lnTo>
                  <a:lnTo>
                    <a:pt x="629841" y="212106"/>
                  </a:lnTo>
                  <a:lnTo>
                    <a:pt x="654050" y="198601"/>
                  </a:lnTo>
                  <a:lnTo>
                    <a:pt x="529828" y="78646"/>
                  </a:lnTo>
                  <a:close/>
                  <a:moveTo>
                    <a:pt x="537766" y="0"/>
                  </a:moveTo>
                  <a:lnTo>
                    <a:pt x="542925" y="794"/>
                  </a:lnTo>
                  <a:lnTo>
                    <a:pt x="548085" y="2383"/>
                  </a:lnTo>
                  <a:lnTo>
                    <a:pt x="552450" y="4369"/>
                  </a:lnTo>
                  <a:lnTo>
                    <a:pt x="557213" y="6752"/>
                  </a:lnTo>
                  <a:lnTo>
                    <a:pt x="561181" y="10327"/>
                  </a:lnTo>
                  <a:lnTo>
                    <a:pt x="738981" y="181521"/>
                  </a:lnTo>
                  <a:lnTo>
                    <a:pt x="741760" y="185096"/>
                  </a:lnTo>
                  <a:lnTo>
                    <a:pt x="744538" y="188274"/>
                  </a:lnTo>
                  <a:lnTo>
                    <a:pt x="746522" y="192246"/>
                  </a:lnTo>
                  <a:lnTo>
                    <a:pt x="748110" y="195820"/>
                  </a:lnTo>
                  <a:lnTo>
                    <a:pt x="748903" y="200190"/>
                  </a:lnTo>
                  <a:lnTo>
                    <a:pt x="749697" y="204162"/>
                  </a:lnTo>
                  <a:lnTo>
                    <a:pt x="749697" y="208531"/>
                  </a:lnTo>
                  <a:lnTo>
                    <a:pt x="749300" y="213297"/>
                  </a:lnTo>
                  <a:lnTo>
                    <a:pt x="748506" y="217269"/>
                  </a:lnTo>
                  <a:lnTo>
                    <a:pt x="746919" y="221241"/>
                  </a:lnTo>
                  <a:lnTo>
                    <a:pt x="745331" y="224816"/>
                  </a:lnTo>
                  <a:lnTo>
                    <a:pt x="742553" y="228788"/>
                  </a:lnTo>
                  <a:lnTo>
                    <a:pt x="740172" y="231568"/>
                  </a:lnTo>
                  <a:lnTo>
                    <a:pt x="736600" y="234746"/>
                  </a:lnTo>
                  <a:lnTo>
                    <a:pt x="733425" y="237129"/>
                  </a:lnTo>
                  <a:lnTo>
                    <a:pt x="729456" y="239512"/>
                  </a:lnTo>
                  <a:lnTo>
                    <a:pt x="722710" y="242690"/>
                  </a:lnTo>
                  <a:lnTo>
                    <a:pt x="705247" y="251429"/>
                  </a:lnTo>
                  <a:lnTo>
                    <a:pt x="776685" y="295915"/>
                  </a:lnTo>
                  <a:lnTo>
                    <a:pt x="813594" y="318953"/>
                  </a:lnTo>
                  <a:lnTo>
                    <a:pt x="843756" y="338416"/>
                  </a:lnTo>
                  <a:lnTo>
                    <a:pt x="855266" y="332458"/>
                  </a:lnTo>
                  <a:lnTo>
                    <a:pt x="867569" y="326500"/>
                  </a:lnTo>
                  <a:lnTo>
                    <a:pt x="879872" y="321733"/>
                  </a:lnTo>
                  <a:lnTo>
                    <a:pt x="892175" y="317364"/>
                  </a:lnTo>
                  <a:lnTo>
                    <a:pt x="905669" y="312995"/>
                  </a:lnTo>
                  <a:lnTo>
                    <a:pt x="919163" y="309817"/>
                  </a:lnTo>
                  <a:lnTo>
                    <a:pt x="933847" y="307037"/>
                  </a:lnTo>
                  <a:lnTo>
                    <a:pt x="948135" y="304256"/>
                  </a:lnTo>
                  <a:lnTo>
                    <a:pt x="970756" y="301873"/>
                  </a:lnTo>
                  <a:lnTo>
                    <a:pt x="992188" y="300284"/>
                  </a:lnTo>
                  <a:lnTo>
                    <a:pt x="1013222" y="299093"/>
                  </a:lnTo>
                  <a:lnTo>
                    <a:pt x="1033066" y="298696"/>
                  </a:lnTo>
                  <a:lnTo>
                    <a:pt x="1052513" y="299490"/>
                  </a:lnTo>
                  <a:lnTo>
                    <a:pt x="1070769" y="301079"/>
                  </a:lnTo>
                  <a:lnTo>
                    <a:pt x="1088231" y="302668"/>
                  </a:lnTo>
                  <a:lnTo>
                    <a:pt x="1105297" y="305051"/>
                  </a:lnTo>
                  <a:lnTo>
                    <a:pt x="1121172" y="308228"/>
                  </a:lnTo>
                  <a:lnTo>
                    <a:pt x="1137047" y="311803"/>
                  </a:lnTo>
                  <a:lnTo>
                    <a:pt x="1151731" y="315775"/>
                  </a:lnTo>
                  <a:lnTo>
                    <a:pt x="1165622" y="320542"/>
                  </a:lnTo>
                  <a:lnTo>
                    <a:pt x="1179116" y="324911"/>
                  </a:lnTo>
                  <a:lnTo>
                    <a:pt x="1191816" y="329677"/>
                  </a:lnTo>
                  <a:lnTo>
                    <a:pt x="1203722" y="335238"/>
                  </a:lnTo>
                  <a:lnTo>
                    <a:pt x="1215231" y="340004"/>
                  </a:lnTo>
                  <a:lnTo>
                    <a:pt x="1226741" y="345565"/>
                  </a:lnTo>
                  <a:lnTo>
                    <a:pt x="1237060" y="351126"/>
                  </a:lnTo>
                  <a:lnTo>
                    <a:pt x="1256506" y="362645"/>
                  </a:lnTo>
                  <a:lnTo>
                    <a:pt x="1274366" y="372972"/>
                  </a:lnTo>
                  <a:lnTo>
                    <a:pt x="1289844" y="382902"/>
                  </a:lnTo>
                  <a:lnTo>
                    <a:pt x="1304131" y="391641"/>
                  </a:lnTo>
                  <a:lnTo>
                    <a:pt x="1310878" y="395613"/>
                  </a:lnTo>
                  <a:lnTo>
                    <a:pt x="1317228" y="398790"/>
                  </a:lnTo>
                  <a:lnTo>
                    <a:pt x="1323578" y="401968"/>
                  </a:lnTo>
                  <a:lnTo>
                    <a:pt x="1329135" y="403954"/>
                  </a:lnTo>
                  <a:lnTo>
                    <a:pt x="1334691" y="405543"/>
                  </a:lnTo>
                  <a:lnTo>
                    <a:pt x="1340247" y="406337"/>
                  </a:lnTo>
                  <a:lnTo>
                    <a:pt x="1345406" y="407132"/>
                  </a:lnTo>
                  <a:lnTo>
                    <a:pt x="1351360" y="407132"/>
                  </a:lnTo>
                  <a:lnTo>
                    <a:pt x="1358106" y="406734"/>
                  </a:lnTo>
                  <a:lnTo>
                    <a:pt x="1364853" y="406337"/>
                  </a:lnTo>
                  <a:lnTo>
                    <a:pt x="1379538" y="404351"/>
                  </a:lnTo>
                  <a:lnTo>
                    <a:pt x="1395810" y="401173"/>
                  </a:lnTo>
                  <a:lnTo>
                    <a:pt x="1412081" y="397201"/>
                  </a:lnTo>
                  <a:lnTo>
                    <a:pt x="1429544" y="392832"/>
                  </a:lnTo>
                  <a:lnTo>
                    <a:pt x="1446610" y="387669"/>
                  </a:lnTo>
                  <a:lnTo>
                    <a:pt x="1463675" y="382505"/>
                  </a:lnTo>
                  <a:lnTo>
                    <a:pt x="1494631" y="371781"/>
                  </a:lnTo>
                  <a:lnTo>
                    <a:pt x="1520825" y="362645"/>
                  </a:lnTo>
                  <a:lnTo>
                    <a:pt x="1545035" y="353112"/>
                  </a:lnTo>
                  <a:lnTo>
                    <a:pt x="1550988" y="357481"/>
                  </a:lnTo>
                  <a:lnTo>
                    <a:pt x="1557338" y="363439"/>
                  </a:lnTo>
                  <a:lnTo>
                    <a:pt x="1566069" y="371383"/>
                  </a:lnTo>
                  <a:lnTo>
                    <a:pt x="1577578" y="382108"/>
                  </a:lnTo>
                  <a:lnTo>
                    <a:pt x="1589881" y="395215"/>
                  </a:lnTo>
                  <a:lnTo>
                    <a:pt x="1604963" y="410309"/>
                  </a:lnTo>
                  <a:lnTo>
                    <a:pt x="1620838" y="428183"/>
                  </a:lnTo>
                  <a:lnTo>
                    <a:pt x="1638697" y="449235"/>
                  </a:lnTo>
                  <a:lnTo>
                    <a:pt x="1656953" y="472670"/>
                  </a:lnTo>
                  <a:lnTo>
                    <a:pt x="1666875" y="485380"/>
                  </a:lnTo>
                  <a:lnTo>
                    <a:pt x="1676400" y="498885"/>
                  </a:lnTo>
                  <a:lnTo>
                    <a:pt x="1686719" y="512787"/>
                  </a:lnTo>
                  <a:lnTo>
                    <a:pt x="1696641" y="527881"/>
                  </a:lnTo>
                  <a:lnTo>
                    <a:pt x="1707356" y="542974"/>
                  </a:lnTo>
                  <a:lnTo>
                    <a:pt x="1717675" y="559657"/>
                  </a:lnTo>
                  <a:lnTo>
                    <a:pt x="1727994" y="576339"/>
                  </a:lnTo>
                  <a:lnTo>
                    <a:pt x="1738710" y="594213"/>
                  </a:lnTo>
                  <a:lnTo>
                    <a:pt x="1749425" y="612882"/>
                  </a:lnTo>
                  <a:lnTo>
                    <a:pt x="1760141" y="632345"/>
                  </a:lnTo>
                  <a:lnTo>
                    <a:pt x="1770460" y="651808"/>
                  </a:lnTo>
                  <a:lnTo>
                    <a:pt x="1781175" y="672859"/>
                  </a:lnTo>
                  <a:lnTo>
                    <a:pt x="1802606" y="715360"/>
                  </a:lnTo>
                  <a:lnTo>
                    <a:pt x="1810544" y="731645"/>
                  </a:lnTo>
                  <a:lnTo>
                    <a:pt x="1813322" y="739192"/>
                  </a:lnTo>
                  <a:lnTo>
                    <a:pt x="1816100" y="745944"/>
                  </a:lnTo>
                  <a:lnTo>
                    <a:pt x="1817688" y="752300"/>
                  </a:lnTo>
                  <a:lnTo>
                    <a:pt x="1818878" y="758258"/>
                  </a:lnTo>
                  <a:lnTo>
                    <a:pt x="1819275" y="764216"/>
                  </a:lnTo>
                  <a:lnTo>
                    <a:pt x="1819275" y="769379"/>
                  </a:lnTo>
                  <a:lnTo>
                    <a:pt x="1818481" y="774543"/>
                  </a:lnTo>
                  <a:lnTo>
                    <a:pt x="1816497" y="778912"/>
                  </a:lnTo>
                  <a:lnTo>
                    <a:pt x="1814116" y="783679"/>
                  </a:lnTo>
                  <a:lnTo>
                    <a:pt x="1810544" y="788445"/>
                  </a:lnTo>
                  <a:lnTo>
                    <a:pt x="1805781" y="792417"/>
                  </a:lnTo>
                  <a:lnTo>
                    <a:pt x="1801019" y="796786"/>
                  </a:lnTo>
                  <a:lnTo>
                    <a:pt x="1794272" y="801155"/>
                  </a:lnTo>
                  <a:lnTo>
                    <a:pt x="1787128" y="805922"/>
                  </a:lnTo>
                  <a:lnTo>
                    <a:pt x="1778397" y="810688"/>
                  </a:lnTo>
                  <a:lnTo>
                    <a:pt x="1769269" y="815852"/>
                  </a:lnTo>
                  <a:lnTo>
                    <a:pt x="1747044" y="826179"/>
                  </a:lnTo>
                  <a:lnTo>
                    <a:pt x="1720056" y="838492"/>
                  </a:lnTo>
                  <a:lnTo>
                    <a:pt x="1687910" y="852394"/>
                  </a:lnTo>
                  <a:lnTo>
                    <a:pt x="1650206" y="868680"/>
                  </a:lnTo>
                  <a:lnTo>
                    <a:pt x="1607741" y="888142"/>
                  </a:lnTo>
                  <a:lnTo>
                    <a:pt x="1568450" y="905619"/>
                  </a:lnTo>
                  <a:lnTo>
                    <a:pt x="1553766" y="911975"/>
                  </a:lnTo>
                  <a:lnTo>
                    <a:pt x="1541463" y="916344"/>
                  </a:lnTo>
                  <a:lnTo>
                    <a:pt x="1531144" y="919521"/>
                  </a:lnTo>
                  <a:lnTo>
                    <a:pt x="1526778" y="920713"/>
                  </a:lnTo>
                  <a:lnTo>
                    <a:pt x="1522810" y="921507"/>
                  </a:lnTo>
                  <a:lnTo>
                    <a:pt x="1518841" y="921905"/>
                  </a:lnTo>
                  <a:lnTo>
                    <a:pt x="1514872" y="921905"/>
                  </a:lnTo>
                  <a:lnTo>
                    <a:pt x="1511697" y="921507"/>
                  </a:lnTo>
                  <a:lnTo>
                    <a:pt x="1508522" y="921110"/>
                  </a:lnTo>
                  <a:lnTo>
                    <a:pt x="1505347" y="920316"/>
                  </a:lnTo>
                  <a:lnTo>
                    <a:pt x="1502569" y="919521"/>
                  </a:lnTo>
                  <a:lnTo>
                    <a:pt x="1496219" y="916344"/>
                  </a:lnTo>
                  <a:lnTo>
                    <a:pt x="1489869" y="912769"/>
                  </a:lnTo>
                  <a:lnTo>
                    <a:pt x="1482328" y="907605"/>
                  </a:lnTo>
                  <a:lnTo>
                    <a:pt x="1472803" y="902045"/>
                  </a:lnTo>
                  <a:lnTo>
                    <a:pt x="1462485" y="895689"/>
                  </a:lnTo>
                  <a:lnTo>
                    <a:pt x="1449785" y="888540"/>
                  </a:lnTo>
                  <a:lnTo>
                    <a:pt x="1433910" y="880993"/>
                  </a:lnTo>
                  <a:lnTo>
                    <a:pt x="1425178" y="876624"/>
                  </a:lnTo>
                  <a:lnTo>
                    <a:pt x="1415653" y="870666"/>
                  </a:lnTo>
                  <a:lnTo>
                    <a:pt x="1404541" y="863516"/>
                  </a:lnTo>
                  <a:lnTo>
                    <a:pt x="1393428" y="854778"/>
                  </a:lnTo>
                  <a:lnTo>
                    <a:pt x="1381522" y="845642"/>
                  </a:lnTo>
                  <a:lnTo>
                    <a:pt x="1368822" y="834917"/>
                  </a:lnTo>
                  <a:lnTo>
                    <a:pt x="1355725" y="823796"/>
                  </a:lnTo>
                  <a:lnTo>
                    <a:pt x="1342231" y="811483"/>
                  </a:lnTo>
                  <a:lnTo>
                    <a:pt x="1314053" y="785267"/>
                  </a:lnTo>
                  <a:lnTo>
                    <a:pt x="1284288" y="757463"/>
                  </a:lnTo>
                  <a:lnTo>
                    <a:pt x="1254522" y="728468"/>
                  </a:lnTo>
                  <a:lnTo>
                    <a:pt x="1225153" y="698677"/>
                  </a:lnTo>
                  <a:lnTo>
                    <a:pt x="1167606" y="642275"/>
                  </a:lnTo>
                  <a:lnTo>
                    <a:pt x="1141016" y="616457"/>
                  </a:lnTo>
                  <a:lnTo>
                    <a:pt x="1116806" y="593816"/>
                  </a:lnTo>
                  <a:lnTo>
                    <a:pt x="1105694" y="583886"/>
                  </a:lnTo>
                  <a:lnTo>
                    <a:pt x="1094978" y="574751"/>
                  </a:lnTo>
                  <a:lnTo>
                    <a:pt x="1085453" y="567204"/>
                  </a:lnTo>
                  <a:lnTo>
                    <a:pt x="1077119" y="560451"/>
                  </a:lnTo>
                  <a:lnTo>
                    <a:pt x="1069181" y="554890"/>
                  </a:lnTo>
                  <a:lnTo>
                    <a:pt x="1062435" y="551316"/>
                  </a:lnTo>
                  <a:lnTo>
                    <a:pt x="1056878" y="548535"/>
                  </a:lnTo>
                  <a:lnTo>
                    <a:pt x="1054100" y="547741"/>
                  </a:lnTo>
                  <a:lnTo>
                    <a:pt x="1052116" y="547741"/>
                  </a:lnTo>
                  <a:lnTo>
                    <a:pt x="1042591" y="547741"/>
                  </a:lnTo>
                  <a:lnTo>
                    <a:pt x="1028700" y="548535"/>
                  </a:lnTo>
                  <a:lnTo>
                    <a:pt x="992585" y="550918"/>
                  </a:lnTo>
                  <a:lnTo>
                    <a:pt x="949325" y="553302"/>
                  </a:lnTo>
                  <a:lnTo>
                    <a:pt x="902494" y="556479"/>
                  </a:lnTo>
                  <a:lnTo>
                    <a:pt x="820341" y="562835"/>
                  </a:lnTo>
                  <a:lnTo>
                    <a:pt x="784622" y="566012"/>
                  </a:lnTo>
                  <a:lnTo>
                    <a:pt x="760810" y="542180"/>
                  </a:lnTo>
                  <a:lnTo>
                    <a:pt x="755650" y="532250"/>
                  </a:lnTo>
                  <a:lnTo>
                    <a:pt x="752078" y="521526"/>
                  </a:lnTo>
                  <a:lnTo>
                    <a:pt x="748506" y="511596"/>
                  </a:lnTo>
                  <a:lnTo>
                    <a:pt x="746522" y="500871"/>
                  </a:lnTo>
                  <a:lnTo>
                    <a:pt x="745331" y="490544"/>
                  </a:lnTo>
                  <a:lnTo>
                    <a:pt x="744935" y="480217"/>
                  </a:lnTo>
                  <a:lnTo>
                    <a:pt x="745728" y="470287"/>
                  </a:lnTo>
                  <a:lnTo>
                    <a:pt x="746919" y="459959"/>
                  </a:lnTo>
                  <a:lnTo>
                    <a:pt x="748903" y="450029"/>
                  </a:lnTo>
                  <a:lnTo>
                    <a:pt x="752078" y="440099"/>
                  </a:lnTo>
                  <a:lnTo>
                    <a:pt x="755650" y="430566"/>
                  </a:lnTo>
                  <a:lnTo>
                    <a:pt x="760016" y="420636"/>
                  </a:lnTo>
                  <a:lnTo>
                    <a:pt x="765175" y="411501"/>
                  </a:lnTo>
                  <a:lnTo>
                    <a:pt x="771128" y="402365"/>
                  </a:lnTo>
                  <a:lnTo>
                    <a:pt x="777875" y="393229"/>
                  </a:lnTo>
                  <a:lnTo>
                    <a:pt x="785019" y="384888"/>
                  </a:lnTo>
                  <a:lnTo>
                    <a:pt x="749697" y="362645"/>
                  </a:lnTo>
                  <a:lnTo>
                    <a:pt x="711994" y="339210"/>
                  </a:lnTo>
                  <a:lnTo>
                    <a:pt x="648494" y="300682"/>
                  </a:lnTo>
                  <a:lnTo>
                    <a:pt x="635000" y="307037"/>
                  </a:lnTo>
                  <a:lnTo>
                    <a:pt x="617538" y="316172"/>
                  </a:lnTo>
                  <a:lnTo>
                    <a:pt x="596503" y="327691"/>
                  </a:lnTo>
                  <a:lnTo>
                    <a:pt x="572294" y="341593"/>
                  </a:lnTo>
                  <a:lnTo>
                    <a:pt x="545306" y="357879"/>
                  </a:lnTo>
                  <a:lnTo>
                    <a:pt x="531019" y="367014"/>
                  </a:lnTo>
                  <a:lnTo>
                    <a:pt x="516335" y="377341"/>
                  </a:lnTo>
                  <a:lnTo>
                    <a:pt x="500856" y="387669"/>
                  </a:lnTo>
                  <a:lnTo>
                    <a:pt x="484585" y="399187"/>
                  </a:lnTo>
                  <a:lnTo>
                    <a:pt x="467915" y="411501"/>
                  </a:lnTo>
                  <a:lnTo>
                    <a:pt x="450850" y="424211"/>
                  </a:lnTo>
                  <a:lnTo>
                    <a:pt x="438150" y="434141"/>
                  </a:lnTo>
                  <a:lnTo>
                    <a:pt x="432990" y="439702"/>
                  </a:lnTo>
                  <a:lnTo>
                    <a:pt x="415131" y="456782"/>
                  </a:lnTo>
                  <a:lnTo>
                    <a:pt x="398859" y="473464"/>
                  </a:lnTo>
                  <a:lnTo>
                    <a:pt x="382984" y="490544"/>
                  </a:lnTo>
                  <a:lnTo>
                    <a:pt x="368300" y="506829"/>
                  </a:lnTo>
                  <a:lnTo>
                    <a:pt x="354409" y="523909"/>
                  </a:lnTo>
                  <a:lnTo>
                    <a:pt x="341312" y="539797"/>
                  </a:lnTo>
                  <a:lnTo>
                    <a:pt x="329009" y="555685"/>
                  </a:lnTo>
                  <a:lnTo>
                    <a:pt x="317500" y="570779"/>
                  </a:lnTo>
                  <a:lnTo>
                    <a:pt x="387350" y="732042"/>
                  </a:lnTo>
                  <a:lnTo>
                    <a:pt x="401240" y="724098"/>
                  </a:lnTo>
                  <a:lnTo>
                    <a:pt x="406400" y="721318"/>
                  </a:lnTo>
                  <a:lnTo>
                    <a:pt x="413147" y="720523"/>
                  </a:lnTo>
                  <a:lnTo>
                    <a:pt x="419497" y="719729"/>
                  </a:lnTo>
                  <a:lnTo>
                    <a:pt x="425053" y="719729"/>
                  </a:lnTo>
                  <a:lnTo>
                    <a:pt x="430609" y="720523"/>
                  </a:lnTo>
                  <a:lnTo>
                    <a:pt x="436165" y="721715"/>
                  </a:lnTo>
                  <a:lnTo>
                    <a:pt x="441325" y="722907"/>
                  </a:lnTo>
                  <a:lnTo>
                    <a:pt x="446484" y="724495"/>
                  </a:lnTo>
                  <a:lnTo>
                    <a:pt x="450850" y="726482"/>
                  </a:lnTo>
                  <a:lnTo>
                    <a:pt x="455215" y="729262"/>
                  </a:lnTo>
                  <a:lnTo>
                    <a:pt x="459581" y="731645"/>
                  </a:lnTo>
                  <a:lnTo>
                    <a:pt x="463550" y="734823"/>
                  </a:lnTo>
                  <a:lnTo>
                    <a:pt x="467519" y="738000"/>
                  </a:lnTo>
                  <a:lnTo>
                    <a:pt x="474265" y="744753"/>
                  </a:lnTo>
                  <a:lnTo>
                    <a:pt x="481013" y="752300"/>
                  </a:lnTo>
                  <a:lnTo>
                    <a:pt x="486966" y="759846"/>
                  </a:lnTo>
                  <a:lnTo>
                    <a:pt x="492125" y="768188"/>
                  </a:lnTo>
                  <a:lnTo>
                    <a:pt x="502047" y="783281"/>
                  </a:lnTo>
                  <a:lnTo>
                    <a:pt x="506413" y="790034"/>
                  </a:lnTo>
                  <a:lnTo>
                    <a:pt x="510778" y="795992"/>
                  </a:lnTo>
                  <a:lnTo>
                    <a:pt x="515541" y="800361"/>
                  </a:lnTo>
                  <a:lnTo>
                    <a:pt x="517525" y="802744"/>
                  </a:lnTo>
                  <a:lnTo>
                    <a:pt x="519510" y="803936"/>
                  </a:lnTo>
                  <a:lnTo>
                    <a:pt x="525860" y="807511"/>
                  </a:lnTo>
                  <a:lnTo>
                    <a:pt x="531416" y="811483"/>
                  </a:lnTo>
                  <a:lnTo>
                    <a:pt x="536972" y="815852"/>
                  </a:lnTo>
                  <a:lnTo>
                    <a:pt x="541735" y="819427"/>
                  </a:lnTo>
                  <a:lnTo>
                    <a:pt x="550466" y="827371"/>
                  </a:lnTo>
                  <a:lnTo>
                    <a:pt x="558006" y="834917"/>
                  </a:lnTo>
                  <a:lnTo>
                    <a:pt x="564356" y="843259"/>
                  </a:lnTo>
                  <a:lnTo>
                    <a:pt x="569516" y="850806"/>
                  </a:lnTo>
                  <a:lnTo>
                    <a:pt x="573881" y="858352"/>
                  </a:lnTo>
                  <a:lnTo>
                    <a:pt x="577850" y="865899"/>
                  </a:lnTo>
                  <a:lnTo>
                    <a:pt x="584597" y="879404"/>
                  </a:lnTo>
                  <a:lnTo>
                    <a:pt x="587375" y="885759"/>
                  </a:lnTo>
                  <a:lnTo>
                    <a:pt x="590550" y="891717"/>
                  </a:lnTo>
                  <a:lnTo>
                    <a:pt x="594122" y="896881"/>
                  </a:lnTo>
                  <a:lnTo>
                    <a:pt x="598091" y="901250"/>
                  </a:lnTo>
                  <a:lnTo>
                    <a:pt x="602456" y="905619"/>
                  </a:lnTo>
                  <a:lnTo>
                    <a:pt x="604838" y="907208"/>
                  </a:lnTo>
                  <a:lnTo>
                    <a:pt x="607616" y="908797"/>
                  </a:lnTo>
                  <a:lnTo>
                    <a:pt x="613569" y="912372"/>
                  </a:lnTo>
                  <a:lnTo>
                    <a:pt x="618728" y="915549"/>
                  </a:lnTo>
                  <a:lnTo>
                    <a:pt x="624285" y="919124"/>
                  </a:lnTo>
                  <a:lnTo>
                    <a:pt x="629047" y="922699"/>
                  </a:lnTo>
                  <a:lnTo>
                    <a:pt x="633413" y="926274"/>
                  </a:lnTo>
                  <a:lnTo>
                    <a:pt x="637778" y="929849"/>
                  </a:lnTo>
                  <a:lnTo>
                    <a:pt x="645319" y="938190"/>
                  </a:lnTo>
                  <a:lnTo>
                    <a:pt x="651669" y="946134"/>
                  </a:lnTo>
                  <a:lnTo>
                    <a:pt x="657622" y="954078"/>
                  </a:lnTo>
                  <a:lnTo>
                    <a:pt x="661988" y="962022"/>
                  </a:lnTo>
                  <a:lnTo>
                    <a:pt x="665956" y="969966"/>
                  </a:lnTo>
                  <a:lnTo>
                    <a:pt x="669528" y="977116"/>
                  </a:lnTo>
                  <a:lnTo>
                    <a:pt x="671910" y="983868"/>
                  </a:lnTo>
                  <a:lnTo>
                    <a:pt x="673894" y="990223"/>
                  </a:lnTo>
                  <a:lnTo>
                    <a:pt x="675085" y="995784"/>
                  </a:lnTo>
                  <a:lnTo>
                    <a:pt x="677069" y="1003331"/>
                  </a:lnTo>
                  <a:lnTo>
                    <a:pt x="677466" y="1006509"/>
                  </a:lnTo>
                  <a:lnTo>
                    <a:pt x="681038" y="1008892"/>
                  </a:lnTo>
                  <a:lnTo>
                    <a:pt x="691356" y="1016439"/>
                  </a:lnTo>
                  <a:lnTo>
                    <a:pt x="698103" y="1021999"/>
                  </a:lnTo>
                  <a:lnTo>
                    <a:pt x="705644" y="1028752"/>
                  </a:lnTo>
                  <a:lnTo>
                    <a:pt x="713185" y="1036299"/>
                  </a:lnTo>
                  <a:lnTo>
                    <a:pt x="721519" y="1045037"/>
                  </a:lnTo>
                  <a:lnTo>
                    <a:pt x="729456" y="1055364"/>
                  </a:lnTo>
                  <a:lnTo>
                    <a:pt x="733425" y="1060925"/>
                  </a:lnTo>
                  <a:lnTo>
                    <a:pt x="737394" y="1066486"/>
                  </a:lnTo>
                  <a:lnTo>
                    <a:pt x="740966" y="1072047"/>
                  </a:lnTo>
                  <a:lnTo>
                    <a:pt x="744538" y="1078005"/>
                  </a:lnTo>
                  <a:lnTo>
                    <a:pt x="747316" y="1084757"/>
                  </a:lnTo>
                  <a:lnTo>
                    <a:pt x="750094" y="1091112"/>
                  </a:lnTo>
                  <a:lnTo>
                    <a:pt x="753269" y="1097865"/>
                  </a:lnTo>
                  <a:lnTo>
                    <a:pt x="755253" y="1105014"/>
                  </a:lnTo>
                  <a:lnTo>
                    <a:pt x="757635" y="1112164"/>
                  </a:lnTo>
                  <a:lnTo>
                    <a:pt x="759222" y="1120108"/>
                  </a:lnTo>
                  <a:lnTo>
                    <a:pt x="760016" y="1128052"/>
                  </a:lnTo>
                  <a:lnTo>
                    <a:pt x="760810" y="1135599"/>
                  </a:lnTo>
                  <a:lnTo>
                    <a:pt x="760810" y="1143940"/>
                  </a:lnTo>
                  <a:lnTo>
                    <a:pt x="760413" y="1152281"/>
                  </a:lnTo>
                  <a:lnTo>
                    <a:pt x="760016" y="1157048"/>
                  </a:lnTo>
                  <a:lnTo>
                    <a:pt x="759222" y="1162211"/>
                  </a:lnTo>
                  <a:lnTo>
                    <a:pt x="756841" y="1171347"/>
                  </a:lnTo>
                  <a:lnTo>
                    <a:pt x="753666" y="1181277"/>
                  </a:lnTo>
                  <a:lnTo>
                    <a:pt x="749697" y="1190016"/>
                  </a:lnTo>
                  <a:lnTo>
                    <a:pt x="744935" y="1199151"/>
                  </a:lnTo>
                  <a:lnTo>
                    <a:pt x="739378" y="1207492"/>
                  </a:lnTo>
                  <a:lnTo>
                    <a:pt x="733028" y="1216628"/>
                  </a:lnTo>
                  <a:lnTo>
                    <a:pt x="726281" y="1224572"/>
                  </a:lnTo>
                  <a:lnTo>
                    <a:pt x="864394" y="1334200"/>
                  </a:lnTo>
                  <a:lnTo>
                    <a:pt x="871538" y="1340158"/>
                  </a:lnTo>
                  <a:lnTo>
                    <a:pt x="871935" y="1340555"/>
                  </a:lnTo>
                  <a:lnTo>
                    <a:pt x="872728" y="1340555"/>
                  </a:lnTo>
                  <a:lnTo>
                    <a:pt x="891381" y="1356046"/>
                  </a:lnTo>
                  <a:lnTo>
                    <a:pt x="908050" y="1369153"/>
                  </a:lnTo>
                  <a:lnTo>
                    <a:pt x="915194" y="1374317"/>
                  </a:lnTo>
                  <a:lnTo>
                    <a:pt x="921941" y="1379083"/>
                  </a:lnTo>
                  <a:lnTo>
                    <a:pt x="927894" y="1382658"/>
                  </a:lnTo>
                  <a:lnTo>
                    <a:pt x="933847" y="1386233"/>
                  </a:lnTo>
                  <a:lnTo>
                    <a:pt x="939006" y="1388219"/>
                  </a:lnTo>
                  <a:lnTo>
                    <a:pt x="944563" y="1389808"/>
                  </a:lnTo>
                  <a:lnTo>
                    <a:pt x="949722" y="1390205"/>
                  </a:lnTo>
                  <a:lnTo>
                    <a:pt x="954881" y="1390205"/>
                  </a:lnTo>
                  <a:lnTo>
                    <a:pt x="960041" y="1389411"/>
                  </a:lnTo>
                  <a:lnTo>
                    <a:pt x="965200" y="1387822"/>
                  </a:lnTo>
                  <a:lnTo>
                    <a:pt x="971153" y="1385041"/>
                  </a:lnTo>
                  <a:lnTo>
                    <a:pt x="977106" y="1381467"/>
                  </a:lnTo>
                  <a:lnTo>
                    <a:pt x="983456" y="1376700"/>
                  </a:lnTo>
                  <a:lnTo>
                    <a:pt x="990203" y="1371934"/>
                  </a:lnTo>
                  <a:lnTo>
                    <a:pt x="994966" y="1367962"/>
                  </a:lnTo>
                  <a:lnTo>
                    <a:pt x="998538" y="1364387"/>
                  </a:lnTo>
                  <a:lnTo>
                    <a:pt x="1002506" y="1360415"/>
                  </a:lnTo>
                  <a:lnTo>
                    <a:pt x="1005285" y="1356443"/>
                  </a:lnTo>
                  <a:lnTo>
                    <a:pt x="1008063" y="1353265"/>
                  </a:lnTo>
                  <a:lnTo>
                    <a:pt x="1009650" y="1349691"/>
                  </a:lnTo>
                  <a:lnTo>
                    <a:pt x="1010841" y="1346513"/>
                  </a:lnTo>
                  <a:lnTo>
                    <a:pt x="1011238" y="1343732"/>
                  </a:lnTo>
                  <a:lnTo>
                    <a:pt x="1011238" y="1341746"/>
                  </a:lnTo>
                  <a:lnTo>
                    <a:pt x="1010841" y="1339760"/>
                  </a:lnTo>
                  <a:lnTo>
                    <a:pt x="1009650" y="1336980"/>
                  </a:lnTo>
                  <a:lnTo>
                    <a:pt x="1008460" y="1334994"/>
                  </a:lnTo>
                  <a:lnTo>
                    <a:pt x="1007269" y="1334200"/>
                  </a:lnTo>
                  <a:lnTo>
                    <a:pt x="972344" y="1296466"/>
                  </a:lnTo>
                  <a:lnTo>
                    <a:pt x="846138" y="1173333"/>
                  </a:lnTo>
                  <a:lnTo>
                    <a:pt x="843756" y="1170950"/>
                  </a:lnTo>
                  <a:lnTo>
                    <a:pt x="841772" y="1168169"/>
                  </a:lnTo>
                  <a:lnTo>
                    <a:pt x="839788" y="1164992"/>
                  </a:lnTo>
                  <a:lnTo>
                    <a:pt x="838200" y="1162211"/>
                  </a:lnTo>
                  <a:lnTo>
                    <a:pt x="837010" y="1158637"/>
                  </a:lnTo>
                  <a:lnTo>
                    <a:pt x="836216" y="1155856"/>
                  </a:lnTo>
                  <a:lnTo>
                    <a:pt x="835819" y="1152281"/>
                  </a:lnTo>
                  <a:lnTo>
                    <a:pt x="835422" y="1149104"/>
                  </a:lnTo>
                  <a:lnTo>
                    <a:pt x="835819" y="1145529"/>
                  </a:lnTo>
                  <a:lnTo>
                    <a:pt x="836216" y="1142351"/>
                  </a:lnTo>
                  <a:lnTo>
                    <a:pt x="836613" y="1138777"/>
                  </a:lnTo>
                  <a:lnTo>
                    <a:pt x="837803" y="1135996"/>
                  </a:lnTo>
                  <a:lnTo>
                    <a:pt x="839391" y="1132421"/>
                  </a:lnTo>
                  <a:lnTo>
                    <a:pt x="840978" y="1129641"/>
                  </a:lnTo>
                  <a:lnTo>
                    <a:pt x="842963" y="1126861"/>
                  </a:lnTo>
                  <a:lnTo>
                    <a:pt x="845741" y="1124080"/>
                  </a:lnTo>
                  <a:lnTo>
                    <a:pt x="848122" y="1121697"/>
                  </a:lnTo>
                  <a:lnTo>
                    <a:pt x="850900" y="1119314"/>
                  </a:lnTo>
                  <a:lnTo>
                    <a:pt x="854075" y="1117725"/>
                  </a:lnTo>
                  <a:lnTo>
                    <a:pt x="856853" y="1116136"/>
                  </a:lnTo>
                  <a:lnTo>
                    <a:pt x="860028" y="1115342"/>
                  </a:lnTo>
                  <a:lnTo>
                    <a:pt x="863203" y="1114547"/>
                  </a:lnTo>
                  <a:lnTo>
                    <a:pt x="866775" y="1113753"/>
                  </a:lnTo>
                  <a:lnTo>
                    <a:pt x="869950" y="1113753"/>
                  </a:lnTo>
                  <a:lnTo>
                    <a:pt x="873522" y="1113753"/>
                  </a:lnTo>
                  <a:lnTo>
                    <a:pt x="876697" y="1114150"/>
                  </a:lnTo>
                  <a:lnTo>
                    <a:pt x="879872" y="1114944"/>
                  </a:lnTo>
                  <a:lnTo>
                    <a:pt x="883047" y="1116136"/>
                  </a:lnTo>
                  <a:lnTo>
                    <a:pt x="886222" y="1117328"/>
                  </a:lnTo>
                  <a:lnTo>
                    <a:pt x="889000" y="1118916"/>
                  </a:lnTo>
                  <a:lnTo>
                    <a:pt x="891778" y="1121300"/>
                  </a:lnTo>
                  <a:lnTo>
                    <a:pt x="894953" y="1123286"/>
                  </a:lnTo>
                  <a:lnTo>
                    <a:pt x="1063625" y="1287330"/>
                  </a:lnTo>
                  <a:lnTo>
                    <a:pt x="1063625" y="1286933"/>
                  </a:lnTo>
                  <a:lnTo>
                    <a:pt x="1071563" y="1294877"/>
                  </a:lnTo>
                  <a:lnTo>
                    <a:pt x="1073944" y="1298054"/>
                  </a:lnTo>
                  <a:lnTo>
                    <a:pt x="1092200" y="1315531"/>
                  </a:lnTo>
                  <a:lnTo>
                    <a:pt x="1110060" y="1332611"/>
                  </a:lnTo>
                  <a:lnTo>
                    <a:pt x="1117203" y="1339760"/>
                  </a:lnTo>
                  <a:lnTo>
                    <a:pt x="1123950" y="1345718"/>
                  </a:lnTo>
                  <a:lnTo>
                    <a:pt x="1130300" y="1350485"/>
                  </a:lnTo>
                  <a:lnTo>
                    <a:pt x="1135460" y="1354060"/>
                  </a:lnTo>
                  <a:lnTo>
                    <a:pt x="1141016" y="1356443"/>
                  </a:lnTo>
                  <a:lnTo>
                    <a:pt x="1145778" y="1358429"/>
                  </a:lnTo>
                  <a:lnTo>
                    <a:pt x="1150938" y="1359223"/>
                  </a:lnTo>
                  <a:lnTo>
                    <a:pt x="1155303" y="1358826"/>
                  </a:lnTo>
                  <a:lnTo>
                    <a:pt x="1160066" y="1357635"/>
                  </a:lnTo>
                  <a:lnTo>
                    <a:pt x="1164828" y="1354854"/>
                  </a:lnTo>
                  <a:lnTo>
                    <a:pt x="1169591" y="1351677"/>
                  </a:lnTo>
                  <a:lnTo>
                    <a:pt x="1175147" y="1347307"/>
                  </a:lnTo>
                  <a:lnTo>
                    <a:pt x="1181100" y="1341746"/>
                  </a:lnTo>
                  <a:lnTo>
                    <a:pt x="1187847" y="1335788"/>
                  </a:lnTo>
                  <a:lnTo>
                    <a:pt x="1193403" y="1330228"/>
                  </a:lnTo>
                  <a:lnTo>
                    <a:pt x="1198166" y="1324667"/>
                  </a:lnTo>
                  <a:lnTo>
                    <a:pt x="1201738" y="1319106"/>
                  </a:lnTo>
                  <a:lnTo>
                    <a:pt x="1205310" y="1313942"/>
                  </a:lnTo>
                  <a:lnTo>
                    <a:pt x="1207294" y="1309176"/>
                  </a:lnTo>
                  <a:lnTo>
                    <a:pt x="1209278" y="1304807"/>
                  </a:lnTo>
                  <a:lnTo>
                    <a:pt x="1210469" y="1300835"/>
                  </a:lnTo>
                  <a:lnTo>
                    <a:pt x="1211263" y="1297260"/>
                  </a:lnTo>
                  <a:lnTo>
                    <a:pt x="1211660" y="1293288"/>
                  </a:lnTo>
                  <a:lnTo>
                    <a:pt x="1211660" y="1290507"/>
                  </a:lnTo>
                  <a:lnTo>
                    <a:pt x="1211263" y="1287330"/>
                  </a:lnTo>
                  <a:lnTo>
                    <a:pt x="1210072" y="1284947"/>
                  </a:lnTo>
                  <a:lnTo>
                    <a:pt x="1208485" y="1280180"/>
                  </a:lnTo>
                  <a:lnTo>
                    <a:pt x="1206897" y="1277400"/>
                  </a:lnTo>
                  <a:lnTo>
                    <a:pt x="1161653" y="1233310"/>
                  </a:lnTo>
                  <a:lnTo>
                    <a:pt x="1159272" y="1230530"/>
                  </a:lnTo>
                  <a:lnTo>
                    <a:pt x="1156494" y="1227352"/>
                  </a:lnTo>
                  <a:lnTo>
                    <a:pt x="1154906" y="1224175"/>
                  </a:lnTo>
                  <a:lnTo>
                    <a:pt x="1153319" y="1220600"/>
                  </a:lnTo>
                  <a:lnTo>
                    <a:pt x="927894" y="1004920"/>
                  </a:lnTo>
                  <a:lnTo>
                    <a:pt x="925116" y="1002139"/>
                  </a:lnTo>
                  <a:lnTo>
                    <a:pt x="923131" y="999359"/>
                  </a:lnTo>
                  <a:lnTo>
                    <a:pt x="921544" y="996181"/>
                  </a:lnTo>
                  <a:lnTo>
                    <a:pt x="919560" y="993401"/>
                  </a:lnTo>
                  <a:lnTo>
                    <a:pt x="918369" y="989826"/>
                  </a:lnTo>
                  <a:lnTo>
                    <a:pt x="917575" y="986648"/>
                  </a:lnTo>
                  <a:lnTo>
                    <a:pt x="917178" y="983074"/>
                  </a:lnTo>
                  <a:lnTo>
                    <a:pt x="916781" y="979896"/>
                  </a:lnTo>
                  <a:lnTo>
                    <a:pt x="916781" y="976321"/>
                  </a:lnTo>
                  <a:lnTo>
                    <a:pt x="917178" y="973144"/>
                  </a:lnTo>
                  <a:lnTo>
                    <a:pt x="917972" y="969569"/>
                  </a:lnTo>
                  <a:lnTo>
                    <a:pt x="919163" y="966391"/>
                  </a:lnTo>
                  <a:lnTo>
                    <a:pt x="920750" y="962816"/>
                  </a:lnTo>
                  <a:lnTo>
                    <a:pt x="922338" y="960036"/>
                  </a:lnTo>
                  <a:lnTo>
                    <a:pt x="924322" y="956858"/>
                  </a:lnTo>
                  <a:lnTo>
                    <a:pt x="927100" y="954078"/>
                  </a:lnTo>
                  <a:lnTo>
                    <a:pt x="929481" y="952092"/>
                  </a:lnTo>
                  <a:lnTo>
                    <a:pt x="932260" y="949311"/>
                  </a:lnTo>
                  <a:lnTo>
                    <a:pt x="935435" y="947723"/>
                  </a:lnTo>
                  <a:lnTo>
                    <a:pt x="938213" y="946134"/>
                  </a:lnTo>
                  <a:lnTo>
                    <a:pt x="941785" y="944942"/>
                  </a:lnTo>
                  <a:lnTo>
                    <a:pt x="944960" y="944148"/>
                  </a:lnTo>
                  <a:lnTo>
                    <a:pt x="948531" y="943353"/>
                  </a:lnTo>
                  <a:lnTo>
                    <a:pt x="951706" y="942956"/>
                  </a:lnTo>
                  <a:lnTo>
                    <a:pt x="955278" y="942956"/>
                  </a:lnTo>
                  <a:lnTo>
                    <a:pt x="958453" y="943353"/>
                  </a:lnTo>
                  <a:lnTo>
                    <a:pt x="962025" y="944545"/>
                  </a:lnTo>
                  <a:lnTo>
                    <a:pt x="965200" y="945737"/>
                  </a:lnTo>
                  <a:lnTo>
                    <a:pt x="968772" y="946928"/>
                  </a:lnTo>
                  <a:lnTo>
                    <a:pt x="971550" y="948517"/>
                  </a:lnTo>
                  <a:lnTo>
                    <a:pt x="974725" y="950900"/>
                  </a:lnTo>
                  <a:lnTo>
                    <a:pt x="977503" y="953284"/>
                  </a:lnTo>
                  <a:lnTo>
                    <a:pt x="1214041" y="1179291"/>
                  </a:lnTo>
                  <a:lnTo>
                    <a:pt x="1216819" y="1182469"/>
                  </a:lnTo>
                  <a:lnTo>
                    <a:pt x="1235472" y="1199946"/>
                  </a:lnTo>
                  <a:lnTo>
                    <a:pt x="1254125" y="1217422"/>
                  </a:lnTo>
                  <a:lnTo>
                    <a:pt x="1262063" y="1224572"/>
                  </a:lnTo>
                  <a:lnTo>
                    <a:pt x="1268810" y="1230530"/>
                  </a:lnTo>
                  <a:lnTo>
                    <a:pt x="1275556" y="1235694"/>
                  </a:lnTo>
                  <a:lnTo>
                    <a:pt x="1281510" y="1239269"/>
                  </a:lnTo>
                  <a:lnTo>
                    <a:pt x="1287066" y="1242049"/>
                  </a:lnTo>
                  <a:lnTo>
                    <a:pt x="1292622" y="1244035"/>
                  </a:lnTo>
                  <a:lnTo>
                    <a:pt x="1297385" y="1244432"/>
                  </a:lnTo>
                  <a:lnTo>
                    <a:pt x="1299766" y="1244432"/>
                  </a:lnTo>
                  <a:lnTo>
                    <a:pt x="1302147" y="1244035"/>
                  </a:lnTo>
                  <a:lnTo>
                    <a:pt x="1307306" y="1242843"/>
                  </a:lnTo>
                  <a:lnTo>
                    <a:pt x="1312863" y="1240063"/>
                  </a:lnTo>
                  <a:lnTo>
                    <a:pt x="1317625" y="1236885"/>
                  </a:lnTo>
                  <a:lnTo>
                    <a:pt x="1323578" y="1232516"/>
                  </a:lnTo>
                  <a:lnTo>
                    <a:pt x="1329928" y="1226955"/>
                  </a:lnTo>
                  <a:lnTo>
                    <a:pt x="1336675" y="1220600"/>
                  </a:lnTo>
                  <a:lnTo>
                    <a:pt x="1343422" y="1213848"/>
                  </a:lnTo>
                  <a:lnTo>
                    <a:pt x="1348978" y="1207492"/>
                  </a:lnTo>
                  <a:lnTo>
                    <a:pt x="1352947" y="1201932"/>
                  </a:lnTo>
                  <a:lnTo>
                    <a:pt x="1356122" y="1196371"/>
                  </a:lnTo>
                  <a:lnTo>
                    <a:pt x="1358503" y="1191207"/>
                  </a:lnTo>
                  <a:lnTo>
                    <a:pt x="1360488" y="1186044"/>
                  </a:lnTo>
                  <a:lnTo>
                    <a:pt x="1361281" y="1182072"/>
                  </a:lnTo>
                  <a:lnTo>
                    <a:pt x="1361678" y="1178099"/>
                  </a:lnTo>
                  <a:lnTo>
                    <a:pt x="1361281" y="1174922"/>
                  </a:lnTo>
                  <a:lnTo>
                    <a:pt x="1360885" y="1171744"/>
                  </a:lnTo>
                  <a:lnTo>
                    <a:pt x="1359694" y="1168964"/>
                  </a:lnTo>
                  <a:lnTo>
                    <a:pt x="1359297" y="1166581"/>
                  </a:lnTo>
                  <a:lnTo>
                    <a:pt x="1357710" y="1164197"/>
                  </a:lnTo>
                  <a:lnTo>
                    <a:pt x="1356916" y="1163006"/>
                  </a:lnTo>
                  <a:lnTo>
                    <a:pt x="1309688" y="1118519"/>
                  </a:lnTo>
                  <a:lnTo>
                    <a:pt x="1307703" y="1116533"/>
                  </a:lnTo>
                  <a:lnTo>
                    <a:pt x="1306116" y="1114150"/>
                  </a:lnTo>
                  <a:lnTo>
                    <a:pt x="1302544" y="1108986"/>
                  </a:lnTo>
                  <a:lnTo>
                    <a:pt x="1299369" y="1105412"/>
                  </a:lnTo>
                  <a:lnTo>
                    <a:pt x="1279128" y="1084757"/>
                  </a:lnTo>
                  <a:lnTo>
                    <a:pt x="1278335" y="1084360"/>
                  </a:lnTo>
                  <a:lnTo>
                    <a:pt x="1048941" y="854778"/>
                  </a:lnTo>
                  <a:lnTo>
                    <a:pt x="1046163" y="851997"/>
                  </a:lnTo>
                  <a:lnTo>
                    <a:pt x="1044178" y="849217"/>
                  </a:lnTo>
                  <a:lnTo>
                    <a:pt x="1042591" y="846039"/>
                  </a:lnTo>
                  <a:lnTo>
                    <a:pt x="1041003" y="843259"/>
                  </a:lnTo>
                  <a:lnTo>
                    <a:pt x="1039813" y="839684"/>
                  </a:lnTo>
                  <a:lnTo>
                    <a:pt x="1039019" y="836506"/>
                  </a:lnTo>
                  <a:lnTo>
                    <a:pt x="1038622" y="832931"/>
                  </a:lnTo>
                  <a:lnTo>
                    <a:pt x="1038622" y="829754"/>
                  </a:lnTo>
                  <a:lnTo>
                    <a:pt x="1038622" y="826179"/>
                  </a:lnTo>
                  <a:lnTo>
                    <a:pt x="1039019" y="823001"/>
                  </a:lnTo>
                  <a:lnTo>
                    <a:pt x="1039813" y="819427"/>
                  </a:lnTo>
                  <a:lnTo>
                    <a:pt x="1041003" y="816249"/>
                  </a:lnTo>
                  <a:lnTo>
                    <a:pt x="1042591" y="813071"/>
                  </a:lnTo>
                  <a:lnTo>
                    <a:pt x="1044178" y="810291"/>
                  </a:lnTo>
                  <a:lnTo>
                    <a:pt x="1046163" y="807113"/>
                  </a:lnTo>
                  <a:lnTo>
                    <a:pt x="1048941" y="804730"/>
                  </a:lnTo>
                  <a:lnTo>
                    <a:pt x="1051719" y="802347"/>
                  </a:lnTo>
                  <a:lnTo>
                    <a:pt x="1054100" y="799964"/>
                  </a:lnTo>
                  <a:lnTo>
                    <a:pt x="1057672" y="798375"/>
                  </a:lnTo>
                  <a:lnTo>
                    <a:pt x="1060450" y="796786"/>
                  </a:lnTo>
                  <a:lnTo>
                    <a:pt x="1064022" y="795595"/>
                  </a:lnTo>
                  <a:lnTo>
                    <a:pt x="1067197" y="794800"/>
                  </a:lnTo>
                  <a:lnTo>
                    <a:pt x="1070769" y="794006"/>
                  </a:lnTo>
                  <a:lnTo>
                    <a:pt x="1073944" y="794006"/>
                  </a:lnTo>
                  <a:lnTo>
                    <a:pt x="1077516" y="794006"/>
                  </a:lnTo>
                  <a:lnTo>
                    <a:pt x="1080691" y="794800"/>
                  </a:lnTo>
                  <a:lnTo>
                    <a:pt x="1084263" y="795595"/>
                  </a:lnTo>
                  <a:lnTo>
                    <a:pt x="1087041" y="796786"/>
                  </a:lnTo>
                  <a:lnTo>
                    <a:pt x="1090613" y="798375"/>
                  </a:lnTo>
                  <a:lnTo>
                    <a:pt x="1093391" y="799964"/>
                  </a:lnTo>
                  <a:lnTo>
                    <a:pt x="1096566" y="802347"/>
                  </a:lnTo>
                  <a:lnTo>
                    <a:pt x="1098947" y="804730"/>
                  </a:lnTo>
                  <a:lnTo>
                    <a:pt x="1328738" y="1034313"/>
                  </a:lnTo>
                  <a:lnTo>
                    <a:pt x="1331119" y="1037093"/>
                  </a:lnTo>
                  <a:lnTo>
                    <a:pt x="1349375" y="1055364"/>
                  </a:lnTo>
                  <a:lnTo>
                    <a:pt x="1364456" y="1070061"/>
                  </a:lnTo>
                  <a:lnTo>
                    <a:pt x="1371600" y="1076813"/>
                  </a:lnTo>
                  <a:lnTo>
                    <a:pt x="1378347" y="1083168"/>
                  </a:lnTo>
                  <a:lnTo>
                    <a:pt x="1385094" y="1088729"/>
                  </a:lnTo>
                  <a:lnTo>
                    <a:pt x="1391444" y="1093496"/>
                  </a:lnTo>
                  <a:lnTo>
                    <a:pt x="1397397" y="1096673"/>
                  </a:lnTo>
                  <a:lnTo>
                    <a:pt x="1400175" y="1097865"/>
                  </a:lnTo>
                  <a:lnTo>
                    <a:pt x="1402953" y="1098659"/>
                  </a:lnTo>
                  <a:lnTo>
                    <a:pt x="1404541" y="1099056"/>
                  </a:lnTo>
                  <a:lnTo>
                    <a:pt x="1407716" y="1099851"/>
                  </a:lnTo>
                  <a:lnTo>
                    <a:pt x="1410891" y="1099056"/>
                  </a:lnTo>
                  <a:lnTo>
                    <a:pt x="1415653" y="1098262"/>
                  </a:lnTo>
                  <a:lnTo>
                    <a:pt x="1421210" y="1095879"/>
                  </a:lnTo>
                  <a:lnTo>
                    <a:pt x="1424385" y="1093893"/>
                  </a:lnTo>
                  <a:lnTo>
                    <a:pt x="1427956" y="1091112"/>
                  </a:lnTo>
                  <a:lnTo>
                    <a:pt x="1431528" y="1088729"/>
                  </a:lnTo>
                  <a:lnTo>
                    <a:pt x="1435894" y="1084757"/>
                  </a:lnTo>
                  <a:lnTo>
                    <a:pt x="1440260" y="1081182"/>
                  </a:lnTo>
                  <a:lnTo>
                    <a:pt x="1445419" y="1076019"/>
                  </a:lnTo>
                  <a:lnTo>
                    <a:pt x="1452166" y="1068869"/>
                  </a:lnTo>
                  <a:lnTo>
                    <a:pt x="1457325" y="1062514"/>
                  </a:lnTo>
                  <a:lnTo>
                    <a:pt x="1461294" y="1056159"/>
                  </a:lnTo>
                  <a:lnTo>
                    <a:pt x="1464866" y="1050201"/>
                  </a:lnTo>
                  <a:lnTo>
                    <a:pt x="1466850" y="1044640"/>
                  </a:lnTo>
                  <a:lnTo>
                    <a:pt x="1468835" y="1039873"/>
                  </a:lnTo>
                  <a:lnTo>
                    <a:pt x="1469628" y="1035504"/>
                  </a:lnTo>
                  <a:lnTo>
                    <a:pt x="1470025" y="1031135"/>
                  </a:lnTo>
                  <a:lnTo>
                    <a:pt x="1469628" y="1027560"/>
                  </a:lnTo>
                  <a:lnTo>
                    <a:pt x="1469231" y="1024383"/>
                  </a:lnTo>
                  <a:lnTo>
                    <a:pt x="1468041" y="1021602"/>
                  </a:lnTo>
                  <a:lnTo>
                    <a:pt x="1467247" y="1019616"/>
                  </a:lnTo>
                  <a:lnTo>
                    <a:pt x="1465660" y="1016041"/>
                  </a:lnTo>
                  <a:lnTo>
                    <a:pt x="1464866" y="1015247"/>
                  </a:lnTo>
                  <a:lnTo>
                    <a:pt x="1419225" y="969966"/>
                  </a:lnTo>
                  <a:lnTo>
                    <a:pt x="1416844" y="967583"/>
                  </a:lnTo>
                  <a:lnTo>
                    <a:pt x="1414860" y="964802"/>
                  </a:lnTo>
                  <a:lnTo>
                    <a:pt x="1412478" y="961625"/>
                  </a:lnTo>
                  <a:lnTo>
                    <a:pt x="1411288" y="958447"/>
                  </a:lnTo>
                  <a:lnTo>
                    <a:pt x="1410097" y="955270"/>
                  </a:lnTo>
                  <a:lnTo>
                    <a:pt x="1409303" y="952092"/>
                  </a:lnTo>
                  <a:lnTo>
                    <a:pt x="1408906" y="948517"/>
                  </a:lnTo>
                  <a:lnTo>
                    <a:pt x="1408510" y="945339"/>
                  </a:lnTo>
                  <a:lnTo>
                    <a:pt x="1408906" y="941765"/>
                  </a:lnTo>
                  <a:lnTo>
                    <a:pt x="1409303" y="938587"/>
                  </a:lnTo>
                  <a:lnTo>
                    <a:pt x="1410097" y="935012"/>
                  </a:lnTo>
                  <a:lnTo>
                    <a:pt x="1410891" y="931835"/>
                  </a:lnTo>
                  <a:lnTo>
                    <a:pt x="1412478" y="928657"/>
                  </a:lnTo>
                  <a:lnTo>
                    <a:pt x="1414463" y="925479"/>
                  </a:lnTo>
                  <a:lnTo>
                    <a:pt x="1416447" y="922302"/>
                  </a:lnTo>
                  <a:lnTo>
                    <a:pt x="1418828" y="919919"/>
                  </a:lnTo>
                  <a:lnTo>
                    <a:pt x="1421606" y="917535"/>
                  </a:lnTo>
                  <a:lnTo>
                    <a:pt x="1424385" y="915152"/>
                  </a:lnTo>
                  <a:lnTo>
                    <a:pt x="1427163" y="913563"/>
                  </a:lnTo>
                  <a:lnTo>
                    <a:pt x="1430338" y="911975"/>
                  </a:lnTo>
                  <a:lnTo>
                    <a:pt x="1433513" y="910783"/>
                  </a:lnTo>
                  <a:lnTo>
                    <a:pt x="1437085" y="909989"/>
                  </a:lnTo>
                  <a:lnTo>
                    <a:pt x="1440260" y="909194"/>
                  </a:lnTo>
                  <a:lnTo>
                    <a:pt x="1443831" y="909194"/>
                  </a:lnTo>
                  <a:lnTo>
                    <a:pt x="1447006" y="909194"/>
                  </a:lnTo>
                  <a:lnTo>
                    <a:pt x="1450578" y="909989"/>
                  </a:lnTo>
                  <a:lnTo>
                    <a:pt x="1453753" y="910783"/>
                  </a:lnTo>
                  <a:lnTo>
                    <a:pt x="1457325" y="911975"/>
                  </a:lnTo>
                  <a:lnTo>
                    <a:pt x="1460103" y="913166"/>
                  </a:lnTo>
                  <a:lnTo>
                    <a:pt x="1463278" y="914755"/>
                  </a:lnTo>
                  <a:lnTo>
                    <a:pt x="1466056" y="917138"/>
                  </a:lnTo>
                  <a:lnTo>
                    <a:pt x="1469231" y="919521"/>
                  </a:lnTo>
                  <a:lnTo>
                    <a:pt x="1516460" y="966391"/>
                  </a:lnTo>
                  <a:lnTo>
                    <a:pt x="1520825" y="971952"/>
                  </a:lnTo>
                  <a:lnTo>
                    <a:pt x="1525191" y="978307"/>
                  </a:lnTo>
                  <a:lnTo>
                    <a:pt x="1528763" y="985060"/>
                  </a:lnTo>
                  <a:lnTo>
                    <a:pt x="1532731" y="993004"/>
                  </a:lnTo>
                  <a:lnTo>
                    <a:pt x="1535510" y="1001345"/>
                  </a:lnTo>
                  <a:lnTo>
                    <a:pt x="1538288" y="1010481"/>
                  </a:lnTo>
                  <a:lnTo>
                    <a:pt x="1539875" y="1020411"/>
                  </a:lnTo>
                  <a:lnTo>
                    <a:pt x="1540272" y="1025574"/>
                  </a:lnTo>
                  <a:lnTo>
                    <a:pt x="1540272" y="1030738"/>
                  </a:lnTo>
                  <a:lnTo>
                    <a:pt x="1540272" y="1035901"/>
                  </a:lnTo>
                  <a:lnTo>
                    <a:pt x="1539875" y="1041462"/>
                  </a:lnTo>
                  <a:lnTo>
                    <a:pt x="1539478" y="1047023"/>
                  </a:lnTo>
                  <a:lnTo>
                    <a:pt x="1538685" y="1052981"/>
                  </a:lnTo>
                  <a:lnTo>
                    <a:pt x="1537494" y="1058145"/>
                  </a:lnTo>
                  <a:lnTo>
                    <a:pt x="1535510" y="1064103"/>
                  </a:lnTo>
                  <a:lnTo>
                    <a:pt x="1533525" y="1070061"/>
                  </a:lnTo>
                  <a:lnTo>
                    <a:pt x="1531144" y="1076416"/>
                  </a:lnTo>
                  <a:lnTo>
                    <a:pt x="1527969" y="1082374"/>
                  </a:lnTo>
                  <a:lnTo>
                    <a:pt x="1525191" y="1088729"/>
                  </a:lnTo>
                  <a:lnTo>
                    <a:pt x="1521222" y="1094687"/>
                  </a:lnTo>
                  <a:lnTo>
                    <a:pt x="1517253" y="1101042"/>
                  </a:lnTo>
                  <a:lnTo>
                    <a:pt x="1512491" y="1107398"/>
                  </a:lnTo>
                  <a:lnTo>
                    <a:pt x="1507331" y="1113753"/>
                  </a:lnTo>
                  <a:lnTo>
                    <a:pt x="1501775" y="1120108"/>
                  </a:lnTo>
                  <a:lnTo>
                    <a:pt x="1495822" y="1126066"/>
                  </a:lnTo>
                  <a:lnTo>
                    <a:pt x="1485900" y="1135599"/>
                  </a:lnTo>
                  <a:lnTo>
                    <a:pt x="1479550" y="1141160"/>
                  </a:lnTo>
                  <a:lnTo>
                    <a:pt x="1472010" y="1147118"/>
                  </a:lnTo>
                  <a:lnTo>
                    <a:pt x="1463675" y="1152679"/>
                  </a:lnTo>
                  <a:lnTo>
                    <a:pt x="1453753" y="1158239"/>
                  </a:lnTo>
                  <a:lnTo>
                    <a:pt x="1448991" y="1161020"/>
                  </a:lnTo>
                  <a:lnTo>
                    <a:pt x="1443435" y="1163403"/>
                  </a:lnTo>
                  <a:lnTo>
                    <a:pt x="1437878" y="1165389"/>
                  </a:lnTo>
                  <a:lnTo>
                    <a:pt x="1432322" y="1166978"/>
                  </a:lnTo>
                  <a:lnTo>
                    <a:pt x="1432719" y="1172539"/>
                  </a:lnTo>
                  <a:lnTo>
                    <a:pt x="1432719" y="1178497"/>
                  </a:lnTo>
                  <a:lnTo>
                    <a:pt x="1432719" y="1184852"/>
                  </a:lnTo>
                  <a:lnTo>
                    <a:pt x="1432322" y="1190810"/>
                  </a:lnTo>
                  <a:lnTo>
                    <a:pt x="1431131" y="1197165"/>
                  </a:lnTo>
                  <a:lnTo>
                    <a:pt x="1429941" y="1203520"/>
                  </a:lnTo>
                  <a:lnTo>
                    <a:pt x="1427956" y="1210273"/>
                  </a:lnTo>
                  <a:lnTo>
                    <a:pt x="1425575" y="1217025"/>
                  </a:lnTo>
                  <a:lnTo>
                    <a:pt x="1422797" y="1223778"/>
                  </a:lnTo>
                  <a:lnTo>
                    <a:pt x="1419225" y="1230530"/>
                  </a:lnTo>
                  <a:lnTo>
                    <a:pt x="1415653" y="1237283"/>
                  </a:lnTo>
                  <a:lnTo>
                    <a:pt x="1410891" y="1244432"/>
                  </a:lnTo>
                  <a:lnTo>
                    <a:pt x="1405731" y="1251185"/>
                  </a:lnTo>
                  <a:lnTo>
                    <a:pt x="1399778" y="1258334"/>
                  </a:lnTo>
                  <a:lnTo>
                    <a:pt x="1393428" y="1265484"/>
                  </a:lnTo>
                  <a:lnTo>
                    <a:pt x="1386285" y="1272633"/>
                  </a:lnTo>
                  <a:lnTo>
                    <a:pt x="1379935" y="1278194"/>
                  </a:lnTo>
                  <a:lnTo>
                    <a:pt x="1374378" y="1283755"/>
                  </a:lnTo>
                  <a:lnTo>
                    <a:pt x="1368028" y="1288124"/>
                  </a:lnTo>
                  <a:lnTo>
                    <a:pt x="1362075" y="1292891"/>
                  </a:lnTo>
                  <a:lnTo>
                    <a:pt x="1356519" y="1296863"/>
                  </a:lnTo>
                  <a:lnTo>
                    <a:pt x="1350566" y="1300040"/>
                  </a:lnTo>
                  <a:lnTo>
                    <a:pt x="1345010" y="1303615"/>
                  </a:lnTo>
                  <a:lnTo>
                    <a:pt x="1339453" y="1305998"/>
                  </a:lnTo>
                  <a:lnTo>
                    <a:pt x="1334294" y="1308382"/>
                  </a:lnTo>
                  <a:lnTo>
                    <a:pt x="1328738" y="1310765"/>
                  </a:lnTo>
                  <a:lnTo>
                    <a:pt x="1323181" y="1312354"/>
                  </a:lnTo>
                  <a:lnTo>
                    <a:pt x="1318022" y="1313545"/>
                  </a:lnTo>
                  <a:lnTo>
                    <a:pt x="1312863" y="1314737"/>
                  </a:lnTo>
                  <a:lnTo>
                    <a:pt x="1307703" y="1315134"/>
                  </a:lnTo>
                  <a:lnTo>
                    <a:pt x="1302544" y="1315531"/>
                  </a:lnTo>
                  <a:lnTo>
                    <a:pt x="1297781" y="1315928"/>
                  </a:lnTo>
                  <a:lnTo>
                    <a:pt x="1293019" y="1315531"/>
                  </a:lnTo>
                  <a:lnTo>
                    <a:pt x="1288256" y="1315134"/>
                  </a:lnTo>
                  <a:lnTo>
                    <a:pt x="1279128" y="1313545"/>
                  </a:lnTo>
                  <a:lnTo>
                    <a:pt x="1276747" y="1322284"/>
                  </a:lnTo>
                  <a:lnTo>
                    <a:pt x="1273969" y="1331022"/>
                  </a:lnTo>
                  <a:lnTo>
                    <a:pt x="1270000" y="1339760"/>
                  </a:lnTo>
                  <a:lnTo>
                    <a:pt x="1265635" y="1348499"/>
                  </a:lnTo>
                  <a:lnTo>
                    <a:pt x="1260078" y="1358032"/>
                  </a:lnTo>
                  <a:lnTo>
                    <a:pt x="1253331" y="1366770"/>
                  </a:lnTo>
                  <a:lnTo>
                    <a:pt x="1245394" y="1375906"/>
                  </a:lnTo>
                  <a:lnTo>
                    <a:pt x="1236266" y="1385439"/>
                  </a:lnTo>
                  <a:lnTo>
                    <a:pt x="1230313" y="1391397"/>
                  </a:lnTo>
                  <a:lnTo>
                    <a:pt x="1224756" y="1396163"/>
                  </a:lnTo>
                  <a:lnTo>
                    <a:pt x="1219200" y="1401327"/>
                  </a:lnTo>
                  <a:lnTo>
                    <a:pt x="1213247" y="1405696"/>
                  </a:lnTo>
                  <a:lnTo>
                    <a:pt x="1207691" y="1409271"/>
                  </a:lnTo>
                  <a:lnTo>
                    <a:pt x="1202135" y="1413243"/>
                  </a:lnTo>
                  <a:lnTo>
                    <a:pt x="1196578" y="1416023"/>
                  </a:lnTo>
                  <a:lnTo>
                    <a:pt x="1191419" y="1419201"/>
                  </a:lnTo>
                  <a:lnTo>
                    <a:pt x="1185863" y="1421584"/>
                  </a:lnTo>
                  <a:lnTo>
                    <a:pt x="1180703" y="1423173"/>
                  </a:lnTo>
                  <a:lnTo>
                    <a:pt x="1175544" y="1425159"/>
                  </a:lnTo>
                  <a:lnTo>
                    <a:pt x="1170781" y="1426748"/>
                  </a:lnTo>
                  <a:lnTo>
                    <a:pt x="1165622" y="1427542"/>
                  </a:lnTo>
                  <a:lnTo>
                    <a:pt x="1160463" y="1428336"/>
                  </a:lnTo>
                  <a:lnTo>
                    <a:pt x="1155700" y="1428734"/>
                  </a:lnTo>
                  <a:lnTo>
                    <a:pt x="1150938" y="1428734"/>
                  </a:lnTo>
                  <a:lnTo>
                    <a:pt x="1144588" y="1428734"/>
                  </a:lnTo>
                  <a:lnTo>
                    <a:pt x="1137841" y="1427939"/>
                  </a:lnTo>
                  <a:lnTo>
                    <a:pt x="1131491" y="1426748"/>
                  </a:lnTo>
                  <a:lnTo>
                    <a:pt x="1125538" y="1425159"/>
                  </a:lnTo>
                  <a:lnTo>
                    <a:pt x="1119188" y="1422776"/>
                  </a:lnTo>
                  <a:lnTo>
                    <a:pt x="1113235" y="1420392"/>
                  </a:lnTo>
                  <a:lnTo>
                    <a:pt x="1107281" y="1417215"/>
                  </a:lnTo>
                  <a:lnTo>
                    <a:pt x="1101725" y="1414037"/>
                  </a:lnTo>
                  <a:lnTo>
                    <a:pt x="1096566" y="1410462"/>
                  </a:lnTo>
                  <a:lnTo>
                    <a:pt x="1090613" y="1406888"/>
                  </a:lnTo>
                  <a:lnTo>
                    <a:pt x="1079897" y="1398943"/>
                  </a:lnTo>
                  <a:lnTo>
                    <a:pt x="1069975" y="1390205"/>
                  </a:lnTo>
                  <a:lnTo>
                    <a:pt x="1059656" y="1381069"/>
                  </a:lnTo>
                  <a:lnTo>
                    <a:pt x="1056878" y="1385836"/>
                  </a:lnTo>
                  <a:lnTo>
                    <a:pt x="1053703" y="1390205"/>
                  </a:lnTo>
                  <a:lnTo>
                    <a:pt x="1050131" y="1394971"/>
                  </a:lnTo>
                  <a:lnTo>
                    <a:pt x="1046163" y="1399738"/>
                  </a:lnTo>
                  <a:lnTo>
                    <a:pt x="1042194" y="1404107"/>
                  </a:lnTo>
                  <a:lnTo>
                    <a:pt x="1037431" y="1408874"/>
                  </a:lnTo>
                  <a:lnTo>
                    <a:pt x="1032669" y="1413640"/>
                  </a:lnTo>
                  <a:lnTo>
                    <a:pt x="1027113" y="1417612"/>
                  </a:lnTo>
                  <a:lnTo>
                    <a:pt x="1016794" y="1425953"/>
                  </a:lnTo>
                  <a:lnTo>
                    <a:pt x="1006475" y="1432706"/>
                  </a:lnTo>
                  <a:lnTo>
                    <a:pt x="996553" y="1437869"/>
                  </a:lnTo>
                  <a:lnTo>
                    <a:pt x="986631" y="1442238"/>
                  </a:lnTo>
                  <a:lnTo>
                    <a:pt x="977503" y="1445813"/>
                  </a:lnTo>
                  <a:lnTo>
                    <a:pt x="968772" y="1447799"/>
                  </a:lnTo>
                  <a:lnTo>
                    <a:pt x="959644" y="1448991"/>
                  </a:lnTo>
                  <a:lnTo>
                    <a:pt x="950913" y="1449388"/>
                  </a:lnTo>
                  <a:lnTo>
                    <a:pt x="944166" y="1449388"/>
                  </a:lnTo>
                  <a:lnTo>
                    <a:pt x="937419" y="1448594"/>
                  </a:lnTo>
                  <a:lnTo>
                    <a:pt x="930672" y="1447402"/>
                  </a:lnTo>
                  <a:lnTo>
                    <a:pt x="923925" y="1445416"/>
                  </a:lnTo>
                  <a:lnTo>
                    <a:pt x="917575" y="1443033"/>
                  </a:lnTo>
                  <a:lnTo>
                    <a:pt x="911225" y="1440650"/>
                  </a:lnTo>
                  <a:lnTo>
                    <a:pt x="905272" y="1437472"/>
                  </a:lnTo>
                  <a:lnTo>
                    <a:pt x="898922" y="1434294"/>
                  </a:lnTo>
                  <a:lnTo>
                    <a:pt x="893366" y="1430720"/>
                  </a:lnTo>
                  <a:lnTo>
                    <a:pt x="887810" y="1427145"/>
                  </a:lnTo>
                  <a:lnTo>
                    <a:pt x="876300" y="1419201"/>
                  </a:lnTo>
                  <a:lnTo>
                    <a:pt x="865188" y="1410462"/>
                  </a:lnTo>
                  <a:lnTo>
                    <a:pt x="854472" y="1402121"/>
                  </a:lnTo>
                  <a:lnTo>
                    <a:pt x="837803" y="1388616"/>
                  </a:lnTo>
                  <a:lnTo>
                    <a:pt x="835422" y="1386630"/>
                  </a:lnTo>
                  <a:lnTo>
                    <a:pt x="681435" y="1264689"/>
                  </a:lnTo>
                  <a:lnTo>
                    <a:pt x="673497" y="1270647"/>
                  </a:lnTo>
                  <a:lnTo>
                    <a:pt x="665560" y="1275414"/>
                  </a:lnTo>
                  <a:lnTo>
                    <a:pt x="649685" y="1285741"/>
                  </a:lnTo>
                  <a:lnTo>
                    <a:pt x="633016" y="1294480"/>
                  </a:lnTo>
                  <a:lnTo>
                    <a:pt x="617538" y="1302026"/>
                  </a:lnTo>
                  <a:lnTo>
                    <a:pt x="602456" y="1308382"/>
                  </a:lnTo>
                  <a:lnTo>
                    <a:pt x="588963" y="1313148"/>
                  </a:lnTo>
                  <a:lnTo>
                    <a:pt x="576660" y="1317120"/>
                  </a:lnTo>
                  <a:lnTo>
                    <a:pt x="571103" y="1318312"/>
                  </a:lnTo>
                  <a:lnTo>
                    <a:pt x="565944" y="1319106"/>
                  </a:lnTo>
                  <a:lnTo>
                    <a:pt x="561975" y="1319503"/>
                  </a:lnTo>
                  <a:lnTo>
                    <a:pt x="557610" y="1319503"/>
                  </a:lnTo>
                  <a:lnTo>
                    <a:pt x="553641" y="1319106"/>
                  </a:lnTo>
                  <a:lnTo>
                    <a:pt x="550069" y="1318312"/>
                  </a:lnTo>
                  <a:lnTo>
                    <a:pt x="546497" y="1317517"/>
                  </a:lnTo>
                  <a:lnTo>
                    <a:pt x="543719" y="1315531"/>
                  </a:lnTo>
                  <a:lnTo>
                    <a:pt x="540941" y="1313942"/>
                  </a:lnTo>
                  <a:lnTo>
                    <a:pt x="538163" y="1312354"/>
                  </a:lnTo>
                  <a:lnTo>
                    <a:pt x="535781" y="1309970"/>
                  </a:lnTo>
                  <a:lnTo>
                    <a:pt x="533003" y="1307587"/>
                  </a:lnTo>
                  <a:lnTo>
                    <a:pt x="529431" y="1302026"/>
                  </a:lnTo>
                  <a:lnTo>
                    <a:pt x="525860" y="1296466"/>
                  </a:lnTo>
                  <a:lnTo>
                    <a:pt x="523478" y="1290507"/>
                  </a:lnTo>
                  <a:lnTo>
                    <a:pt x="521891" y="1284152"/>
                  </a:lnTo>
                  <a:lnTo>
                    <a:pt x="519906" y="1278194"/>
                  </a:lnTo>
                  <a:lnTo>
                    <a:pt x="518716" y="1272236"/>
                  </a:lnTo>
                  <a:lnTo>
                    <a:pt x="518319" y="1267073"/>
                  </a:lnTo>
                  <a:lnTo>
                    <a:pt x="517525" y="1259526"/>
                  </a:lnTo>
                  <a:lnTo>
                    <a:pt x="517525" y="1256745"/>
                  </a:lnTo>
                  <a:lnTo>
                    <a:pt x="517525" y="1255554"/>
                  </a:lnTo>
                  <a:lnTo>
                    <a:pt x="516731" y="1252376"/>
                  </a:lnTo>
                  <a:lnTo>
                    <a:pt x="515541" y="1248007"/>
                  </a:lnTo>
                  <a:lnTo>
                    <a:pt x="514350" y="1245624"/>
                  </a:lnTo>
                  <a:lnTo>
                    <a:pt x="512366" y="1243638"/>
                  </a:lnTo>
                  <a:lnTo>
                    <a:pt x="509985" y="1240857"/>
                  </a:lnTo>
                  <a:lnTo>
                    <a:pt x="507603" y="1239269"/>
                  </a:lnTo>
                  <a:lnTo>
                    <a:pt x="504031" y="1237283"/>
                  </a:lnTo>
                  <a:lnTo>
                    <a:pt x="499666" y="1236091"/>
                  </a:lnTo>
                  <a:lnTo>
                    <a:pt x="495300" y="1235296"/>
                  </a:lnTo>
                  <a:lnTo>
                    <a:pt x="489744" y="1234502"/>
                  </a:lnTo>
                  <a:lnTo>
                    <a:pt x="483394" y="1234502"/>
                  </a:lnTo>
                  <a:lnTo>
                    <a:pt x="475853" y="1235694"/>
                  </a:lnTo>
                  <a:lnTo>
                    <a:pt x="471884" y="1236091"/>
                  </a:lnTo>
                  <a:lnTo>
                    <a:pt x="467915" y="1235694"/>
                  </a:lnTo>
                  <a:lnTo>
                    <a:pt x="463947" y="1234105"/>
                  </a:lnTo>
                  <a:lnTo>
                    <a:pt x="459978" y="1232119"/>
                  </a:lnTo>
                  <a:lnTo>
                    <a:pt x="455612" y="1229736"/>
                  </a:lnTo>
                  <a:lnTo>
                    <a:pt x="451247" y="1226558"/>
                  </a:lnTo>
                  <a:lnTo>
                    <a:pt x="447278" y="1222983"/>
                  </a:lnTo>
                  <a:lnTo>
                    <a:pt x="442912" y="1219011"/>
                  </a:lnTo>
                  <a:lnTo>
                    <a:pt x="439340" y="1214245"/>
                  </a:lnTo>
                  <a:lnTo>
                    <a:pt x="434975" y="1209876"/>
                  </a:lnTo>
                  <a:lnTo>
                    <a:pt x="427037" y="1199151"/>
                  </a:lnTo>
                  <a:lnTo>
                    <a:pt x="419100" y="1187235"/>
                  </a:lnTo>
                  <a:lnTo>
                    <a:pt x="411559" y="1175716"/>
                  </a:lnTo>
                  <a:lnTo>
                    <a:pt x="404415" y="1163800"/>
                  </a:lnTo>
                  <a:lnTo>
                    <a:pt x="398065" y="1151884"/>
                  </a:lnTo>
                  <a:lnTo>
                    <a:pt x="388144" y="1130833"/>
                  </a:lnTo>
                  <a:lnTo>
                    <a:pt x="381000" y="1116136"/>
                  </a:lnTo>
                  <a:lnTo>
                    <a:pt x="379015" y="1110575"/>
                  </a:lnTo>
                  <a:lnTo>
                    <a:pt x="379015" y="1108589"/>
                  </a:lnTo>
                  <a:lnTo>
                    <a:pt x="379015" y="1102631"/>
                  </a:lnTo>
                  <a:lnTo>
                    <a:pt x="379015" y="1099056"/>
                  </a:lnTo>
                  <a:lnTo>
                    <a:pt x="378619" y="1094687"/>
                  </a:lnTo>
                  <a:lnTo>
                    <a:pt x="377428" y="1089921"/>
                  </a:lnTo>
                  <a:lnTo>
                    <a:pt x="375840" y="1085154"/>
                  </a:lnTo>
                  <a:lnTo>
                    <a:pt x="374253" y="1080388"/>
                  </a:lnTo>
                  <a:lnTo>
                    <a:pt x="371872" y="1075622"/>
                  </a:lnTo>
                  <a:lnTo>
                    <a:pt x="368300" y="1070855"/>
                  </a:lnTo>
                  <a:lnTo>
                    <a:pt x="363934" y="1066883"/>
                  </a:lnTo>
                  <a:lnTo>
                    <a:pt x="361553" y="1064500"/>
                  </a:lnTo>
                  <a:lnTo>
                    <a:pt x="359172" y="1062514"/>
                  </a:lnTo>
                  <a:lnTo>
                    <a:pt x="355997" y="1060925"/>
                  </a:lnTo>
                  <a:lnTo>
                    <a:pt x="352822" y="1059336"/>
                  </a:lnTo>
                  <a:lnTo>
                    <a:pt x="349250" y="1057747"/>
                  </a:lnTo>
                  <a:lnTo>
                    <a:pt x="345678" y="1056556"/>
                  </a:lnTo>
                  <a:lnTo>
                    <a:pt x="341312" y="1055761"/>
                  </a:lnTo>
                  <a:lnTo>
                    <a:pt x="336947" y="1054967"/>
                  </a:lnTo>
                  <a:lnTo>
                    <a:pt x="332581" y="1054173"/>
                  </a:lnTo>
                  <a:lnTo>
                    <a:pt x="328215" y="1052981"/>
                  </a:lnTo>
                  <a:lnTo>
                    <a:pt x="323453" y="1050598"/>
                  </a:lnTo>
                  <a:lnTo>
                    <a:pt x="319484" y="1048612"/>
                  </a:lnTo>
                  <a:lnTo>
                    <a:pt x="315119" y="1046229"/>
                  </a:lnTo>
                  <a:lnTo>
                    <a:pt x="311150" y="1043051"/>
                  </a:lnTo>
                  <a:lnTo>
                    <a:pt x="307181" y="1039476"/>
                  </a:lnTo>
                  <a:lnTo>
                    <a:pt x="303212" y="1035504"/>
                  </a:lnTo>
                  <a:lnTo>
                    <a:pt x="299640" y="1031532"/>
                  </a:lnTo>
                  <a:lnTo>
                    <a:pt x="295672" y="1027163"/>
                  </a:lnTo>
                  <a:lnTo>
                    <a:pt x="288528" y="1017233"/>
                  </a:lnTo>
                  <a:lnTo>
                    <a:pt x="281781" y="1006906"/>
                  </a:lnTo>
                  <a:lnTo>
                    <a:pt x="275431" y="994990"/>
                  </a:lnTo>
                  <a:lnTo>
                    <a:pt x="269081" y="982676"/>
                  </a:lnTo>
                  <a:lnTo>
                    <a:pt x="263922" y="969569"/>
                  </a:lnTo>
                  <a:lnTo>
                    <a:pt x="258762" y="956064"/>
                  </a:lnTo>
                  <a:lnTo>
                    <a:pt x="254000" y="942559"/>
                  </a:lnTo>
                  <a:lnTo>
                    <a:pt x="250031" y="928657"/>
                  </a:lnTo>
                  <a:lnTo>
                    <a:pt x="246062" y="914755"/>
                  </a:lnTo>
                  <a:lnTo>
                    <a:pt x="242887" y="901250"/>
                  </a:lnTo>
                  <a:lnTo>
                    <a:pt x="239712" y="888142"/>
                  </a:lnTo>
                  <a:lnTo>
                    <a:pt x="239315" y="884568"/>
                  </a:lnTo>
                  <a:lnTo>
                    <a:pt x="238919" y="880993"/>
                  </a:lnTo>
                  <a:lnTo>
                    <a:pt x="239315" y="877418"/>
                  </a:lnTo>
                  <a:lnTo>
                    <a:pt x="239712" y="873843"/>
                  </a:lnTo>
                  <a:lnTo>
                    <a:pt x="240109" y="870268"/>
                  </a:lnTo>
                  <a:lnTo>
                    <a:pt x="240903" y="866296"/>
                  </a:lnTo>
                  <a:lnTo>
                    <a:pt x="244078" y="859147"/>
                  </a:lnTo>
                  <a:lnTo>
                    <a:pt x="247253" y="851600"/>
                  </a:lnTo>
                  <a:lnTo>
                    <a:pt x="252015" y="844053"/>
                  </a:lnTo>
                  <a:lnTo>
                    <a:pt x="257572" y="836506"/>
                  </a:lnTo>
                  <a:lnTo>
                    <a:pt x="263525" y="828959"/>
                  </a:lnTo>
                  <a:lnTo>
                    <a:pt x="270272" y="821015"/>
                  </a:lnTo>
                  <a:lnTo>
                    <a:pt x="277415" y="813469"/>
                  </a:lnTo>
                  <a:lnTo>
                    <a:pt x="284956" y="806319"/>
                  </a:lnTo>
                  <a:lnTo>
                    <a:pt x="292894" y="799169"/>
                  </a:lnTo>
                  <a:lnTo>
                    <a:pt x="301228" y="792020"/>
                  </a:lnTo>
                  <a:lnTo>
                    <a:pt x="309562" y="784870"/>
                  </a:lnTo>
                  <a:lnTo>
                    <a:pt x="327422" y="771762"/>
                  </a:lnTo>
                  <a:lnTo>
                    <a:pt x="271065" y="641480"/>
                  </a:lnTo>
                  <a:lnTo>
                    <a:pt x="259953" y="660546"/>
                  </a:lnTo>
                  <a:lnTo>
                    <a:pt x="252015" y="674448"/>
                  </a:lnTo>
                  <a:lnTo>
                    <a:pt x="245665" y="687159"/>
                  </a:lnTo>
                  <a:lnTo>
                    <a:pt x="243681" y="690733"/>
                  </a:lnTo>
                  <a:lnTo>
                    <a:pt x="240903" y="694308"/>
                  </a:lnTo>
                  <a:lnTo>
                    <a:pt x="238125" y="697486"/>
                  </a:lnTo>
                  <a:lnTo>
                    <a:pt x="234950" y="700266"/>
                  </a:lnTo>
                  <a:lnTo>
                    <a:pt x="231378" y="702649"/>
                  </a:lnTo>
                  <a:lnTo>
                    <a:pt x="227409" y="704635"/>
                  </a:lnTo>
                  <a:lnTo>
                    <a:pt x="223837" y="705827"/>
                  </a:lnTo>
                  <a:lnTo>
                    <a:pt x="219472" y="707019"/>
                  </a:lnTo>
                  <a:lnTo>
                    <a:pt x="213519" y="707416"/>
                  </a:lnTo>
                  <a:lnTo>
                    <a:pt x="209947" y="707416"/>
                  </a:lnTo>
                  <a:lnTo>
                    <a:pt x="206375" y="707019"/>
                  </a:lnTo>
                  <a:lnTo>
                    <a:pt x="203200" y="705827"/>
                  </a:lnTo>
                  <a:lnTo>
                    <a:pt x="199628" y="704635"/>
                  </a:lnTo>
                  <a:lnTo>
                    <a:pt x="196850" y="703047"/>
                  </a:lnTo>
                  <a:lnTo>
                    <a:pt x="193675" y="701458"/>
                  </a:lnTo>
                  <a:lnTo>
                    <a:pt x="190897" y="699075"/>
                  </a:lnTo>
                  <a:lnTo>
                    <a:pt x="188119" y="696691"/>
                  </a:lnTo>
                  <a:lnTo>
                    <a:pt x="9922" y="515568"/>
                  </a:lnTo>
                  <a:lnTo>
                    <a:pt x="7937" y="513184"/>
                  </a:lnTo>
                  <a:lnTo>
                    <a:pt x="5953" y="510801"/>
                  </a:lnTo>
                  <a:lnTo>
                    <a:pt x="3969" y="508021"/>
                  </a:lnTo>
                  <a:lnTo>
                    <a:pt x="2778" y="505240"/>
                  </a:lnTo>
                  <a:lnTo>
                    <a:pt x="1587" y="502063"/>
                  </a:lnTo>
                  <a:lnTo>
                    <a:pt x="794" y="499282"/>
                  </a:lnTo>
                  <a:lnTo>
                    <a:pt x="397" y="496105"/>
                  </a:lnTo>
                  <a:lnTo>
                    <a:pt x="0" y="493324"/>
                  </a:lnTo>
                  <a:lnTo>
                    <a:pt x="0" y="490147"/>
                  </a:lnTo>
                  <a:lnTo>
                    <a:pt x="0" y="486969"/>
                  </a:lnTo>
                  <a:lnTo>
                    <a:pt x="397" y="484189"/>
                  </a:lnTo>
                  <a:lnTo>
                    <a:pt x="1190" y="481011"/>
                  </a:lnTo>
                  <a:lnTo>
                    <a:pt x="1984" y="477833"/>
                  </a:lnTo>
                  <a:lnTo>
                    <a:pt x="3175" y="475053"/>
                  </a:lnTo>
                  <a:lnTo>
                    <a:pt x="4762" y="472273"/>
                  </a:lnTo>
                  <a:lnTo>
                    <a:pt x="7144" y="469889"/>
                  </a:lnTo>
                  <a:lnTo>
                    <a:pt x="12700" y="461548"/>
                  </a:lnTo>
                  <a:lnTo>
                    <a:pt x="26987" y="444071"/>
                  </a:lnTo>
                  <a:lnTo>
                    <a:pt x="48419" y="417062"/>
                  </a:lnTo>
                  <a:lnTo>
                    <a:pt x="76597" y="382902"/>
                  </a:lnTo>
                  <a:lnTo>
                    <a:pt x="92869" y="363439"/>
                  </a:lnTo>
                  <a:lnTo>
                    <a:pt x="111125" y="342785"/>
                  </a:lnTo>
                  <a:lnTo>
                    <a:pt x="130572" y="320939"/>
                  </a:lnTo>
                  <a:lnTo>
                    <a:pt x="151209" y="297901"/>
                  </a:lnTo>
                  <a:lnTo>
                    <a:pt x="173037" y="274069"/>
                  </a:lnTo>
                  <a:lnTo>
                    <a:pt x="196453" y="249840"/>
                  </a:lnTo>
                  <a:lnTo>
                    <a:pt x="220265" y="224816"/>
                  </a:lnTo>
                  <a:lnTo>
                    <a:pt x="245269" y="200190"/>
                  </a:lnTo>
                  <a:lnTo>
                    <a:pt x="258365" y="187479"/>
                  </a:lnTo>
                  <a:lnTo>
                    <a:pt x="271462" y="175166"/>
                  </a:lnTo>
                  <a:lnTo>
                    <a:pt x="284162" y="163647"/>
                  </a:lnTo>
                  <a:lnTo>
                    <a:pt x="297259" y="152525"/>
                  </a:lnTo>
                  <a:lnTo>
                    <a:pt x="321865" y="131474"/>
                  </a:lnTo>
                  <a:lnTo>
                    <a:pt x="346472" y="112011"/>
                  </a:lnTo>
                  <a:lnTo>
                    <a:pt x="369887" y="94137"/>
                  </a:lnTo>
                  <a:lnTo>
                    <a:pt x="392906" y="78646"/>
                  </a:lnTo>
                  <a:lnTo>
                    <a:pt x="413940" y="64347"/>
                  </a:lnTo>
                  <a:lnTo>
                    <a:pt x="434181" y="51239"/>
                  </a:lnTo>
                  <a:lnTo>
                    <a:pt x="452040" y="40117"/>
                  </a:lnTo>
                  <a:lnTo>
                    <a:pt x="469106" y="30584"/>
                  </a:lnTo>
                  <a:lnTo>
                    <a:pt x="483791" y="22640"/>
                  </a:lnTo>
                  <a:lnTo>
                    <a:pt x="496491" y="15888"/>
                  </a:lnTo>
                  <a:lnTo>
                    <a:pt x="514747" y="6752"/>
                  </a:lnTo>
                  <a:lnTo>
                    <a:pt x="522685" y="3178"/>
                  </a:lnTo>
                  <a:lnTo>
                    <a:pt x="527447" y="1192"/>
                  </a:lnTo>
                  <a:lnTo>
                    <a:pt x="532606" y="397"/>
                  </a:lnTo>
                  <a:lnTo>
                    <a:pt x="537766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  <a:extLst/>
          </p:spPr>
          <p:txBody>
            <a:bodyPr anchor="ctr">
              <a:scene3d>
                <a:camera prst="orthographicFront"/>
                <a:lightRig rig="threePt" dir="t"/>
              </a:scene3d>
              <a:sp3d>
                <a:contourClr>
                  <a:srgbClr val="FFFFFF"/>
                </a:contourClr>
              </a:sp3d>
            </a:bodyPr>
            <a:lstStyle/>
            <a:p>
              <a:pPr algn="ctr">
                <a:defRPr/>
              </a:pPr>
              <a:endParaRPr lang="zh-CN" altLang="en-US" sz="1400">
                <a:solidFill>
                  <a:srgbClr val="FFFFFF"/>
                </a:solidFill>
                <a:ea typeface="宋体" panose="02010600030101010101" pitchFamily="2" charset="-122"/>
              </a:endParaRPr>
            </a:p>
          </p:txBody>
        </p:sp>
        <p:sp>
          <p:nvSpPr>
            <p:cNvPr id="28" name="标题 11"/>
            <p:cNvSpPr txBox="1">
              <a:spLocks/>
            </p:cNvSpPr>
            <p:nvPr/>
          </p:nvSpPr>
          <p:spPr>
            <a:xfrm>
              <a:off x="6553612" y="6988035"/>
              <a:ext cx="4429423" cy="912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ru-RU" sz="48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Субсидия до </a:t>
              </a:r>
              <a:r>
                <a:rPr lang="ru-RU" sz="4800" b="1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" charset="0"/>
                </a:rPr>
                <a:t>20%</a:t>
              </a:r>
              <a:r>
                <a:rPr lang="ru-RU" sz="48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 от стоимости всего проекта</a:t>
              </a:r>
              <a:endParaRPr lang="zh-CN" altLang="en-US" sz="4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3" name="椭圆 16"/>
            <p:cNvSpPr/>
            <p:nvPr/>
          </p:nvSpPr>
          <p:spPr>
            <a:xfrm>
              <a:off x="4712745" y="7716553"/>
              <a:ext cx="660670" cy="66085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600" dirty="0">
                  <a:latin typeface="Impact MT Std" pitchFamily="34" charset="0"/>
                  <a:ea typeface="微软雅黑" pitchFamily="34" charset="-122"/>
                </a:rPr>
                <a:t>2</a:t>
              </a:r>
              <a:endParaRPr lang="zh-CN" altLang="en-US" sz="9600" dirty="0">
                <a:latin typeface="Impact MT Std" pitchFamily="34" charset="0"/>
                <a:ea typeface="微软雅黑" pitchFamily="34" charset="-122"/>
              </a:endParaRPr>
            </a:p>
          </p:txBody>
        </p:sp>
        <p:cxnSp>
          <p:nvCxnSpPr>
            <p:cNvPr id="44" name="直接连接符 17"/>
            <p:cNvCxnSpPr/>
            <p:nvPr/>
          </p:nvCxnSpPr>
          <p:spPr>
            <a:xfrm>
              <a:off x="5374009" y="8065814"/>
              <a:ext cx="1153824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dash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5" name="标题 11"/>
            <p:cNvSpPr txBox="1">
              <a:spLocks/>
            </p:cNvSpPr>
            <p:nvPr/>
          </p:nvSpPr>
          <p:spPr>
            <a:xfrm>
              <a:off x="6553614" y="7813075"/>
              <a:ext cx="4429423" cy="912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ru-RU" sz="54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Регистрация предприятия на территории </a:t>
              </a:r>
              <a:r>
                <a:rPr lang="ru-RU" sz="5400" b="1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" charset="0"/>
                </a:rPr>
                <a:t>МО</a:t>
              </a:r>
              <a:r>
                <a:rPr lang="ru-RU" altLang="zh-CN" sz="1600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  <a:cs typeface="Open Sans" panose="020B0606030504020204" pitchFamily="34" charset="0"/>
                </a:rPr>
                <a:t>. </a:t>
              </a:r>
              <a:endParaRPr lang="ru-RU" altLang="zh-CN" sz="1600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endParaRPr>
            </a:p>
            <a:p>
              <a:pPr algn="l"/>
              <a:endParaRPr lang="zh-CN" altLang="en-US" sz="1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6" name="椭圆 19"/>
            <p:cNvSpPr/>
            <p:nvPr/>
          </p:nvSpPr>
          <p:spPr>
            <a:xfrm>
              <a:off x="4712745" y="8560839"/>
              <a:ext cx="660670" cy="66085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600" dirty="0">
                  <a:latin typeface="Impact MT Std" pitchFamily="34" charset="0"/>
                  <a:ea typeface="微软雅黑" pitchFamily="34" charset="-122"/>
                </a:rPr>
                <a:t>3</a:t>
              </a:r>
              <a:endParaRPr lang="zh-CN" altLang="en-US" sz="9600" dirty="0">
                <a:latin typeface="Impact MT Std" pitchFamily="34" charset="0"/>
                <a:ea typeface="微软雅黑" pitchFamily="34" charset="-122"/>
              </a:endParaRPr>
            </a:p>
          </p:txBody>
        </p:sp>
        <p:cxnSp>
          <p:nvCxnSpPr>
            <p:cNvPr id="47" name="直接连接符 20"/>
            <p:cNvCxnSpPr/>
            <p:nvPr/>
          </p:nvCxnSpPr>
          <p:spPr>
            <a:xfrm>
              <a:off x="5374009" y="8910101"/>
              <a:ext cx="1153824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dash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标题 11"/>
            <p:cNvSpPr txBox="1">
              <a:spLocks/>
            </p:cNvSpPr>
            <p:nvPr/>
          </p:nvSpPr>
          <p:spPr>
            <a:xfrm>
              <a:off x="6553614" y="8657361"/>
              <a:ext cx="4429423" cy="912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 defTabSz="1219200"/>
              <a:r>
                <a:rPr lang="ru-RU" sz="48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Ведение производственной </a:t>
              </a:r>
              <a:r>
                <a:rPr lang="ru-RU" sz="4800" b="1" dirty="0" smtClean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деятельности в </a:t>
              </a:r>
              <a:r>
                <a:rPr lang="ru-RU" sz="48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соответствии с </a:t>
              </a:r>
              <a:r>
                <a:rPr lang="ru-RU" sz="4800" b="1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" charset="0"/>
                </a:rPr>
                <a:t>разделом С </a:t>
              </a:r>
              <a:r>
                <a:rPr lang="ru-RU" sz="48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(ОКВЭД 2)</a:t>
              </a:r>
            </a:p>
            <a:p>
              <a:pPr algn="l"/>
              <a:endParaRPr lang="zh-CN" altLang="en-US" sz="48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49" name="椭圆 22"/>
            <p:cNvSpPr/>
            <p:nvPr/>
          </p:nvSpPr>
          <p:spPr>
            <a:xfrm>
              <a:off x="4712745" y="9385876"/>
              <a:ext cx="660670" cy="66085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600" dirty="0">
                  <a:latin typeface="Impact MT Std" pitchFamily="34" charset="0"/>
                  <a:ea typeface="微软雅黑" pitchFamily="34" charset="-122"/>
                </a:rPr>
                <a:t>4</a:t>
              </a:r>
              <a:endParaRPr lang="zh-CN" altLang="en-US" sz="9600" dirty="0">
                <a:latin typeface="Impact MT Std" pitchFamily="34" charset="0"/>
                <a:ea typeface="微软雅黑" pitchFamily="34" charset="-122"/>
              </a:endParaRPr>
            </a:p>
          </p:txBody>
        </p:sp>
        <p:cxnSp>
          <p:nvCxnSpPr>
            <p:cNvPr id="50" name="直接连接符 23"/>
            <p:cNvCxnSpPr/>
            <p:nvPr/>
          </p:nvCxnSpPr>
          <p:spPr>
            <a:xfrm>
              <a:off x="5374009" y="9735138"/>
              <a:ext cx="1153824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dash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1" name="标题 11"/>
            <p:cNvSpPr txBox="1">
              <a:spLocks/>
            </p:cNvSpPr>
            <p:nvPr/>
          </p:nvSpPr>
          <p:spPr>
            <a:xfrm>
              <a:off x="6553615" y="9482399"/>
              <a:ext cx="4429423" cy="912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ru-RU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Наличие технологического присоединения от </a:t>
              </a:r>
              <a:r>
                <a:rPr lang="ru-RU" b="1" dirty="0" err="1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ресурсоснабжающей</a:t>
              </a:r>
              <a:r>
                <a:rPr lang="ru-RU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 организации</a:t>
              </a:r>
              <a:r>
                <a:rPr lang="ru-RU" altLang="zh-CN" dirty="0" smtClean="0">
                  <a:solidFill>
                    <a:schemeClr val="tx1">
                      <a:lumMod val="75000"/>
                      <a:lumOff val="25000"/>
                    </a:schemeClr>
                  </a:solidFill>
                  <a:latin typeface="+mn-ea"/>
                  <a:cs typeface="Open Sans" panose="020B0606030504020204" pitchFamily="34" charset="0"/>
                </a:rPr>
                <a:t>. </a:t>
              </a:r>
              <a:endParaRPr lang="ru-RU" altLang="zh-CN" dirty="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  <a:cs typeface="Open Sans" panose="020B0606030504020204" pitchFamily="34" charset="0"/>
              </a:endParaRPr>
            </a:p>
            <a:p>
              <a:pPr algn="l"/>
              <a:endParaRPr lang="zh-CN" altLang="en-US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2" name="椭圆 25"/>
            <p:cNvSpPr/>
            <p:nvPr/>
          </p:nvSpPr>
          <p:spPr>
            <a:xfrm>
              <a:off x="4712745" y="10210914"/>
              <a:ext cx="660670" cy="66085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600" dirty="0">
                  <a:latin typeface="Impact MT Std" pitchFamily="34" charset="0"/>
                  <a:ea typeface="微软雅黑" pitchFamily="34" charset="-122"/>
                </a:rPr>
                <a:t>5</a:t>
              </a:r>
              <a:endParaRPr lang="zh-CN" altLang="en-US" sz="9600" dirty="0">
                <a:latin typeface="Impact MT Std" pitchFamily="34" charset="0"/>
                <a:ea typeface="微软雅黑" pitchFamily="34" charset="-122"/>
              </a:endParaRPr>
            </a:p>
          </p:txBody>
        </p:sp>
        <p:cxnSp>
          <p:nvCxnSpPr>
            <p:cNvPr id="53" name="直接连接符 26"/>
            <p:cNvCxnSpPr/>
            <p:nvPr/>
          </p:nvCxnSpPr>
          <p:spPr>
            <a:xfrm>
              <a:off x="5374009" y="10560175"/>
              <a:ext cx="1153824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dash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4" name="标题 11"/>
            <p:cNvSpPr txBox="1">
              <a:spLocks/>
            </p:cNvSpPr>
            <p:nvPr/>
          </p:nvSpPr>
          <p:spPr>
            <a:xfrm>
              <a:off x="6553614" y="10307438"/>
              <a:ext cx="4429423" cy="912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ru-RU" sz="36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Наличие заключения ГАУ МО «</a:t>
              </a:r>
              <a:r>
                <a:rPr lang="ru-RU" sz="3600" b="1" dirty="0" err="1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Мособлгосэкспертиза</a:t>
              </a:r>
              <a:r>
                <a:rPr lang="ru-RU" sz="36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» о правильности определения сметной стоимости по компенсируемым затратам</a:t>
              </a:r>
              <a:endParaRPr lang="zh-CN" altLang="en-US" sz="3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55" name="椭圆 28"/>
            <p:cNvSpPr/>
            <p:nvPr/>
          </p:nvSpPr>
          <p:spPr>
            <a:xfrm>
              <a:off x="4712745" y="11035952"/>
              <a:ext cx="660670" cy="660856"/>
            </a:xfrm>
            <a:prstGeom prst="ellipse">
              <a:avLst/>
            </a:prstGeom>
            <a:solidFill>
              <a:srgbClr val="00206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sz="9600" dirty="0">
                  <a:latin typeface="Impact MT Std" pitchFamily="34" charset="0"/>
                  <a:ea typeface="微软雅黑" pitchFamily="34" charset="-122"/>
                </a:rPr>
                <a:t>6</a:t>
              </a:r>
              <a:endParaRPr lang="zh-CN" altLang="en-US" sz="9600" dirty="0">
                <a:latin typeface="Impact MT Std" pitchFamily="34" charset="0"/>
                <a:ea typeface="微软雅黑" pitchFamily="34" charset="-122"/>
              </a:endParaRPr>
            </a:p>
          </p:txBody>
        </p:sp>
        <p:cxnSp>
          <p:nvCxnSpPr>
            <p:cNvPr id="56" name="直接连接符 29"/>
            <p:cNvCxnSpPr/>
            <p:nvPr/>
          </p:nvCxnSpPr>
          <p:spPr>
            <a:xfrm>
              <a:off x="5374009" y="11385214"/>
              <a:ext cx="1153824" cy="0"/>
            </a:xfrm>
            <a:prstGeom prst="line">
              <a:avLst/>
            </a:prstGeom>
            <a:ln w="6350">
              <a:solidFill>
                <a:schemeClr val="bg1">
                  <a:lumMod val="50000"/>
                </a:schemeClr>
              </a:solidFill>
              <a:prstDash val="dash"/>
              <a:tailEnd type="oval" w="sm" len="sm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7" name="标题 11"/>
            <p:cNvSpPr txBox="1">
              <a:spLocks/>
            </p:cNvSpPr>
            <p:nvPr/>
          </p:nvSpPr>
          <p:spPr>
            <a:xfrm>
              <a:off x="6553615" y="11132475"/>
              <a:ext cx="4429423" cy="912770"/>
            </a:xfrm>
            <a:prstGeom prst="rect">
              <a:avLst/>
            </a:prstGeom>
          </p:spPr>
          <p:txBody>
            <a:bodyPr>
              <a:noAutofit/>
            </a:bodyPr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chemeClr val="tx1"/>
                  </a:solidFill>
                  <a:latin typeface="+mj-lt"/>
                  <a:ea typeface="+mj-ea"/>
                  <a:cs typeface="+mj-cs"/>
                </a:defRPr>
              </a:lvl1pPr>
            </a:lstStyle>
            <a:p>
              <a:pPr algn="l"/>
              <a:r>
                <a:rPr lang="ru-RU" sz="66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Модернизация оборудования от </a:t>
              </a:r>
              <a:r>
                <a:rPr lang="ru-RU" sz="8000" b="1" dirty="0">
                  <a:solidFill>
                    <a:srgbClr val="006600"/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" charset="0"/>
                </a:rPr>
                <a:t>1</a:t>
              </a:r>
              <a:r>
                <a:rPr lang="ru-RU" sz="6600" b="1" dirty="0">
                  <a:solidFill>
                    <a:srgbClr val="002060"/>
                  </a:solidFill>
                  <a:latin typeface="Calibri" pitchFamily="34" charset="0"/>
                  <a:sym typeface="Arial" charset="0"/>
                </a:rPr>
                <a:t> млрд</a:t>
              </a:r>
              <a:endParaRPr lang="zh-CN" altLang="en-US" sz="6600" dirty="0">
                <a:solidFill>
                  <a:schemeClr val="bg1">
                    <a:lumMod val="50000"/>
                  </a:schemeClr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1108303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Национальный проект </a:t>
            </a:r>
            <a:r>
              <a:rPr lang="ru-RU" dirty="0"/>
              <a:t>«Производительность труда»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BE1A-037E-476C-8D0F-9DD7F516AD1A}" type="slidenum">
              <a:rPr lang="ru-RU" smtClean="0"/>
              <a:pPr/>
              <a:t>3</a:t>
            </a:fld>
            <a:endParaRPr lang="ru-RU" dirty="0">
              <a:sym typeface="Calibri" pitchFamily="34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280525" y="17886033"/>
            <a:ext cx="97186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841662"/>
                </a:solidFill>
                <a:latin typeface="Calibri" pitchFamily="34" charset="0"/>
              </a:rPr>
              <a:t>Ответственное лицо </a:t>
            </a:r>
          </a:p>
          <a:p>
            <a:r>
              <a:rPr lang="ru-RU" sz="4800" b="1" dirty="0">
                <a:solidFill>
                  <a:srgbClr val="841662"/>
                </a:solidFill>
                <a:latin typeface="Calibri" pitchFamily="34" charset="0"/>
              </a:rPr>
              <a:t>Деменкова Юлия Ивановна </a:t>
            </a:r>
          </a:p>
          <a:p>
            <a:r>
              <a:rPr lang="ru-RU" sz="4800" b="1" dirty="0">
                <a:solidFill>
                  <a:srgbClr val="841662"/>
                </a:solidFill>
                <a:latin typeface="Calibri" pitchFamily="34" charset="0"/>
              </a:rPr>
              <a:t>+7 (967) 022-32-16</a:t>
            </a:r>
          </a:p>
        </p:txBody>
      </p:sp>
      <p:grpSp>
        <p:nvGrpSpPr>
          <p:cNvPr id="132" name="Группа 131"/>
          <p:cNvGrpSpPr/>
          <p:nvPr/>
        </p:nvGrpSpPr>
        <p:grpSpPr>
          <a:xfrm>
            <a:off x="953086" y="2633449"/>
            <a:ext cx="33946513" cy="16406746"/>
            <a:chOff x="487641" y="1245182"/>
            <a:chExt cx="11194946" cy="5193073"/>
          </a:xfrm>
        </p:grpSpPr>
        <p:grpSp>
          <p:nvGrpSpPr>
            <p:cNvPr id="108" name="Group 3">
              <a:extLst>
                <a:ext uri="{FF2B5EF4-FFF2-40B4-BE49-F238E27FC236}">
                  <a16:creationId xmlns="" xmlns:a16="http://schemas.microsoft.com/office/drawing/2014/main" id="{A433F7FC-69B4-4DF4-A180-B2E64A20B486}"/>
                </a:ext>
              </a:extLst>
            </p:cNvPr>
            <p:cNvGrpSpPr>
              <a:grpSpLocks noChangeAspect="1"/>
            </p:cNvGrpSpPr>
            <p:nvPr/>
          </p:nvGrpSpPr>
          <p:grpSpPr>
            <a:xfrm>
              <a:off x="3867473" y="1267861"/>
              <a:ext cx="4435282" cy="4438725"/>
              <a:chOff x="4027488" y="2256334"/>
              <a:chExt cx="4089400" cy="4092575"/>
            </a:xfrm>
          </p:grpSpPr>
          <p:sp>
            <p:nvSpPr>
              <p:cNvPr id="109" name="Freeform 10">
                <a:extLst>
                  <a:ext uri="{FF2B5EF4-FFF2-40B4-BE49-F238E27FC236}">
                    <a16:creationId xmlns="" xmlns:a16="http://schemas.microsoft.com/office/drawing/2014/main" id="{458C40C6-1D9F-4C6D-B459-C862A6B74D9D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027488" y="2472234"/>
                <a:ext cx="1701800" cy="3603625"/>
              </a:xfrm>
              <a:custGeom>
                <a:avLst/>
                <a:gdLst>
                  <a:gd name="T0" fmla="*/ 722 w 1195"/>
                  <a:gd name="T1" fmla="*/ 2532 h 2532"/>
                  <a:gd name="T2" fmla="*/ 718 w 1195"/>
                  <a:gd name="T3" fmla="*/ 2530 h 2532"/>
                  <a:gd name="T4" fmla="*/ 0 w 1195"/>
                  <a:gd name="T5" fmla="*/ 1286 h 2532"/>
                  <a:gd name="T6" fmla="*/ 718 w 1195"/>
                  <a:gd name="T7" fmla="*/ 43 h 2532"/>
                  <a:gd name="T8" fmla="*/ 719 w 1195"/>
                  <a:gd name="T9" fmla="*/ 42 h 2532"/>
                  <a:gd name="T10" fmla="*/ 719 w 1195"/>
                  <a:gd name="T11" fmla="*/ 42 h 2532"/>
                  <a:gd name="T12" fmla="*/ 718 w 1195"/>
                  <a:gd name="T13" fmla="*/ 43 h 2532"/>
                  <a:gd name="T14" fmla="*/ 718 w 1195"/>
                  <a:gd name="T15" fmla="*/ 43 h 2532"/>
                  <a:gd name="T16" fmla="*/ 718 w 1195"/>
                  <a:gd name="T17" fmla="*/ 43 h 2532"/>
                  <a:gd name="T18" fmla="*/ 719 w 1195"/>
                  <a:gd name="T19" fmla="*/ 42 h 2532"/>
                  <a:gd name="T20" fmla="*/ 720 w 1195"/>
                  <a:gd name="T21" fmla="*/ 42 h 2532"/>
                  <a:gd name="T22" fmla="*/ 877 w 1195"/>
                  <a:gd name="T23" fmla="*/ 0 h 2532"/>
                  <a:gd name="T24" fmla="*/ 877 w 1195"/>
                  <a:gd name="T25" fmla="*/ 0 h 2532"/>
                  <a:gd name="T26" fmla="*/ 877 w 1195"/>
                  <a:gd name="T27" fmla="*/ 0 h 2532"/>
                  <a:gd name="T28" fmla="*/ 1151 w 1195"/>
                  <a:gd name="T29" fmla="*/ 157 h 2532"/>
                  <a:gd name="T30" fmla="*/ 1151 w 1195"/>
                  <a:gd name="T31" fmla="*/ 158 h 2532"/>
                  <a:gd name="T32" fmla="*/ 1152 w 1195"/>
                  <a:gd name="T33" fmla="*/ 158 h 2532"/>
                  <a:gd name="T34" fmla="*/ 1152 w 1195"/>
                  <a:gd name="T35" fmla="*/ 159 h 2532"/>
                  <a:gd name="T36" fmla="*/ 1152 w 1195"/>
                  <a:gd name="T37" fmla="*/ 159 h 2532"/>
                  <a:gd name="T38" fmla="*/ 1195 w 1195"/>
                  <a:gd name="T39" fmla="*/ 317 h 2532"/>
                  <a:gd name="T40" fmla="*/ 1036 w 1195"/>
                  <a:gd name="T41" fmla="*/ 593 h 2532"/>
                  <a:gd name="T42" fmla="*/ 636 w 1195"/>
                  <a:gd name="T43" fmla="*/ 1286 h 2532"/>
                  <a:gd name="T44" fmla="*/ 636 w 1195"/>
                  <a:gd name="T45" fmla="*/ 1286 h 2532"/>
                  <a:gd name="T46" fmla="*/ 636 w 1195"/>
                  <a:gd name="T47" fmla="*/ 1286 h 2532"/>
                  <a:gd name="T48" fmla="*/ 1033 w 1195"/>
                  <a:gd name="T49" fmla="*/ 1978 h 2532"/>
                  <a:gd name="T50" fmla="*/ 877 w 1195"/>
                  <a:gd name="T51" fmla="*/ 1937 h 2532"/>
                  <a:gd name="T52" fmla="*/ 602 w 1195"/>
                  <a:gd name="T53" fmla="*/ 2096 h 2532"/>
                  <a:gd name="T54" fmla="*/ 559 w 1195"/>
                  <a:gd name="T55" fmla="*/ 2254 h 2532"/>
                  <a:gd name="T56" fmla="*/ 718 w 1195"/>
                  <a:gd name="T57" fmla="*/ 2530 h 2532"/>
                  <a:gd name="T58" fmla="*/ 722 w 1195"/>
                  <a:gd name="T59" fmla="*/ 2532 h 2532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  <a:cxn ang="0">
                    <a:pos x="T52" y="T53"/>
                  </a:cxn>
                  <a:cxn ang="0">
                    <a:pos x="T54" y="T55"/>
                  </a:cxn>
                  <a:cxn ang="0">
                    <a:pos x="T56" y="T57"/>
                  </a:cxn>
                  <a:cxn ang="0">
                    <a:pos x="T58" y="T59"/>
                  </a:cxn>
                </a:cxnLst>
                <a:rect l="0" t="0" r="r" b="b"/>
                <a:pathLst>
                  <a:path w="1195" h="2532">
                    <a:moveTo>
                      <a:pt x="722" y="2532"/>
                    </a:moveTo>
                    <a:cubicBezTo>
                      <a:pt x="721" y="2531"/>
                      <a:pt x="719" y="2530"/>
                      <a:pt x="718" y="2530"/>
                    </a:cubicBezTo>
                    <a:cubicBezTo>
                      <a:pt x="269" y="2270"/>
                      <a:pt x="0" y="1805"/>
                      <a:pt x="0" y="1286"/>
                    </a:cubicBezTo>
                    <a:cubicBezTo>
                      <a:pt x="0" y="767"/>
                      <a:pt x="269" y="302"/>
                      <a:pt x="718" y="43"/>
                    </a:cubicBezTo>
                    <a:cubicBezTo>
                      <a:pt x="718" y="43"/>
                      <a:pt x="718" y="43"/>
                      <a:pt x="719" y="42"/>
                    </a:cubicBezTo>
                    <a:lnTo>
                      <a:pt x="719" y="42"/>
                    </a:lnTo>
                    <a:cubicBezTo>
                      <a:pt x="718" y="43"/>
                      <a:pt x="718" y="43"/>
                      <a:pt x="718" y="43"/>
                    </a:cubicBezTo>
                    <a:lnTo>
                      <a:pt x="718" y="43"/>
                    </a:lnTo>
                    <a:lnTo>
                      <a:pt x="718" y="43"/>
                    </a:lnTo>
                    <a:cubicBezTo>
                      <a:pt x="718" y="43"/>
                      <a:pt x="718" y="43"/>
                      <a:pt x="719" y="42"/>
                    </a:cubicBezTo>
                    <a:cubicBezTo>
                      <a:pt x="719" y="42"/>
                      <a:pt x="720" y="42"/>
                      <a:pt x="720" y="42"/>
                    </a:cubicBezTo>
                    <a:cubicBezTo>
                      <a:pt x="770" y="13"/>
                      <a:pt x="824" y="0"/>
                      <a:pt x="877" y="0"/>
                    </a:cubicBezTo>
                    <a:lnTo>
                      <a:pt x="877" y="0"/>
                    </a:lnTo>
                    <a:lnTo>
                      <a:pt x="877" y="0"/>
                    </a:lnTo>
                    <a:cubicBezTo>
                      <a:pt x="986" y="0"/>
                      <a:pt x="1092" y="56"/>
                      <a:pt x="1151" y="157"/>
                    </a:cubicBezTo>
                    <a:cubicBezTo>
                      <a:pt x="1151" y="157"/>
                      <a:pt x="1151" y="158"/>
                      <a:pt x="1151" y="158"/>
                    </a:cubicBezTo>
                    <a:cubicBezTo>
                      <a:pt x="1152" y="158"/>
                      <a:pt x="1152" y="158"/>
                      <a:pt x="1152" y="158"/>
                    </a:cubicBezTo>
                    <a:cubicBezTo>
                      <a:pt x="1152" y="158"/>
                      <a:pt x="1152" y="159"/>
                      <a:pt x="1152" y="159"/>
                    </a:cubicBezTo>
                    <a:lnTo>
                      <a:pt x="1152" y="159"/>
                    </a:lnTo>
                    <a:cubicBezTo>
                      <a:pt x="1181" y="209"/>
                      <a:pt x="1195" y="263"/>
                      <a:pt x="1195" y="317"/>
                    </a:cubicBezTo>
                    <a:cubicBezTo>
                      <a:pt x="1195" y="427"/>
                      <a:pt x="1138" y="534"/>
                      <a:pt x="1036" y="593"/>
                    </a:cubicBezTo>
                    <a:cubicBezTo>
                      <a:pt x="785" y="738"/>
                      <a:pt x="636" y="997"/>
                      <a:pt x="636" y="1286"/>
                    </a:cubicBezTo>
                    <a:lnTo>
                      <a:pt x="636" y="1286"/>
                    </a:lnTo>
                    <a:lnTo>
                      <a:pt x="636" y="1286"/>
                    </a:lnTo>
                    <a:cubicBezTo>
                      <a:pt x="636" y="1574"/>
                      <a:pt x="784" y="1833"/>
                      <a:pt x="1033" y="1978"/>
                    </a:cubicBezTo>
                    <a:cubicBezTo>
                      <a:pt x="984" y="1950"/>
                      <a:pt x="930" y="1937"/>
                      <a:pt x="877" y="1937"/>
                    </a:cubicBezTo>
                    <a:cubicBezTo>
                      <a:pt x="767" y="1937"/>
                      <a:pt x="661" y="1994"/>
                      <a:pt x="602" y="2096"/>
                    </a:cubicBezTo>
                    <a:cubicBezTo>
                      <a:pt x="573" y="2146"/>
                      <a:pt x="559" y="2200"/>
                      <a:pt x="559" y="2254"/>
                    </a:cubicBezTo>
                    <a:cubicBezTo>
                      <a:pt x="559" y="2364"/>
                      <a:pt x="616" y="2471"/>
                      <a:pt x="718" y="2530"/>
                    </a:cubicBezTo>
                    <a:cubicBezTo>
                      <a:pt x="719" y="2530"/>
                      <a:pt x="721" y="2531"/>
                      <a:pt x="722" y="2532"/>
                    </a:cubicBezTo>
                  </a:path>
                </a:pathLst>
              </a:custGeom>
              <a:solidFill>
                <a:srgbClr val="84166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0" name="Freeform 12">
                <a:extLst>
                  <a:ext uri="{FF2B5EF4-FFF2-40B4-BE49-F238E27FC236}">
                    <a16:creationId xmlns="" xmlns:a16="http://schemas.microsoft.com/office/drawing/2014/main" id="{1F8F9E09-73B2-4311-8A0E-847C5429F676}"/>
                  </a:ext>
                </a:extLst>
              </p:cNvPr>
              <p:cNvSpPr>
                <a:spLocks/>
              </p:cNvSpPr>
              <p:nvPr/>
            </p:nvSpPr>
            <p:spPr bwMode="auto">
              <a:xfrm>
                <a:off x="4824413" y="4293096"/>
                <a:ext cx="3292475" cy="2055813"/>
              </a:xfrm>
              <a:custGeom>
                <a:avLst/>
                <a:gdLst>
                  <a:gd name="T0" fmla="*/ 877 w 2313"/>
                  <a:gd name="T1" fmla="*/ 1445 h 1445"/>
                  <a:gd name="T2" fmla="*/ 159 w 2313"/>
                  <a:gd name="T3" fmla="*/ 1251 h 1445"/>
                  <a:gd name="T4" fmla="*/ 0 w 2313"/>
                  <a:gd name="T5" fmla="*/ 975 h 1445"/>
                  <a:gd name="T6" fmla="*/ 43 w 2313"/>
                  <a:gd name="T7" fmla="*/ 817 h 1445"/>
                  <a:gd name="T8" fmla="*/ 318 w 2313"/>
                  <a:gd name="T9" fmla="*/ 658 h 1445"/>
                  <a:gd name="T10" fmla="*/ 477 w 2313"/>
                  <a:gd name="T11" fmla="*/ 700 h 1445"/>
                  <a:gd name="T12" fmla="*/ 877 w 2313"/>
                  <a:gd name="T13" fmla="*/ 809 h 1445"/>
                  <a:gd name="T14" fmla="*/ 1277 w 2313"/>
                  <a:gd name="T15" fmla="*/ 700 h 1445"/>
                  <a:gd name="T16" fmla="*/ 1678 w 2313"/>
                  <a:gd name="T17" fmla="*/ 7 h 1445"/>
                  <a:gd name="T18" fmla="*/ 1678 w 2313"/>
                  <a:gd name="T19" fmla="*/ 0 h 1445"/>
                  <a:gd name="T20" fmla="*/ 1678 w 2313"/>
                  <a:gd name="T21" fmla="*/ 7 h 1445"/>
                  <a:gd name="T22" fmla="*/ 1995 w 2313"/>
                  <a:gd name="T23" fmla="*/ 325 h 1445"/>
                  <a:gd name="T24" fmla="*/ 2313 w 2313"/>
                  <a:gd name="T25" fmla="*/ 16 h 1445"/>
                  <a:gd name="T26" fmla="*/ 1595 w 2313"/>
                  <a:gd name="T27" fmla="*/ 1251 h 1445"/>
                  <a:gd name="T28" fmla="*/ 877 w 2313"/>
                  <a:gd name="T29" fmla="*/ 1445 h 144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</a:cxnLst>
                <a:rect l="0" t="0" r="r" b="b"/>
                <a:pathLst>
                  <a:path w="2313" h="1445">
                    <a:moveTo>
                      <a:pt x="877" y="1445"/>
                    </a:moveTo>
                    <a:cubicBezTo>
                      <a:pt x="630" y="1445"/>
                      <a:pt x="384" y="1380"/>
                      <a:pt x="159" y="1251"/>
                    </a:cubicBezTo>
                    <a:cubicBezTo>
                      <a:pt x="57" y="1192"/>
                      <a:pt x="0" y="1085"/>
                      <a:pt x="0" y="975"/>
                    </a:cubicBezTo>
                    <a:cubicBezTo>
                      <a:pt x="0" y="921"/>
                      <a:pt x="14" y="867"/>
                      <a:pt x="43" y="817"/>
                    </a:cubicBezTo>
                    <a:cubicBezTo>
                      <a:pt x="102" y="715"/>
                      <a:pt x="208" y="658"/>
                      <a:pt x="318" y="658"/>
                    </a:cubicBezTo>
                    <a:cubicBezTo>
                      <a:pt x="372" y="658"/>
                      <a:pt x="427" y="672"/>
                      <a:pt x="477" y="700"/>
                    </a:cubicBezTo>
                    <a:cubicBezTo>
                      <a:pt x="602" y="773"/>
                      <a:pt x="740" y="809"/>
                      <a:pt x="877" y="809"/>
                    </a:cubicBezTo>
                    <a:cubicBezTo>
                      <a:pt x="1015" y="809"/>
                      <a:pt x="1152" y="773"/>
                      <a:pt x="1277" y="700"/>
                    </a:cubicBezTo>
                    <a:cubicBezTo>
                      <a:pt x="1528" y="556"/>
                      <a:pt x="1678" y="297"/>
                      <a:pt x="1678" y="7"/>
                    </a:cubicBezTo>
                    <a:cubicBezTo>
                      <a:pt x="1678" y="5"/>
                      <a:pt x="1678" y="3"/>
                      <a:pt x="1678" y="0"/>
                    </a:cubicBezTo>
                    <a:cubicBezTo>
                      <a:pt x="1678" y="3"/>
                      <a:pt x="1678" y="5"/>
                      <a:pt x="1678" y="7"/>
                    </a:cubicBezTo>
                    <a:cubicBezTo>
                      <a:pt x="1678" y="183"/>
                      <a:pt x="1820" y="325"/>
                      <a:pt x="1995" y="325"/>
                    </a:cubicBezTo>
                    <a:cubicBezTo>
                      <a:pt x="2168" y="325"/>
                      <a:pt x="2308" y="187"/>
                      <a:pt x="2313" y="16"/>
                    </a:cubicBezTo>
                    <a:cubicBezTo>
                      <a:pt x="2310" y="532"/>
                      <a:pt x="2042" y="993"/>
                      <a:pt x="1595" y="1251"/>
                    </a:cubicBezTo>
                    <a:cubicBezTo>
                      <a:pt x="1370" y="1380"/>
                      <a:pt x="1124" y="1445"/>
                      <a:pt x="877" y="1445"/>
                    </a:cubicBezTo>
                  </a:path>
                </a:pathLst>
              </a:custGeom>
              <a:solidFill>
                <a:srgbClr val="08C4B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111" name="Freeform 14">
                <a:extLst>
                  <a:ext uri="{FF2B5EF4-FFF2-40B4-BE49-F238E27FC236}">
                    <a16:creationId xmlns="" xmlns:a16="http://schemas.microsoft.com/office/drawing/2014/main" id="{EAD2BAEE-A7BA-482A-881D-4FAEB654F6E4}"/>
                  </a:ext>
                </a:extLst>
              </p:cNvPr>
              <p:cNvSpPr>
                <a:spLocks noEditPoints="1"/>
              </p:cNvSpPr>
              <p:nvPr/>
            </p:nvSpPr>
            <p:spPr bwMode="auto">
              <a:xfrm>
                <a:off x="5049838" y="2256334"/>
                <a:ext cx="3067050" cy="2498725"/>
              </a:xfrm>
              <a:custGeom>
                <a:avLst/>
                <a:gdLst>
                  <a:gd name="T0" fmla="*/ 1836 w 2154"/>
                  <a:gd name="T1" fmla="*/ 1756 h 1756"/>
                  <a:gd name="T2" fmla="*/ 1519 w 2154"/>
                  <a:gd name="T3" fmla="*/ 1438 h 1756"/>
                  <a:gd name="T4" fmla="*/ 1118 w 2154"/>
                  <a:gd name="T5" fmla="*/ 745 h 1756"/>
                  <a:gd name="T6" fmla="*/ 718 w 2154"/>
                  <a:gd name="T7" fmla="*/ 636 h 1756"/>
                  <a:gd name="T8" fmla="*/ 318 w 2154"/>
                  <a:gd name="T9" fmla="*/ 745 h 1756"/>
                  <a:gd name="T10" fmla="*/ 477 w 2154"/>
                  <a:gd name="T11" fmla="*/ 469 h 1756"/>
                  <a:gd name="T12" fmla="*/ 477 w 2154"/>
                  <a:gd name="T13" fmla="*/ 469 h 1756"/>
                  <a:gd name="T14" fmla="*/ 434 w 2154"/>
                  <a:gd name="T15" fmla="*/ 311 h 1756"/>
                  <a:gd name="T16" fmla="*/ 434 w 2154"/>
                  <a:gd name="T17" fmla="*/ 311 h 1756"/>
                  <a:gd name="T18" fmla="*/ 434 w 2154"/>
                  <a:gd name="T19" fmla="*/ 310 h 1756"/>
                  <a:gd name="T20" fmla="*/ 433 w 2154"/>
                  <a:gd name="T21" fmla="*/ 310 h 1756"/>
                  <a:gd name="T22" fmla="*/ 433 w 2154"/>
                  <a:gd name="T23" fmla="*/ 309 h 1756"/>
                  <a:gd name="T24" fmla="*/ 159 w 2154"/>
                  <a:gd name="T25" fmla="*/ 152 h 1756"/>
                  <a:gd name="T26" fmla="*/ 159 w 2154"/>
                  <a:gd name="T27" fmla="*/ 152 h 1756"/>
                  <a:gd name="T28" fmla="*/ 159 w 2154"/>
                  <a:gd name="T29" fmla="*/ 152 h 1756"/>
                  <a:gd name="T30" fmla="*/ 159 w 2154"/>
                  <a:gd name="T31" fmla="*/ 152 h 1756"/>
                  <a:gd name="T32" fmla="*/ 1 w 2154"/>
                  <a:gd name="T33" fmla="*/ 194 h 1756"/>
                  <a:gd name="T34" fmla="*/ 718 w 2154"/>
                  <a:gd name="T35" fmla="*/ 0 h 1756"/>
                  <a:gd name="T36" fmla="*/ 1436 w 2154"/>
                  <a:gd name="T37" fmla="*/ 195 h 1756"/>
                  <a:gd name="T38" fmla="*/ 2154 w 2154"/>
                  <a:gd name="T39" fmla="*/ 1438 h 1756"/>
                  <a:gd name="T40" fmla="*/ 1836 w 2154"/>
                  <a:gd name="T41" fmla="*/ 1756 h 1756"/>
                  <a:gd name="T42" fmla="*/ 0 w 2154"/>
                  <a:gd name="T43" fmla="*/ 195 h 1756"/>
                  <a:gd name="T44" fmla="*/ 1 w 2154"/>
                  <a:gd name="T45" fmla="*/ 194 h 1756"/>
                  <a:gd name="T46" fmla="*/ 0 w 2154"/>
                  <a:gd name="T47" fmla="*/ 195 h 175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</a:cxnLst>
                <a:rect l="0" t="0" r="r" b="b"/>
                <a:pathLst>
                  <a:path w="2154" h="1756">
                    <a:moveTo>
                      <a:pt x="1836" y="1756"/>
                    </a:moveTo>
                    <a:cubicBezTo>
                      <a:pt x="1661" y="1756"/>
                      <a:pt x="1519" y="1614"/>
                      <a:pt x="1519" y="1438"/>
                    </a:cubicBezTo>
                    <a:cubicBezTo>
                      <a:pt x="1519" y="1149"/>
                      <a:pt x="1369" y="890"/>
                      <a:pt x="1118" y="745"/>
                    </a:cubicBezTo>
                    <a:cubicBezTo>
                      <a:pt x="993" y="672"/>
                      <a:pt x="855" y="636"/>
                      <a:pt x="718" y="636"/>
                    </a:cubicBezTo>
                    <a:cubicBezTo>
                      <a:pt x="581" y="636"/>
                      <a:pt x="443" y="672"/>
                      <a:pt x="318" y="745"/>
                    </a:cubicBezTo>
                    <a:cubicBezTo>
                      <a:pt x="420" y="686"/>
                      <a:pt x="477" y="579"/>
                      <a:pt x="477" y="469"/>
                    </a:cubicBezTo>
                    <a:lnTo>
                      <a:pt x="477" y="469"/>
                    </a:lnTo>
                    <a:cubicBezTo>
                      <a:pt x="477" y="415"/>
                      <a:pt x="463" y="361"/>
                      <a:pt x="434" y="311"/>
                    </a:cubicBezTo>
                    <a:lnTo>
                      <a:pt x="434" y="311"/>
                    </a:lnTo>
                    <a:cubicBezTo>
                      <a:pt x="434" y="311"/>
                      <a:pt x="434" y="310"/>
                      <a:pt x="434" y="310"/>
                    </a:cubicBezTo>
                    <a:cubicBezTo>
                      <a:pt x="434" y="310"/>
                      <a:pt x="434" y="310"/>
                      <a:pt x="433" y="310"/>
                    </a:cubicBezTo>
                    <a:cubicBezTo>
                      <a:pt x="433" y="310"/>
                      <a:pt x="433" y="309"/>
                      <a:pt x="433" y="309"/>
                    </a:cubicBezTo>
                    <a:cubicBezTo>
                      <a:pt x="374" y="208"/>
                      <a:pt x="268" y="152"/>
                      <a:pt x="159" y="152"/>
                    </a:cubicBezTo>
                    <a:lnTo>
                      <a:pt x="159" y="152"/>
                    </a:lnTo>
                    <a:lnTo>
                      <a:pt x="159" y="152"/>
                    </a:lnTo>
                    <a:lnTo>
                      <a:pt x="159" y="152"/>
                    </a:lnTo>
                    <a:cubicBezTo>
                      <a:pt x="105" y="152"/>
                      <a:pt x="51" y="166"/>
                      <a:pt x="1" y="194"/>
                    </a:cubicBezTo>
                    <a:cubicBezTo>
                      <a:pt x="225" y="65"/>
                      <a:pt x="472" y="0"/>
                      <a:pt x="718" y="0"/>
                    </a:cubicBezTo>
                    <a:cubicBezTo>
                      <a:pt x="965" y="0"/>
                      <a:pt x="1211" y="65"/>
                      <a:pt x="1436" y="195"/>
                    </a:cubicBezTo>
                    <a:cubicBezTo>
                      <a:pt x="1886" y="454"/>
                      <a:pt x="2154" y="919"/>
                      <a:pt x="2154" y="1438"/>
                    </a:cubicBezTo>
                    <a:cubicBezTo>
                      <a:pt x="2154" y="1614"/>
                      <a:pt x="2012" y="1756"/>
                      <a:pt x="1836" y="1756"/>
                    </a:cubicBezTo>
                    <a:moveTo>
                      <a:pt x="0" y="195"/>
                    </a:moveTo>
                    <a:cubicBezTo>
                      <a:pt x="0" y="195"/>
                      <a:pt x="0" y="195"/>
                      <a:pt x="1" y="194"/>
                    </a:cubicBezTo>
                    <a:cubicBezTo>
                      <a:pt x="0" y="195"/>
                      <a:pt x="0" y="195"/>
                      <a:pt x="0" y="195"/>
                    </a:cubicBezTo>
                    <a:close/>
                  </a:path>
                </a:pathLst>
              </a:custGeom>
              <a:solidFill>
                <a:srgbClr val="002060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horz" wrap="square" lIns="91440" tIns="45720" rIns="91440" bIns="45720" numCol="1" anchor="t" anchorCtr="0" compatLnSpc="1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  <p:grpSp>
          <p:nvGrpSpPr>
            <p:cNvPr id="112" name="Group 7">
              <a:extLst>
                <a:ext uri="{FF2B5EF4-FFF2-40B4-BE49-F238E27FC236}">
                  <a16:creationId xmlns="" xmlns:a16="http://schemas.microsoft.com/office/drawing/2014/main" id="{525EF4D6-AEAF-46E0-90CA-98C35E63F6B2}"/>
                </a:ext>
              </a:extLst>
            </p:cNvPr>
            <p:cNvGrpSpPr/>
            <p:nvPr/>
          </p:nvGrpSpPr>
          <p:grpSpPr>
            <a:xfrm>
              <a:off x="9018291" y="1278767"/>
              <a:ext cx="2664296" cy="5159488"/>
              <a:chOff x="407368" y="1538522"/>
              <a:chExt cx="2879315" cy="5159488"/>
            </a:xfrm>
          </p:grpSpPr>
          <p:grpSp>
            <p:nvGrpSpPr>
              <p:cNvPr id="113" name="Group 8">
                <a:extLst>
                  <a:ext uri="{FF2B5EF4-FFF2-40B4-BE49-F238E27FC236}">
                    <a16:creationId xmlns="" xmlns:a16="http://schemas.microsoft.com/office/drawing/2014/main" id="{27D7AAC4-9F38-48BF-A3AD-9B579F0D007A}"/>
                  </a:ext>
                </a:extLst>
              </p:cNvPr>
              <p:cNvGrpSpPr/>
              <p:nvPr/>
            </p:nvGrpSpPr>
            <p:grpSpPr>
              <a:xfrm>
                <a:off x="407368" y="1538522"/>
                <a:ext cx="2879315" cy="1440348"/>
                <a:chOff x="407368" y="1538522"/>
                <a:chExt cx="2879315" cy="1440348"/>
              </a:xfrm>
            </p:grpSpPr>
            <p:sp>
              <p:nvSpPr>
                <p:cNvPr id="117" name="Rectangle 12">
                  <a:extLst>
                    <a:ext uri="{FF2B5EF4-FFF2-40B4-BE49-F238E27FC236}">
                      <a16:creationId xmlns="" xmlns:a16="http://schemas.microsoft.com/office/drawing/2014/main" id="{462F537A-C903-4185-A4B4-4F3105EDB0E9}"/>
                    </a:ext>
                  </a:extLst>
                </p:cNvPr>
                <p:cNvSpPr/>
                <p:nvPr/>
              </p:nvSpPr>
              <p:spPr>
                <a:xfrm>
                  <a:off x="407368" y="1538522"/>
                  <a:ext cx="2879314" cy="672182"/>
                </a:xfrm>
                <a:prstGeom prst="rect">
                  <a:avLst/>
                </a:prstGeom>
              </p:spPr>
              <p:txBody>
                <a:bodyPr wrap="square" anchor="b">
                  <a:spAutoFit/>
                </a:bodyPr>
                <a:lstStyle/>
                <a:p>
                  <a:pPr algn="r"/>
                  <a:r>
                    <a:rPr lang="ru-RU" sz="6600" b="1" dirty="0" smtClean="0">
                      <a:solidFill>
                        <a:schemeClr val="accent1"/>
                      </a:solidFill>
                      <a:latin typeface="+mj-lt"/>
                    </a:rPr>
                    <a:t>Льготное кредитование</a:t>
                  </a:r>
                  <a:endParaRPr lang="en-US" sz="6600" b="1" dirty="0">
                    <a:solidFill>
                      <a:schemeClr val="accent1"/>
                    </a:solidFill>
                    <a:latin typeface="+mj-lt"/>
                  </a:endParaRPr>
                </a:p>
              </p:txBody>
            </p:sp>
            <p:sp>
              <p:nvSpPr>
                <p:cNvPr id="118" name="Rectangle 13">
                  <a:extLst>
                    <a:ext uri="{FF2B5EF4-FFF2-40B4-BE49-F238E27FC236}">
                      <a16:creationId xmlns="" xmlns:a16="http://schemas.microsoft.com/office/drawing/2014/main" id="{9F4A7899-D9E9-4CF8-BE44-2C394752263B}"/>
                    </a:ext>
                  </a:extLst>
                </p:cNvPr>
                <p:cNvSpPr/>
                <p:nvPr/>
              </p:nvSpPr>
              <p:spPr>
                <a:xfrm>
                  <a:off x="407369" y="2248238"/>
                  <a:ext cx="2879314" cy="730632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algn="r" defTabSz="1219200"/>
                  <a:r>
                    <a:rPr lang="ru-RU" sz="4800" b="1" dirty="0">
                      <a:solidFill>
                        <a:srgbClr val="00206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Программа </a:t>
                  </a:r>
                  <a:r>
                    <a:rPr lang="ru-RU" sz="4800" b="1" dirty="0">
                      <a:solidFill>
                        <a:srgbClr val="0066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льготного кредитования </a:t>
                  </a:r>
                  <a:r>
                    <a:rPr lang="ru-RU" sz="4800" b="1" dirty="0">
                      <a:solidFill>
                        <a:srgbClr val="00206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сельхозпроизводителей</a:t>
                  </a:r>
                </a:p>
              </p:txBody>
            </p:sp>
          </p:grpSp>
          <p:grpSp>
            <p:nvGrpSpPr>
              <p:cNvPr id="114" name="Group 9">
                <a:extLst>
                  <a:ext uri="{FF2B5EF4-FFF2-40B4-BE49-F238E27FC236}">
                    <a16:creationId xmlns="" xmlns:a16="http://schemas.microsoft.com/office/drawing/2014/main" id="{2BEF3633-11EF-40CC-98F0-D485FF8E930A}"/>
                  </a:ext>
                </a:extLst>
              </p:cNvPr>
              <p:cNvGrpSpPr/>
              <p:nvPr/>
            </p:nvGrpSpPr>
            <p:grpSpPr>
              <a:xfrm>
                <a:off x="407368" y="3761065"/>
                <a:ext cx="2879315" cy="2936945"/>
                <a:chOff x="407368" y="1538522"/>
                <a:chExt cx="2879315" cy="2936945"/>
              </a:xfrm>
            </p:grpSpPr>
            <p:sp>
              <p:nvSpPr>
                <p:cNvPr id="115" name="Rectangle 10">
                  <a:extLst>
                    <a:ext uri="{FF2B5EF4-FFF2-40B4-BE49-F238E27FC236}">
                      <a16:creationId xmlns="" xmlns:a16="http://schemas.microsoft.com/office/drawing/2014/main" id="{8FA00A53-7BAA-41AF-B69D-0C0F1BC82E3D}"/>
                    </a:ext>
                  </a:extLst>
                </p:cNvPr>
                <p:cNvSpPr/>
                <p:nvPr/>
              </p:nvSpPr>
              <p:spPr>
                <a:xfrm>
                  <a:off x="407368" y="1538522"/>
                  <a:ext cx="2879314" cy="672182"/>
                </a:xfrm>
                <a:prstGeom prst="rect">
                  <a:avLst/>
                </a:prstGeom>
              </p:spPr>
              <p:txBody>
                <a:bodyPr wrap="square" anchor="b">
                  <a:spAutoFit/>
                </a:bodyPr>
                <a:lstStyle/>
                <a:p>
                  <a:pPr algn="r"/>
                  <a:r>
                    <a:rPr lang="ru-RU" sz="6600" b="1" dirty="0" smtClean="0">
                      <a:solidFill>
                        <a:schemeClr val="accent2"/>
                      </a:solidFill>
                      <a:latin typeface="+mj-lt"/>
                    </a:rPr>
                    <a:t>Нефинансовые меры поддержки:</a:t>
                  </a:r>
                  <a:endParaRPr lang="en-US" sz="6600" b="1" dirty="0">
                    <a:solidFill>
                      <a:schemeClr val="accent2"/>
                    </a:solidFill>
                    <a:latin typeface="+mj-lt"/>
                  </a:endParaRPr>
                </a:p>
              </p:txBody>
            </p:sp>
            <p:sp>
              <p:nvSpPr>
                <p:cNvPr id="116" name="Rectangle 11">
                  <a:extLst>
                    <a:ext uri="{FF2B5EF4-FFF2-40B4-BE49-F238E27FC236}">
                      <a16:creationId xmlns="" xmlns:a16="http://schemas.microsoft.com/office/drawing/2014/main" id="{810A93CF-7A2D-411E-ADAC-B49AD12A5096}"/>
                    </a:ext>
                  </a:extLst>
                </p:cNvPr>
                <p:cNvSpPr/>
                <p:nvPr/>
              </p:nvSpPr>
              <p:spPr>
                <a:xfrm>
                  <a:off x="407369" y="2273829"/>
                  <a:ext cx="2879314" cy="2201638"/>
                </a:xfrm>
                <a:prstGeom prst="rect">
                  <a:avLst/>
                </a:prstGeom>
              </p:spPr>
              <p:txBody>
                <a:bodyPr wrap="square">
                  <a:spAutoFit/>
                </a:bodyPr>
                <a:lstStyle/>
                <a:p>
                  <a:pPr marL="171450" indent="-171450" defTabSz="1219200">
                    <a:buFont typeface="Arial" panose="020B0604020202020204" pitchFamily="34" charset="0"/>
                    <a:buChar char="•"/>
                  </a:pPr>
                  <a:r>
                    <a:rPr lang="ru-RU" sz="3600" b="1" dirty="0">
                      <a:solidFill>
                        <a:srgbClr val="00206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Программы обучения («Лидеры производительности», «Акселератор экспортного роста»)</a:t>
                  </a:r>
                </a:p>
                <a:p>
                  <a:pPr marL="171450" indent="-171450" defTabSz="1219200">
                    <a:buFont typeface="Arial" panose="020B0604020202020204" pitchFamily="34" charset="0"/>
                    <a:buChar char="•"/>
                  </a:pPr>
                  <a:r>
                    <a:rPr lang="ru-RU" sz="3600" b="1" dirty="0">
                      <a:solidFill>
                        <a:srgbClr val="00206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 Фабрика процессов</a:t>
                  </a:r>
                </a:p>
                <a:p>
                  <a:pPr marL="171450" indent="-171450" defTabSz="1219200">
                    <a:buFont typeface="Arial" panose="020B0604020202020204" pitchFamily="34" charset="0"/>
                    <a:buChar char="•"/>
                  </a:pPr>
                  <a:r>
                    <a:rPr lang="ru-RU" sz="3600" b="1" dirty="0">
                      <a:solidFill>
                        <a:srgbClr val="00206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 Платформа цифровых решений</a:t>
                  </a:r>
                </a:p>
                <a:p>
                  <a:pPr marL="171450" indent="-171450" defTabSz="1219200">
                    <a:buFont typeface="Arial" panose="020B0604020202020204" pitchFamily="34" charset="0"/>
                    <a:buChar char="•"/>
                  </a:pPr>
                  <a:r>
                    <a:rPr lang="ru-RU" sz="3600" b="1" dirty="0">
                      <a:solidFill>
                        <a:srgbClr val="00206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 Движение рационализаторов и повышение квалификации</a:t>
                  </a:r>
                </a:p>
                <a:p>
                  <a:pPr marL="171450" indent="-171450" defTabSz="1219200">
                    <a:buFont typeface="Arial" panose="020B0604020202020204" pitchFamily="34" charset="0"/>
                    <a:buChar char="•"/>
                  </a:pPr>
                  <a:r>
                    <a:rPr lang="ru-RU" sz="3600" b="1" dirty="0">
                      <a:solidFill>
                        <a:srgbClr val="00206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 сотрудников по программе</a:t>
                  </a:r>
                  <a:r>
                    <a:rPr lang="ru-RU" sz="3600" b="1" dirty="0">
                      <a:solidFill>
                        <a:schemeClr val="accent1">
                          <a:lumMod val="50000"/>
                        </a:schemeClr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 </a:t>
                  </a:r>
                  <a:r>
                    <a:rPr lang="ru-RU" sz="3600" b="1" dirty="0" err="1">
                      <a:solidFill>
                        <a:srgbClr val="0066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Ворлдскиллс</a:t>
                  </a:r>
                  <a:endParaRPr lang="ru-RU" sz="3600" b="1" dirty="0">
                    <a:solidFill>
                      <a:srgbClr val="0066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Arial" charset="0"/>
                  </a:endParaRPr>
                </a:p>
                <a:p>
                  <a:pPr marL="171450" indent="-171450" defTabSz="1219200">
                    <a:buFont typeface="Arial" panose="020B0604020202020204" pitchFamily="34" charset="0"/>
                    <a:buChar char="•"/>
                  </a:pPr>
                  <a:r>
                    <a:rPr lang="ru-RU" sz="3600" b="1" dirty="0">
                      <a:solidFill>
                        <a:srgbClr val="00660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 </a:t>
                  </a:r>
                  <a:r>
                    <a:rPr lang="ru-RU" sz="3600" b="1" dirty="0">
                      <a:solidFill>
                        <a:srgbClr val="002060"/>
                      </a:solidFill>
                      <a:latin typeface="Calibri" panose="020F0502020204030204" pitchFamily="34" charset="0"/>
                      <a:cs typeface="Calibri" panose="020F0502020204030204" pitchFamily="34" charset="0"/>
                      <a:sym typeface="Arial" charset="0"/>
                    </a:rPr>
                    <a:t>Отраслевые выезды, международные стажировки, семинары, форумы и конкурсы</a:t>
                  </a:r>
                  <a:endParaRPr lang="ru-RU" sz="3600" b="1" dirty="0">
                    <a:solidFill>
                      <a:srgbClr val="00206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Calibri" pitchFamily="34" charset="0"/>
                  </a:endParaRPr>
                </a:p>
                <a:p>
                  <a:pPr algn="just"/>
                  <a:endParaRPr lang="en-US" sz="1400" dirty="0"/>
                </a:p>
              </p:txBody>
            </p:sp>
          </p:grpSp>
        </p:grpSp>
        <p:pic>
          <p:nvPicPr>
            <p:cNvPr id="119" name="Graphic 14" descr="Fire">
              <a:extLst>
                <a:ext uri="{FF2B5EF4-FFF2-40B4-BE49-F238E27FC236}">
                  <a16:creationId xmlns="" xmlns:a16="http://schemas.microsoft.com/office/drawing/2014/main" id="{AD8F5A01-6F9C-4B0C-A682-DD5339B84D6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3"/>
                </a:ext>
              </a:extLst>
            </a:blip>
            <a:stretch>
              <a:fillRect/>
            </a:stretch>
          </p:blipFill>
          <p:spPr>
            <a:xfrm>
              <a:off x="10093599" y="3057230"/>
              <a:ext cx="513680" cy="513680"/>
            </a:xfrm>
            <a:prstGeom prst="rect">
              <a:avLst/>
            </a:prstGeom>
          </p:spPr>
        </p:pic>
        <p:pic>
          <p:nvPicPr>
            <p:cNvPr id="120" name="Graphic 15" descr="Rocket">
              <a:extLst>
                <a:ext uri="{FF2B5EF4-FFF2-40B4-BE49-F238E27FC236}">
                  <a16:creationId xmlns="" xmlns:a16="http://schemas.microsoft.com/office/drawing/2014/main" id="{43797080-C954-45B1-B1C3-6E33C2AA668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5"/>
                </a:ext>
              </a:extLst>
            </a:blip>
            <a:stretch>
              <a:fillRect/>
            </a:stretch>
          </p:blipFill>
          <p:spPr>
            <a:xfrm>
              <a:off x="9510067" y="1245182"/>
              <a:ext cx="513680" cy="513680"/>
            </a:xfrm>
            <a:prstGeom prst="rect">
              <a:avLst/>
            </a:prstGeom>
          </p:spPr>
        </p:pic>
        <p:grpSp>
          <p:nvGrpSpPr>
            <p:cNvPr id="121" name="Group 16">
              <a:extLst>
                <a:ext uri="{FF2B5EF4-FFF2-40B4-BE49-F238E27FC236}">
                  <a16:creationId xmlns="" xmlns:a16="http://schemas.microsoft.com/office/drawing/2014/main" id="{9F4B4FAC-D410-4FE6-A247-1362696945F2}"/>
                </a:ext>
              </a:extLst>
            </p:cNvPr>
            <p:cNvGrpSpPr/>
            <p:nvPr/>
          </p:nvGrpSpPr>
          <p:grpSpPr>
            <a:xfrm>
              <a:off x="487641" y="2706100"/>
              <a:ext cx="3379832" cy="1144461"/>
              <a:chOff x="407368" y="1860000"/>
              <a:chExt cx="3652598" cy="1144461"/>
            </a:xfrm>
          </p:grpSpPr>
          <p:sp>
            <p:nvSpPr>
              <p:cNvPr id="122" name="Rectangle 17">
                <a:extLst>
                  <a:ext uri="{FF2B5EF4-FFF2-40B4-BE49-F238E27FC236}">
                    <a16:creationId xmlns="" xmlns:a16="http://schemas.microsoft.com/office/drawing/2014/main" id="{C6FA90EC-C5AC-46A7-9EBF-691E43F7D45D}"/>
                  </a:ext>
                </a:extLst>
              </p:cNvPr>
              <p:cNvSpPr/>
              <p:nvPr/>
            </p:nvSpPr>
            <p:spPr>
              <a:xfrm>
                <a:off x="407368" y="1860000"/>
                <a:ext cx="2879314" cy="350704"/>
              </a:xfrm>
              <a:prstGeom prst="rect">
                <a:avLst/>
              </a:prstGeom>
            </p:spPr>
            <p:txBody>
              <a:bodyPr wrap="square" anchor="b">
                <a:spAutoFit/>
              </a:bodyPr>
              <a:lstStyle/>
              <a:p>
                <a:r>
                  <a:rPr lang="ru-RU" sz="6600" b="1" dirty="0" smtClean="0">
                    <a:solidFill>
                      <a:srgbClr val="841662"/>
                    </a:solidFill>
                    <a:latin typeface="+mj-lt"/>
                  </a:rPr>
                  <a:t>Льготные займы</a:t>
                </a:r>
                <a:endParaRPr lang="en-US" sz="6600" b="1" dirty="0">
                  <a:solidFill>
                    <a:srgbClr val="841662"/>
                  </a:solidFill>
                  <a:latin typeface="+mj-lt"/>
                </a:endParaRPr>
              </a:p>
            </p:txBody>
          </p:sp>
          <p:sp>
            <p:nvSpPr>
              <p:cNvPr id="123" name="Rectangle 18">
                <a:extLst>
                  <a:ext uri="{FF2B5EF4-FFF2-40B4-BE49-F238E27FC236}">
                    <a16:creationId xmlns="" xmlns:a16="http://schemas.microsoft.com/office/drawing/2014/main" id="{334D9086-A756-4068-94CD-E51E0757A48F}"/>
                  </a:ext>
                </a:extLst>
              </p:cNvPr>
              <p:cNvSpPr/>
              <p:nvPr/>
            </p:nvSpPr>
            <p:spPr>
              <a:xfrm>
                <a:off x="407369" y="2273829"/>
                <a:ext cx="3652597" cy="7306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ru-RU" sz="4800" b="1" dirty="0">
                    <a:solidFill>
                      <a:srgbClr val="00206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Arial" charset="0"/>
                  </a:rPr>
                  <a:t>Программа</a:t>
                </a:r>
                <a:r>
                  <a:rPr lang="ru-RU" sz="4800" b="1" dirty="0">
                    <a:solidFill>
                      <a:schemeClr val="accent1">
                        <a:lumMod val="50000"/>
                      </a:schemeClr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Arial" charset="0"/>
                  </a:rPr>
                  <a:t> </a:t>
                </a:r>
                <a:r>
                  <a:rPr lang="ru-RU" sz="4800" b="1" dirty="0">
                    <a:solidFill>
                      <a:srgbClr val="00660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Arial" charset="0"/>
                  </a:rPr>
                  <a:t>льготных займов </a:t>
                </a:r>
                <a:r>
                  <a:rPr lang="ru-RU" sz="4800" b="1" dirty="0">
                    <a:solidFill>
                      <a:srgbClr val="002060"/>
                    </a:solidFill>
                    <a:latin typeface="Calibri" panose="020F0502020204030204" pitchFamily="34" charset="0"/>
                    <a:cs typeface="Calibri" panose="020F0502020204030204" pitchFamily="34" charset="0"/>
                    <a:sym typeface="Arial" charset="0"/>
                  </a:rPr>
                  <a:t>ФРП РФ и ФРП МО «Повышение производительности труда»</a:t>
                </a:r>
                <a:endParaRPr lang="en-US" sz="4800" dirty="0"/>
              </a:p>
            </p:txBody>
          </p:sp>
        </p:grpSp>
        <p:sp>
          <p:nvSpPr>
            <p:cNvPr id="124" name="Oval 19">
              <a:extLst>
                <a:ext uri="{FF2B5EF4-FFF2-40B4-BE49-F238E27FC236}">
                  <a16:creationId xmlns="" xmlns:a16="http://schemas.microsoft.com/office/drawing/2014/main" id="{CEF24632-19A2-4DA8-8DD2-62D799E15DC5}"/>
                </a:ext>
              </a:extLst>
            </p:cNvPr>
            <p:cNvSpPr/>
            <p:nvPr/>
          </p:nvSpPr>
          <p:spPr>
            <a:xfrm>
              <a:off x="5242902" y="2642605"/>
              <a:ext cx="1684426" cy="1689237"/>
            </a:xfrm>
            <a:prstGeom prst="ellipse">
              <a:avLst/>
            </a:prstGeom>
            <a:solidFill>
              <a:schemeClr val="tx1">
                <a:lumMod val="20000"/>
                <a:lumOff val="80000"/>
              </a:schemeClr>
            </a:solidFill>
            <a:ln>
              <a:noFill/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2800" dirty="0">
                <a:solidFill>
                  <a:schemeClr val="tx1"/>
                </a:solidFill>
              </a:endParaRPr>
            </a:p>
          </p:txBody>
        </p:sp>
        <p:pic>
          <p:nvPicPr>
            <p:cNvPr id="130" name="Graphic 25" descr="Puzzle">
              <a:extLst>
                <a:ext uri="{FF2B5EF4-FFF2-40B4-BE49-F238E27FC236}">
                  <a16:creationId xmlns="" xmlns:a16="http://schemas.microsoft.com/office/drawing/2014/main" id="{CF834230-5ABC-4671-B0D2-2E889A9B92F7}"/>
                </a:ext>
              </a:extLst>
            </p:cNvPr>
            <p:cNvPicPr>
              <a:picLocks noChangeAspect="1"/>
            </p:cNvPicPr>
            <p:nvPr/>
          </p:nvPicPr>
          <p:blipFill>
            <a:blip r:embed="rId6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colorTemperature colorTemp="11200"/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="" xmlns:asvg="http://schemas.microsoft.com/office/drawing/2016/SVG/main" r:embed="rId11"/>
                </a:ext>
              </a:extLst>
            </a:blip>
            <a:stretch>
              <a:fillRect/>
            </a:stretch>
          </p:blipFill>
          <p:spPr>
            <a:xfrm>
              <a:off x="2638257" y="2626042"/>
              <a:ext cx="513680" cy="513680"/>
            </a:xfrm>
            <a:prstGeom prst="rect">
              <a:avLst/>
            </a:prstGeom>
          </p:spPr>
        </p:pic>
      </p:grpSp>
      <p:sp>
        <p:nvSpPr>
          <p:cNvPr id="133" name="Прямоугольник 132"/>
          <p:cNvSpPr/>
          <p:nvPr/>
        </p:nvSpPr>
        <p:spPr>
          <a:xfrm>
            <a:off x="15691801" y="8285686"/>
            <a:ext cx="446908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36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charset="0"/>
              </a:rPr>
              <a:t>Адресная поддержка</a:t>
            </a:r>
            <a:r>
              <a:rPr lang="ru-RU" sz="36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 charset="0"/>
              </a:rPr>
              <a:t> </a:t>
            </a:r>
            <a:r>
              <a:rPr lang="ru-RU" sz="3600" b="1" dirty="0">
                <a:solidFill>
                  <a:srgbClr val="002060"/>
                </a:solidFill>
                <a:latin typeface="Calibri" pitchFamily="34" charset="0"/>
                <a:sym typeface="Arial" charset="0"/>
              </a:rPr>
              <a:t>предприятий экспертами центров компетенций </a:t>
            </a:r>
            <a:endParaRPr lang="ru-RU" sz="3600" dirty="0"/>
          </a:p>
        </p:txBody>
      </p:sp>
      <p:pic>
        <p:nvPicPr>
          <p:cNvPr id="1026" name="Picture 2" descr="https://filearchive.cnews.ru/img/cnews/2021/10/19/logos/f1/f188d80405368edacd16ea2055af83ac.png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861911">
            <a:off x="10404631" y="7848458"/>
            <a:ext cx="5609397" cy="1666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xn--b1aqpp2b.xn----8sbg5beewf.xn--p1ai/images/9519f396-be5f-62ad-b139-a010fd802c7a.png"/>
          <p:cNvPicPr>
            <a:picLocks noChangeAspect="1" noChangeArrowheads="1"/>
          </p:cNvPicPr>
          <p:nvPr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490563">
            <a:off x="20246136" y="4796294"/>
            <a:ext cx="2096224" cy="19464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https://grizly.club/uploads/posts/2022-12/1670800801_grizly-club-p-znachki-png-40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974589">
            <a:off x="19630431" y="13488491"/>
            <a:ext cx="2144835" cy="1891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68343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Фонд развития промышленности Московский области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BE1A-037E-476C-8D0F-9DD7F516AD1A}" type="slidenum">
              <a:rPr lang="ru-RU" smtClean="0"/>
              <a:pPr/>
              <a:t>4</a:t>
            </a:fld>
            <a:endParaRPr lang="ru-RU" dirty="0">
              <a:sym typeface="Calibri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2246224" y="16237252"/>
            <a:ext cx="1116011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Подать заявку: </a:t>
            </a:r>
            <a:r>
              <a:rPr lang="en-US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https://frpmo.ru/</a:t>
            </a:r>
            <a:endParaRPr lang="en-US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эл. почта: </a:t>
            </a:r>
            <a:r>
              <a:rPr lang="en-US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rpmo@mosreg.ru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15" name="Рисунок 14" descr="Назад со сплошной заливкой">
            <a:extLst>
              <a:ext uri="{FF2B5EF4-FFF2-40B4-BE49-F238E27FC236}">
                <a16:creationId xmlns:a16="http://schemas.microsoft.com/office/drawing/2014/main" xmlns="" id="{32B7CE60-D60C-3F4F-9889-4F7F853C4DA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duotone>
              <a:prstClr val="black"/>
              <a:schemeClr val="accent1">
                <a:tint val="45000"/>
                <a:satMod val="400000"/>
              </a:schemeClr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aturation sat="40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79466" y="15878278"/>
            <a:ext cx="2059377" cy="2059377"/>
          </a:xfrm>
          <a:prstGeom prst="rect">
            <a:avLst/>
          </a:prstGeom>
        </p:spPr>
      </p:pic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978065" y="16237252"/>
            <a:ext cx="3372144" cy="3372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Прямоугольник 16"/>
          <p:cNvSpPr/>
          <p:nvPr/>
        </p:nvSpPr>
        <p:spPr>
          <a:xfrm>
            <a:off x="2246224" y="18039736"/>
            <a:ext cx="735764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Ответственное лицо</a:t>
            </a:r>
          </a:p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Ильин Павел </a:t>
            </a:r>
            <a:r>
              <a:rPr lang="ru-RU" sz="4800" b="1" dirty="0" smtClean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Сергеевич</a:t>
            </a:r>
          </a:p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+7 916 629 5261</a:t>
            </a:r>
          </a:p>
        </p:txBody>
      </p:sp>
      <p:grpSp>
        <p:nvGrpSpPr>
          <p:cNvPr id="4" name="Группа 3"/>
          <p:cNvGrpSpPr/>
          <p:nvPr/>
        </p:nvGrpSpPr>
        <p:grpSpPr>
          <a:xfrm>
            <a:off x="7994710" y="2200437"/>
            <a:ext cx="26628378" cy="17222908"/>
            <a:chOff x="3067091" y="1049658"/>
            <a:chExt cx="8532045" cy="5046341"/>
          </a:xfrm>
        </p:grpSpPr>
        <p:sp>
          <p:nvSpPr>
            <p:cNvPr id="23" name="Google Shape;1758;p47">
              <a:extLst>
                <a:ext uri="{FF2B5EF4-FFF2-40B4-BE49-F238E27FC236}">
                  <a16:creationId xmlns="" xmlns:a16="http://schemas.microsoft.com/office/drawing/2014/main" id="{55EACDDA-3740-425C-A85F-39C3254CEFD2}"/>
                </a:ext>
              </a:extLst>
            </p:cNvPr>
            <p:cNvSpPr/>
            <p:nvPr/>
          </p:nvSpPr>
          <p:spPr>
            <a:xfrm>
              <a:off x="4811699" y="1699798"/>
              <a:ext cx="1332441" cy="2215349"/>
            </a:xfrm>
            <a:custGeom>
              <a:avLst/>
              <a:gdLst/>
              <a:ahLst/>
              <a:cxnLst/>
              <a:rect l="l" t="t" r="r" b="b"/>
              <a:pathLst>
                <a:path w="31982" h="53174" extrusionOk="0">
                  <a:moveTo>
                    <a:pt x="763" y="21479"/>
                  </a:moveTo>
                  <a:lnTo>
                    <a:pt x="20670" y="1215"/>
                  </a:lnTo>
                  <a:cubicBezTo>
                    <a:pt x="21849" y="0"/>
                    <a:pt x="23909" y="548"/>
                    <a:pt x="24337" y="2191"/>
                  </a:cubicBezTo>
                  <a:lnTo>
                    <a:pt x="31791" y="30528"/>
                  </a:lnTo>
                  <a:cubicBezTo>
                    <a:pt x="31981" y="31290"/>
                    <a:pt x="31755" y="32100"/>
                    <a:pt x="31195" y="32647"/>
                  </a:cubicBezTo>
                  <a:lnTo>
                    <a:pt x="11288" y="52019"/>
                  </a:lnTo>
                  <a:cubicBezTo>
                    <a:pt x="10097" y="53174"/>
                    <a:pt x="8097" y="52626"/>
                    <a:pt x="7657" y="51019"/>
                  </a:cubicBezTo>
                  <a:lnTo>
                    <a:pt x="203" y="23587"/>
                  </a:lnTo>
                  <a:cubicBezTo>
                    <a:pt x="1" y="22837"/>
                    <a:pt x="215" y="22039"/>
                    <a:pt x="763" y="21479"/>
                  </a:cubicBezTo>
                  <a:close/>
                </a:path>
              </a:pathLst>
            </a:custGeom>
            <a:solidFill>
              <a:srgbClr val="2BBBC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4" name="Google Shape;1759;p47">
              <a:extLst>
                <a:ext uri="{FF2B5EF4-FFF2-40B4-BE49-F238E27FC236}">
                  <a16:creationId xmlns="" xmlns:a16="http://schemas.microsoft.com/office/drawing/2014/main" id="{DB9B250C-E67F-41E1-998F-1B102CA8F674}"/>
                </a:ext>
              </a:extLst>
            </p:cNvPr>
            <p:cNvSpPr/>
            <p:nvPr/>
          </p:nvSpPr>
          <p:spPr>
            <a:xfrm>
              <a:off x="4651507" y="1674510"/>
              <a:ext cx="1332400" cy="2215349"/>
            </a:xfrm>
            <a:custGeom>
              <a:avLst/>
              <a:gdLst/>
              <a:ahLst/>
              <a:cxnLst/>
              <a:rect l="l" t="t" r="r" b="b"/>
              <a:pathLst>
                <a:path w="31981" h="53174" fill="none" extrusionOk="0">
                  <a:moveTo>
                    <a:pt x="750" y="21479"/>
                  </a:moveTo>
                  <a:lnTo>
                    <a:pt x="20657" y="1215"/>
                  </a:lnTo>
                  <a:cubicBezTo>
                    <a:pt x="21848" y="0"/>
                    <a:pt x="23896" y="548"/>
                    <a:pt x="24325" y="2191"/>
                  </a:cubicBezTo>
                  <a:lnTo>
                    <a:pt x="31778" y="30540"/>
                  </a:lnTo>
                  <a:cubicBezTo>
                    <a:pt x="31980" y="31302"/>
                    <a:pt x="31754" y="32111"/>
                    <a:pt x="31183" y="32659"/>
                  </a:cubicBezTo>
                  <a:lnTo>
                    <a:pt x="11275" y="52019"/>
                  </a:lnTo>
                  <a:cubicBezTo>
                    <a:pt x="10085" y="53173"/>
                    <a:pt x="8084" y="52626"/>
                    <a:pt x="7656" y="51030"/>
                  </a:cubicBezTo>
                  <a:lnTo>
                    <a:pt x="203" y="23586"/>
                  </a:lnTo>
                  <a:cubicBezTo>
                    <a:pt x="0" y="22836"/>
                    <a:pt x="203" y="22039"/>
                    <a:pt x="750" y="21479"/>
                  </a:cubicBezTo>
                  <a:close/>
                </a:path>
              </a:pathLst>
            </a:custGeom>
            <a:noFill/>
            <a:ln w="11300" cap="flat" cmpd="sng">
              <a:solidFill>
                <a:schemeClr val="bg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5" name="Google Shape;1760;p47">
              <a:extLst>
                <a:ext uri="{FF2B5EF4-FFF2-40B4-BE49-F238E27FC236}">
                  <a16:creationId xmlns="" xmlns:a16="http://schemas.microsoft.com/office/drawing/2014/main" id="{4855BB7A-65AB-4788-9AFC-DCE644C3E751}"/>
                </a:ext>
              </a:extLst>
            </p:cNvPr>
            <p:cNvSpPr/>
            <p:nvPr/>
          </p:nvSpPr>
          <p:spPr>
            <a:xfrm>
              <a:off x="5104125" y="2577623"/>
              <a:ext cx="305093" cy="720507"/>
            </a:xfrm>
            <a:custGeom>
              <a:avLst/>
              <a:gdLst/>
              <a:ahLst/>
              <a:cxnLst/>
              <a:rect l="l" t="t" r="r" b="b"/>
              <a:pathLst>
                <a:path w="7323" h="17294" extrusionOk="0">
                  <a:moveTo>
                    <a:pt x="2772" y="1942"/>
                  </a:moveTo>
                  <a:cubicBezTo>
                    <a:pt x="3111" y="1942"/>
                    <a:pt x="3447" y="2188"/>
                    <a:pt x="3774" y="2682"/>
                  </a:cubicBezTo>
                  <a:cubicBezTo>
                    <a:pt x="4310" y="3480"/>
                    <a:pt x="4834" y="4956"/>
                    <a:pt x="5358" y="7100"/>
                  </a:cubicBezTo>
                  <a:cubicBezTo>
                    <a:pt x="5870" y="9231"/>
                    <a:pt x="6108" y="10957"/>
                    <a:pt x="6084" y="12291"/>
                  </a:cubicBezTo>
                  <a:cubicBezTo>
                    <a:pt x="6060" y="13600"/>
                    <a:pt x="5763" y="14529"/>
                    <a:pt x="5203" y="15041"/>
                  </a:cubicBezTo>
                  <a:cubicBezTo>
                    <a:pt x="4984" y="15241"/>
                    <a:pt x="4767" y="15341"/>
                    <a:pt x="4552" y="15341"/>
                  </a:cubicBezTo>
                  <a:cubicBezTo>
                    <a:pt x="4215" y="15341"/>
                    <a:pt x="3882" y="15098"/>
                    <a:pt x="3548" y="14612"/>
                  </a:cubicBezTo>
                  <a:cubicBezTo>
                    <a:pt x="3012" y="13803"/>
                    <a:pt x="2488" y="12326"/>
                    <a:pt x="1976" y="10195"/>
                  </a:cubicBezTo>
                  <a:cubicBezTo>
                    <a:pt x="1465" y="8064"/>
                    <a:pt x="1214" y="6326"/>
                    <a:pt x="1238" y="5016"/>
                  </a:cubicBezTo>
                  <a:cubicBezTo>
                    <a:pt x="1262" y="3682"/>
                    <a:pt x="1560" y="2754"/>
                    <a:pt x="2119" y="2242"/>
                  </a:cubicBezTo>
                  <a:cubicBezTo>
                    <a:pt x="2337" y="2042"/>
                    <a:pt x="2555" y="1942"/>
                    <a:pt x="2772" y="1942"/>
                  </a:cubicBezTo>
                  <a:close/>
                  <a:moveTo>
                    <a:pt x="2949" y="0"/>
                  </a:moveTo>
                  <a:cubicBezTo>
                    <a:pt x="2548" y="0"/>
                    <a:pt x="2136" y="192"/>
                    <a:pt x="1715" y="575"/>
                  </a:cubicBezTo>
                  <a:cubicBezTo>
                    <a:pt x="810" y="1408"/>
                    <a:pt x="298" y="2730"/>
                    <a:pt x="143" y="4552"/>
                  </a:cubicBezTo>
                  <a:cubicBezTo>
                    <a:pt x="0" y="6361"/>
                    <a:pt x="250" y="8576"/>
                    <a:pt x="881" y="11207"/>
                  </a:cubicBezTo>
                  <a:cubicBezTo>
                    <a:pt x="1512" y="13815"/>
                    <a:pt x="2227" y="15601"/>
                    <a:pt x="3036" y="16553"/>
                  </a:cubicBezTo>
                  <a:cubicBezTo>
                    <a:pt x="3466" y="17046"/>
                    <a:pt x="3908" y="17294"/>
                    <a:pt x="4365" y="17294"/>
                  </a:cubicBezTo>
                  <a:cubicBezTo>
                    <a:pt x="4769" y="17294"/>
                    <a:pt x="5183" y="17099"/>
                    <a:pt x="5608" y="16708"/>
                  </a:cubicBezTo>
                  <a:cubicBezTo>
                    <a:pt x="6513" y="15886"/>
                    <a:pt x="7025" y="14565"/>
                    <a:pt x="7168" y="12755"/>
                  </a:cubicBezTo>
                  <a:cubicBezTo>
                    <a:pt x="7322" y="10933"/>
                    <a:pt x="7072" y="8707"/>
                    <a:pt x="6441" y="6099"/>
                  </a:cubicBezTo>
                  <a:cubicBezTo>
                    <a:pt x="5810" y="3468"/>
                    <a:pt x="5096" y="1694"/>
                    <a:pt x="4286" y="754"/>
                  </a:cubicBezTo>
                  <a:cubicBezTo>
                    <a:pt x="3854" y="251"/>
                    <a:pt x="3408" y="0"/>
                    <a:pt x="294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6" name="Google Shape;1761;p47">
              <a:extLst>
                <a:ext uri="{FF2B5EF4-FFF2-40B4-BE49-F238E27FC236}">
                  <a16:creationId xmlns="" xmlns:a16="http://schemas.microsoft.com/office/drawing/2014/main" id="{9AD2DFEB-63AA-4FBA-A257-B45CEB1C21B8}"/>
                </a:ext>
              </a:extLst>
            </p:cNvPr>
            <p:cNvSpPr/>
            <p:nvPr/>
          </p:nvSpPr>
          <p:spPr>
            <a:xfrm>
              <a:off x="5383388" y="2316817"/>
              <a:ext cx="348254" cy="757504"/>
            </a:xfrm>
            <a:custGeom>
              <a:avLst/>
              <a:gdLst/>
              <a:ahLst/>
              <a:cxnLst/>
              <a:rect l="l" t="t" r="r" b="b"/>
              <a:pathLst>
                <a:path w="8359" h="18182" extrusionOk="0">
                  <a:moveTo>
                    <a:pt x="2834" y="1"/>
                  </a:moveTo>
                  <a:lnTo>
                    <a:pt x="1739" y="1001"/>
                  </a:lnTo>
                  <a:lnTo>
                    <a:pt x="0" y="3525"/>
                  </a:lnTo>
                  <a:lnTo>
                    <a:pt x="453" y="5442"/>
                  </a:lnTo>
                  <a:lnTo>
                    <a:pt x="2215" y="2906"/>
                  </a:lnTo>
                  <a:lnTo>
                    <a:pt x="5072" y="14776"/>
                  </a:lnTo>
                  <a:lnTo>
                    <a:pt x="3286" y="16408"/>
                  </a:lnTo>
                  <a:lnTo>
                    <a:pt x="3715" y="18182"/>
                  </a:lnTo>
                  <a:lnTo>
                    <a:pt x="8358" y="13919"/>
                  </a:lnTo>
                  <a:lnTo>
                    <a:pt x="7930" y="12145"/>
                  </a:lnTo>
                  <a:lnTo>
                    <a:pt x="6144" y="13788"/>
                  </a:lnTo>
                  <a:lnTo>
                    <a:pt x="2834" y="1"/>
                  </a:ln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7" name="Google Shape;1763;p47">
              <a:extLst>
                <a:ext uri="{FF2B5EF4-FFF2-40B4-BE49-F238E27FC236}">
                  <a16:creationId xmlns="" xmlns:a16="http://schemas.microsoft.com/office/drawing/2014/main" id="{CC7B8D01-A72A-4F3F-B478-D034C14AC5FA}"/>
                </a:ext>
              </a:extLst>
            </p:cNvPr>
            <p:cNvSpPr/>
            <p:nvPr/>
          </p:nvSpPr>
          <p:spPr>
            <a:xfrm>
              <a:off x="5970951" y="1613975"/>
              <a:ext cx="1680655" cy="1681613"/>
            </a:xfrm>
            <a:custGeom>
              <a:avLst/>
              <a:gdLst/>
              <a:ahLst/>
              <a:cxnLst/>
              <a:rect l="l" t="t" r="r" b="b"/>
              <a:pathLst>
                <a:path w="40340" h="40363" extrusionOk="0">
                  <a:moveTo>
                    <a:pt x="37279" y="39958"/>
                  </a:moveTo>
                  <a:lnTo>
                    <a:pt x="9478" y="33052"/>
                  </a:lnTo>
                  <a:cubicBezTo>
                    <a:pt x="8704" y="32862"/>
                    <a:pt x="8097" y="32267"/>
                    <a:pt x="7895" y="31493"/>
                  </a:cubicBezTo>
                  <a:lnTo>
                    <a:pt x="429" y="3108"/>
                  </a:lnTo>
                  <a:cubicBezTo>
                    <a:pt x="1" y="1489"/>
                    <a:pt x="1501" y="1"/>
                    <a:pt x="3120" y="453"/>
                  </a:cubicBezTo>
                  <a:lnTo>
                    <a:pt x="30921" y="8085"/>
                  </a:lnTo>
                  <a:cubicBezTo>
                    <a:pt x="31671" y="8287"/>
                    <a:pt x="32243" y="8871"/>
                    <a:pt x="32445" y="9621"/>
                  </a:cubicBezTo>
                  <a:lnTo>
                    <a:pt x="39911" y="37267"/>
                  </a:lnTo>
                  <a:cubicBezTo>
                    <a:pt x="40339" y="38875"/>
                    <a:pt x="38887" y="40363"/>
                    <a:pt x="37279" y="39958"/>
                  </a:cubicBezTo>
                  <a:close/>
                </a:path>
              </a:pathLst>
            </a:custGeom>
            <a:solidFill>
              <a:srgbClr val="84166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8" name="Google Shape;1764;p47">
              <a:extLst>
                <a:ext uri="{FF2B5EF4-FFF2-40B4-BE49-F238E27FC236}">
                  <a16:creationId xmlns="" xmlns:a16="http://schemas.microsoft.com/office/drawing/2014/main" id="{36C263D9-4F2A-4BB5-B3A2-EF03BAE74F92}"/>
                </a:ext>
              </a:extLst>
            </p:cNvPr>
            <p:cNvSpPr/>
            <p:nvPr/>
          </p:nvSpPr>
          <p:spPr>
            <a:xfrm>
              <a:off x="6099437" y="1469156"/>
              <a:ext cx="1680613" cy="1681613"/>
            </a:xfrm>
            <a:custGeom>
              <a:avLst/>
              <a:gdLst/>
              <a:ahLst/>
              <a:cxnLst/>
              <a:rect l="l" t="t" r="r" b="b"/>
              <a:pathLst>
                <a:path w="40339" h="40363" fill="none" extrusionOk="0">
                  <a:moveTo>
                    <a:pt x="37267" y="39957"/>
                  </a:moveTo>
                  <a:lnTo>
                    <a:pt x="9466" y="33052"/>
                  </a:lnTo>
                  <a:cubicBezTo>
                    <a:pt x="8692" y="32861"/>
                    <a:pt x="8085" y="32266"/>
                    <a:pt x="7882" y="31492"/>
                  </a:cubicBezTo>
                  <a:lnTo>
                    <a:pt x="429" y="3108"/>
                  </a:lnTo>
                  <a:cubicBezTo>
                    <a:pt x="0" y="1488"/>
                    <a:pt x="1489" y="0"/>
                    <a:pt x="3108" y="453"/>
                  </a:cubicBezTo>
                  <a:lnTo>
                    <a:pt x="30909" y="8084"/>
                  </a:lnTo>
                  <a:cubicBezTo>
                    <a:pt x="31659" y="8287"/>
                    <a:pt x="32243" y="8870"/>
                    <a:pt x="32445" y="9620"/>
                  </a:cubicBezTo>
                  <a:lnTo>
                    <a:pt x="39898" y="37278"/>
                  </a:lnTo>
                  <a:cubicBezTo>
                    <a:pt x="40339" y="38874"/>
                    <a:pt x="38886" y="40362"/>
                    <a:pt x="37267" y="39957"/>
                  </a:cubicBezTo>
                  <a:close/>
                </a:path>
              </a:pathLst>
            </a:custGeom>
            <a:noFill/>
            <a:ln w="11300" cap="flat" cmpd="sng">
              <a:solidFill>
                <a:schemeClr val="bg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29" name="Google Shape;1765;p47">
              <a:extLst>
                <a:ext uri="{FF2B5EF4-FFF2-40B4-BE49-F238E27FC236}">
                  <a16:creationId xmlns="" xmlns:a16="http://schemas.microsoft.com/office/drawing/2014/main" id="{02E8A1BC-8A4C-43A7-A599-3B1EA9E6DE88}"/>
                </a:ext>
              </a:extLst>
            </p:cNvPr>
            <p:cNvSpPr/>
            <p:nvPr/>
          </p:nvSpPr>
          <p:spPr>
            <a:xfrm>
              <a:off x="6506478" y="1969603"/>
              <a:ext cx="355712" cy="670388"/>
            </a:xfrm>
            <a:custGeom>
              <a:avLst/>
              <a:gdLst/>
              <a:ahLst/>
              <a:cxnLst/>
              <a:rect l="l" t="t" r="r" b="b"/>
              <a:pathLst>
                <a:path w="8538" h="16091" extrusionOk="0">
                  <a:moveTo>
                    <a:pt x="2628" y="1695"/>
                  </a:moveTo>
                  <a:cubicBezTo>
                    <a:pt x="2747" y="1695"/>
                    <a:pt x="2875" y="1715"/>
                    <a:pt x="3013" y="1756"/>
                  </a:cubicBezTo>
                  <a:cubicBezTo>
                    <a:pt x="3751" y="1982"/>
                    <a:pt x="4418" y="2660"/>
                    <a:pt x="5001" y="3827"/>
                  </a:cubicBezTo>
                  <a:cubicBezTo>
                    <a:pt x="5585" y="4982"/>
                    <a:pt x="6085" y="6601"/>
                    <a:pt x="6501" y="8709"/>
                  </a:cubicBezTo>
                  <a:cubicBezTo>
                    <a:pt x="6930" y="10792"/>
                    <a:pt x="7049" y="12316"/>
                    <a:pt x="6894" y="13257"/>
                  </a:cubicBezTo>
                  <a:cubicBezTo>
                    <a:pt x="6759" y="14012"/>
                    <a:pt x="6435" y="14389"/>
                    <a:pt x="5916" y="14389"/>
                  </a:cubicBezTo>
                  <a:cubicBezTo>
                    <a:pt x="5796" y="14389"/>
                    <a:pt x="5666" y="14369"/>
                    <a:pt x="5525" y="14329"/>
                  </a:cubicBezTo>
                  <a:cubicBezTo>
                    <a:pt x="4787" y="14114"/>
                    <a:pt x="4132" y="13424"/>
                    <a:pt x="3537" y="12281"/>
                  </a:cubicBezTo>
                  <a:cubicBezTo>
                    <a:pt x="2965" y="11114"/>
                    <a:pt x="2465" y="9495"/>
                    <a:pt x="2036" y="7399"/>
                  </a:cubicBezTo>
                  <a:cubicBezTo>
                    <a:pt x="1620" y="5292"/>
                    <a:pt x="1489" y="3780"/>
                    <a:pt x="1655" y="2839"/>
                  </a:cubicBezTo>
                  <a:cubicBezTo>
                    <a:pt x="1791" y="2074"/>
                    <a:pt x="2115" y="1695"/>
                    <a:pt x="2628" y="1695"/>
                  </a:cubicBezTo>
                  <a:close/>
                  <a:moveTo>
                    <a:pt x="1919" y="0"/>
                  </a:moveTo>
                  <a:cubicBezTo>
                    <a:pt x="1153" y="0"/>
                    <a:pt x="632" y="454"/>
                    <a:pt x="358" y="1351"/>
                  </a:cubicBezTo>
                  <a:cubicBezTo>
                    <a:pt x="1" y="2518"/>
                    <a:pt x="84" y="4399"/>
                    <a:pt x="596" y="6971"/>
                  </a:cubicBezTo>
                  <a:cubicBezTo>
                    <a:pt x="1108" y="9542"/>
                    <a:pt x="1822" y="11602"/>
                    <a:pt x="2715" y="13138"/>
                  </a:cubicBezTo>
                  <a:cubicBezTo>
                    <a:pt x="3620" y="14674"/>
                    <a:pt x="4668" y="15614"/>
                    <a:pt x="5858" y="15972"/>
                  </a:cubicBezTo>
                  <a:cubicBezTo>
                    <a:pt x="6132" y="16051"/>
                    <a:pt x="6383" y="16091"/>
                    <a:pt x="6613" y="16091"/>
                  </a:cubicBezTo>
                  <a:cubicBezTo>
                    <a:pt x="7383" y="16091"/>
                    <a:pt x="7905" y="15644"/>
                    <a:pt x="8180" y="14745"/>
                  </a:cubicBezTo>
                  <a:cubicBezTo>
                    <a:pt x="8537" y="13567"/>
                    <a:pt x="8454" y="11697"/>
                    <a:pt x="7942" y="9126"/>
                  </a:cubicBezTo>
                  <a:cubicBezTo>
                    <a:pt x="7430" y="6542"/>
                    <a:pt x="6716" y="4494"/>
                    <a:pt x="5811" y="2958"/>
                  </a:cubicBezTo>
                  <a:cubicBezTo>
                    <a:pt x="4918" y="1410"/>
                    <a:pt x="3870" y="470"/>
                    <a:pt x="2679" y="124"/>
                  </a:cubicBezTo>
                  <a:cubicBezTo>
                    <a:pt x="2404" y="42"/>
                    <a:pt x="2150" y="0"/>
                    <a:pt x="191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0" name="Google Shape;1766;p47">
              <a:extLst>
                <a:ext uri="{FF2B5EF4-FFF2-40B4-BE49-F238E27FC236}">
                  <a16:creationId xmlns="" xmlns:a16="http://schemas.microsoft.com/office/drawing/2014/main" id="{C6117347-D673-441E-9B01-1915874523DE}"/>
                </a:ext>
              </a:extLst>
            </p:cNvPr>
            <p:cNvSpPr/>
            <p:nvPr/>
          </p:nvSpPr>
          <p:spPr>
            <a:xfrm>
              <a:off x="6867606" y="2075384"/>
              <a:ext cx="399833" cy="699051"/>
            </a:xfrm>
            <a:custGeom>
              <a:avLst/>
              <a:gdLst/>
              <a:ahLst/>
              <a:cxnLst/>
              <a:rect l="l" t="t" r="r" b="b"/>
              <a:pathLst>
                <a:path w="9597" h="16779" extrusionOk="0">
                  <a:moveTo>
                    <a:pt x="1614" y="1"/>
                  </a:moveTo>
                  <a:cubicBezTo>
                    <a:pt x="1568" y="1"/>
                    <a:pt x="1523" y="1"/>
                    <a:pt x="1477" y="2"/>
                  </a:cubicBezTo>
                  <a:cubicBezTo>
                    <a:pt x="1012" y="26"/>
                    <a:pt x="512" y="121"/>
                    <a:pt x="0" y="288"/>
                  </a:cubicBezTo>
                  <a:lnTo>
                    <a:pt x="429" y="2372"/>
                  </a:lnTo>
                  <a:cubicBezTo>
                    <a:pt x="905" y="2086"/>
                    <a:pt x="1369" y="1907"/>
                    <a:pt x="1822" y="1824"/>
                  </a:cubicBezTo>
                  <a:cubicBezTo>
                    <a:pt x="1986" y="1794"/>
                    <a:pt x="2152" y="1779"/>
                    <a:pt x="2318" y="1779"/>
                  </a:cubicBezTo>
                  <a:cubicBezTo>
                    <a:pt x="2609" y="1779"/>
                    <a:pt x="2899" y="1824"/>
                    <a:pt x="3179" y="1907"/>
                  </a:cubicBezTo>
                  <a:cubicBezTo>
                    <a:pt x="3822" y="2086"/>
                    <a:pt x="4382" y="2503"/>
                    <a:pt x="4882" y="3122"/>
                  </a:cubicBezTo>
                  <a:cubicBezTo>
                    <a:pt x="5382" y="3753"/>
                    <a:pt x="5715" y="4467"/>
                    <a:pt x="5882" y="5289"/>
                  </a:cubicBezTo>
                  <a:cubicBezTo>
                    <a:pt x="5977" y="5777"/>
                    <a:pt x="5989" y="6265"/>
                    <a:pt x="5906" y="6729"/>
                  </a:cubicBezTo>
                  <a:cubicBezTo>
                    <a:pt x="5834" y="7182"/>
                    <a:pt x="5632" y="7718"/>
                    <a:pt x="5322" y="8325"/>
                  </a:cubicBezTo>
                  <a:cubicBezTo>
                    <a:pt x="5156" y="8646"/>
                    <a:pt x="4739" y="9361"/>
                    <a:pt x="4072" y="10456"/>
                  </a:cubicBezTo>
                  <a:cubicBezTo>
                    <a:pt x="3405" y="11540"/>
                    <a:pt x="2882" y="12409"/>
                    <a:pt x="2501" y="13064"/>
                  </a:cubicBezTo>
                  <a:lnTo>
                    <a:pt x="2846" y="14802"/>
                  </a:lnTo>
                  <a:lnTo>
                    <a:pt x="9597" y="16778"/>
                  </a:lnTo>
                  <a:lnTo>
                    <a:pt x="9251" y="15040"/>
                  </a:lnTo>
                  <a:lnTo>
                    <a:pt x="4227" y="13575"/>
                  </a:lnTo>
                  <a:cubicBezTo>
                    <a:pt x="5049" y="12218"/>
                    <a:pt x="5680" y="11159"/>
                    <a:pt x="6132" y="10397"/>
                  </a:cubicBezTo>
                  <a:cubicBezTo>
                    <a:pt x="6573" y="9635"/>
                    <a:pt x="6834" y="9182"/>
                    <a:pt x="6918" y="9015"/>
                  </a:cubicBezTo>
                  <a:cubicBezTo>
                    <a:pt x="7192" y="8372"/>
                    <a:pt x="7358" y="7801"/>
                    <a:pt x="7406" y="7289"/>
                  </a:cubicBezTo>
                  <a:cubicBezTo>
                    <a:pt x="7465" y="6777"/>
                    <a:pt x="7418" y="6206"/>
                    <a:pt x="7299" y="5575"/>
                  </a:cubicBezTo>
                  <a:cubicBezTo>
                    <a:pt x="7037" y="4253"/>
                    <a:pt x="6489" y="3098"/>
                    <a:pt x="5680" y="2110"/>
                  </a:cubicBezTo>
                  <a:cubicBezTo>
                    <a:pt x="4870" y="1133"/>
                    <a:pt x="3906" y="479"/>
                    <a:pt x="2810" y="157"/>
                  </a:cubicBezTo>
                  <a:cubicBezTo>
                    <a:pt x="2435" y="50"/>
                    <a:pt x="2030" y="1"/>
                    <a:pt x="161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FFFFFF"/>
                </a:solidFill>
                <a:cs typeface="+mn-ea"/>
                <a:sym typeface="+mn-lt"/>
              </a:endParaRPr>
            </a:p>
          </p:txBody>
        </p:sp>
        <p:sp>
          <p:nvSpPr>
            <p:cNvPr id="31" name="Google Shape;1768;p47">
              <a:extLst>
                <a:ext uri="{FF2B5EF4-FFF2-40B4-BE49-F238E27FC236}">
                  <a16:creationId xmlns="" xmlns:a16="http://schemas.microsoft.com/office/drawing/2014/main" id="{77E51F56-A26A-484B-9AC6-F86758930181}"/>
                </a:ext>
              </a:extLst>
            </p:cNvPr>
            <p:cNvSpPr/>
            <p:nvPr/>
          </p:nvSpPr>
          <p:spPr>
            <a:xfrm>
              <a:off x="5334058" y="3158144"/>
              <a:ext cx="2208891" cy="1306112"/>
            </a:xfrm>
            <a:custGeom>
              <a:avLst/>
              <a:gdLst/>
              <a:ahLst/>
              <a:cxnLst/>
              <a:rect l="l" t="t" r="r" b="b"/>
              <a:pathLst>
                <a:path w="53019" h="31350" extrusionOk="0">
                  <a:moveTo>
                    <a:pt x="29290" y="31147"/>
                  </a:moveTo>
                  <a:lnTo>
                    <a:pt x="2155" y="23730"/>
                  </a:lnTo>
                  <a:cubicBezTo>
                    <a:pt x="524" y="23289"/>
                    <a:pt x="0" y="21241"/>
                    <a:pt x="1215" y="20063"/>
                  </a:cubicBezTo>
                  <a:lnTo>
                    <a:pt x="21086" y="739"/>
                  </a:lnTo>
                  <a:cubicBezTo>
                    <a:pt x="21622" y="203"/>
                    <a:pt x="22396" y="1"/>
                    <a:pt x="23134" y="179"/>
                  </a:cubicBezTo>
                  <a:lnTo>
                    <a:pt x="50804" y="7049"/>
                  </a:lnTo>
                  <a:cubicBezTo>
                    <a:pt x="52459" y="7466"/>
                    <a:pt x="53019" y="9538"/>
                    <a:pt x="51792" y="10740"/>
                  </a:cubicBezTo>
                  <a:lnTo>
                    <a:pt x="31385" y="30600"/>
                  </a:lnTo>
                  <a:cubicBezTo>
                    <a:pt x="30825" y="31147"/>
                    <a:pt x="30028" y="31350"/>
                    <a:pt x="29290" y="31147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2" name="Google Shape;1769;p47">
              <a:extLst>
                <a:ext uri="{FF2B5EF4-FFF2-40B4-BE49-F238E27FC236}">
                  <a16:creationId xmlns="" xmlns:a16="http://schemas.microsoft.com/office/drawing/2014/main" id="{685B9817-F591-4D20-B2EB-DA55494C6A59}"/>
                </a:ext>
              </a:extLst>
            </p:cNvPr>
            <p:cNvSpPr/>
            <p:nvPr/>
          </p:nvSpPr>
          <p:spPr>
            <a:xfrm>
              <a:off x="5371763" y="3323335"/>
              <a:ext cx="2209391" cy="1306112"/>
            </a:xfrm>
            <a:custGeom>
              <a:avLst/>
              <a:gdLst/>
              <a:ahLst/>
              <a:cxnLst/>
              <a:rect l="l" t="t" r="r" b="b"/>
              <a:pathLst>
                <a:path w="53031" h="31350" fill="none" extrusionOk="0">
                  <a:moveTo>
                    <a:pt x="29289" y="31147"/>
                  </a:moveTo>
                  <a:lnTo>
                    <a:pt x="2167" y="23742"/>
                  </a:lnTo>
                  <a:cubicBezTo>
                    <a:pt x="536" y="23289"/>
                    <a:pt x="0" y="21241"/>
                    <a:pt x="1214" y="20063"/>
                  </a:cubicBezTo>
                  <a:lnTo>
                    <a:pt x="21086" y="739"/>
                  </a:lnTo>
                  <a:cubicBezTo>
                    <a:pt x="21622" y="215"/>
                    <a:pt x="22396" y="1"/>
                    <a:pt x="23134" y="191"/>
                  </a:cubicBezTo>
                  <a:lnTo>
                    <a:pt x="50804" y="7061"/>
                  </a:lnTo>
                  <a:cubicBezTo>
                    <a:pt x="52459" y="7466"/>
                    <a:pt x="53030" y="9549"/>
                    <a:pt x="51804" y="10740"/>
                  </a:cubicBezTo>
                  <a:lnTo>
                    <a:pt x="31385" y="30611"/>
                  </a:lnTo>
                  <a:cubicBezTo>
                    <a:pt x="30837" y="31147"/>
                    <a:pt x="30039" y="31350"/>
                    <a:pt x="29289" y="31147"/>
                  </a:cubicBezTo>
                  <a:close/>
                </a:path>
              </a:pathLst>
            </a:custGeom>
            <a:noFill/>
            <a:ln w="11300" cap="flat" cmpd="sng">
              <a:solidFill>
                <a:schemeClr val="bg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3" name="Google Shape;1770;p47">
              <a:extLst>
                <a:ext uri="{FF2B5EF4-FFF2-40B4-BE49-F238E27FC236}">
                  <a16:creationId xmlns="" xmlns:a16="http://schemas.microsoft.com/office/drawing/2014/main" id="{98DDFC5B-D23B-4A85-9319-1C6B4F063851}"/>
                </a:ext>
              </a:extLst>
            </p:cNvPr>
            <p:cNvSpPr/>
            <p:nvPr/>
          </p:nvSpPr>
          <p:spPr>
            <a:xfrm>
              <a:off x="6043858" y="3611637"/>
              <a:ext cx="575480" cy="487615"/>
            </a:xfrm>
            <a:custGeom>
              <a:avLst/>
              <a:gdLst/>
              <a:ahLst/>
              <a:cxnLst/>
              <a:rect l="l" t="t" r="r" b="b"/>
              <a:pathLst>
                <a:path w="13813" h="11704" extrusionOk="0">
                  <a:moveTo>
                    <a:pt x="10378" y="1278"/>
                  </a:moveTo>
                  <a:cubicBezTo>
                    <a:pt x="10633" y="1278"/>
                    <a:pt x="10872" y="1319"/>
                    <a:pt x="11098" y="1403"/>
                  </a:cubicBezTo>
                  <a:cubicBezTo>
                    <a:pt x="11836" y="1665"/>
                    <a:pt x="12038" y="2236"/>
                    <a:pt x="11705" y="3118"/>
                  </a:cubicBezTo>
                  <a:cubicBezTo>
                    <a:pt x="11383" y="3999"/>
                    <a:pt x="10514" y="5177"/>
                    <a:pt x="9121" y="6666"/>
                  </a:cubicBezTo>
                  <a:cubicBezTo>
                    <a:pt x="7728" y="8142"/>
                    <a:pt x="6490" y="9190"/>
                    <a:pt x="5418" y="9797"/>
                  </a:cubicBezTo>
                  <a:cubicBezTo>
                    <a:pt x="4682" y="10219"/>
                    <a:pt x="4026" y="10434"/>
                    <a:pt x="3447" y="10434"/>
                  </a:cubicBezTo>
                  <a:cubicBezTo>
                    <a:pt x="3192" y="10434"/>
                    <a:pt x="2953" y="10392"/>
                    <a:pt x="2728" y="10309"/>
                  </a:cubicBezTo>
                  <a:cubicBezTo>
                    <a:pt x="1989" y="10047"/>
                    <a:pt x="1787" y="9475"/>
                    <a:pt x="2108" y="8594"/>
                  </a:cubicBezTo>
                  <a:cubicBezTo>
                    <a:pt x="2442" y="7713"/>
                    <a:pt x="3311" y="6535"/>
                    <a:pt x="4704" y="5058"/>
                  </a:cubicBezTo>
                  <a:cubicBezTo>
                    <a:pt x="6097" y="3570"/>
                    <a:pt x="7335" y="2522"/>
                    <a:pt x="8395" y="1915"/>
                  </a:cubicBezTo>
                  <a:cubicBezTo>
                    <a:pt x="9140" y="1493"/>
                    <a:pt x="9798" y="1278"/>
                    <a:pt x="10378" y="1278"/>
                  </a:cubicBezTo>
                  <a:close/>
                  <a:moveTo>
                    <a:pt x="10813" y="0"/>
                  </a:moveTo>
                  <a:cubicBezTo>
                    <a:pt x="9988" y="0"/>
                    <a:pt x="9093" y="234"/>
                    <a:pt x="8121" y="701"/>
                  </a:cubicBezTo>
                  <a:cubicBezTo>
                    <a:pt x="6609" y="1427"/>
                    <a:pt x="4990" y="2713"/>
                    <a:pt x="3275" y="4534"/>
                  </a:cubicBezTo>
                  <a:cubicBezTo>
                    <a:pt x="1561" y="6356"/>
                    <a:pt x="561" y="7856"/>
                    <a:pt x="275" y="9047"/>
                  </a:cubicBezTo>
                  <a:cubicBezTo>
                    <a:pt x="1" y="10237"/>
                    <a:pt x="453" y="11035"/>
                    <a:pt x="1632" y="11464"/>
                  </a:cubicBezTo>
                  <a:cubicBezTo>
                    <a:pt x="2071" y="11623"/>
                    <a:pt x="2532" y="11704"/>
                    <a:pt x="3018" y="11704"/>
                  </a:cubicBezTo>
                  <a:cubicBezTo>
                    <a:pt x="3837" y="11704"/>
                    <a:pt x="4723" y="11475"/>
                    <a:pt x="5680" y="11011"/>
                  </a:cubicBezTo>
                  <a:cubicBezTo>
                    <a:pt x="7204" y="10285"/>
                    <a:pt x="8835" y="8999"/>
                    <a:pt x="10538" y="7178"/>
                  </a:cubicBezTo>
                  <a:cubicBezTo>
                    <a:pt x="12264" y="5356"/>
                    <a:pt x="13253" y="3844"/>
                    <a:pt x="13526" y="2665"/>
                  </a:cubicBezTo>
                  <a:cubicBezTo>
                    <a:pt x="13812" y="1474"/>
                    <a:pt x="13360" y="665"/>
                    <a:pt x="12181" y="236"/>
                  </a:cubicBezTo>
                  <a:cubicBezTo>
                    <a:pt x="11748" y="79"/>
                    <a:pt x="11293" y="0"/>
                    <a:pt x="1081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6" name="Google Shape;1771;p47">
              <a:extLst>
                <a:ext uri="{FF2B5EF4-FFF2-40B4-BE49-F238E27FC236}">
                  <a16:creationId xmlns="" xmlns:a16="http://schemas.microsoft.com/office/drawing/2014/main" id="{381D49FC-76EB-4A87-8BB0-091F540BDE14}"/>
                </a:ext>
              </a:extLst>
            </p:cNvPr>
            <p:cNvSpPr/>
            <p:nvPr/>
          </p:nvSpPr>
          <p:spPr>
            <a:xfrm>
              <a:off x="6370282" y="3732083"/>
              <a:ext cx="634474" cy="504238"/>
            </a:xfrm>
            <a:custGeom>
              <a:avLst/>
              <a:gdLst/>
              <a:ahLst/>
              <a:cxnLst/>
              <a:rect l="l" t="t" r="r" b="b"/>
              <a:pathLst>
                <a:path w="15229" h="12103" extrusionOk="0">
                  <a:moveTo>
                    <a:pt x="9930" y="0"/>
                  </a:moveTo>
                  <a:lnTo>
                    <a:pt x="8704" y="1310"/>
                  </a:lnTo>
                  <a:cubicBezTo>
                    <a:pt x="9418" y="1322"/>
                    <a:pt x="10037" y="1358"/>
                    <a:pt x="10561" y="1441"/>
                  </a:cubicBezTo>
                  <a:cubicBezTo>
                    <a:pt x="11085" y="1512"/>
                    <a:pt x="11549" y="1620"/>
                    <a:pt x="11942" y="1762"/>
                  </a:cubicBezTo>
                  <a:cubicBezTo>
                    <a:pt x="12657" y="2024"/>
                    <a:pt x="13061" y="2370"/>
                    <a:pt x="13157" y="2810"/>
                  </a:cubicBezTo>
                  <a:cubicBezTo>
                    <a:pt x="13264" y="3251"/>
                    <a:pt x="13061" y="3739"/>
                    <a:pt x="12538" y="4298"/>
                  </a:cubicBezTo>
                  <a:cubicBezTo>
                    <a:pt x="12026" y="4834"/>
                    <a:pt x="11454" y="5191"/>
                    <a:pt x="10811" y="5346"/>
                  </a:cubicBezTo>
                  <a:cubicBezTo>
                    <a:pt x="10575" y="5399"/>
                    <a:pt x="10337" y="5425"/>
                    <a:pt x="10094" y="5425"/>
                  </a:cubicBezTo>
                  <a:cubicBezTo>
                    <a:pt x="9675" y="5425"/>
                    <a:pt x="9244" y="5345"/>
                    <a:pt x="8799" y="5179"/>
                  </a:cubicBezTo>
                  <a:lnTo>
                    <a:pt x="7513" y="4715"/>
                  </a:lnTo>
                  <a:lnTo>
                    <a:pt x="6382" y="5918"/>
                  </a:lnTo>
                  <a:lnTo>
                    <a:pt x="7608" y="6370"/>
                  </a:lnTo>
                  <a:cubicBezTo>
                    <a:pt x="8382" y="6656"/>
                    <a:pt x="8823" y="7049"/>
                    <a:pt x="8906" y="7573"/>
                  </a:cubicBezTo>
                  <a:cubicBezTo>
                    <a:pt x="9013" y="8085"/>
                    <a:pt x="8763" y="8668"/>
                    <a:pt x="8168" y="9299"/>
                  </a:cubicBezTo>
                  <a:cubicBezTo>
                    <a:pt x="7513" y="9990"/>
                    <a:pt x="6787" y="10430"/>
                    <a:pt x="5977" y="10633"/>
                  </a:cubicBezTo>
                  <a:cubicBezTo>
                    <a:pt x="5680" y="10702"/>
                    <a:pt x="5379" y="10737"/>
                    <a:pt x="5072" y="10737"/>
                  </a:cubicBezTo>
                  <a:cubicBezTo>
                    <a:pt x="4541" y="10737"/>
                    <a:pt x="3995" y="10634"/>
                    <a:pt x="3429" y="10430"/>
                  </a:cubicBezTo>
                  <a:cubicBezTo>
                    <a:pt x="2917" y="10240"/>
                    <a:pt x="2477" y="10002"/>
                    <a:pt x="2120" y="9716"/>
                  </a:cubicBezTo>
                  <a:cubicBezTo>
                    <a:pt x="1762" y="9418"/>
                    <a:pt x="1500" y="9085"/>
                    <a:pt x="1334" y="8704"/>
                  </a:cubicBezTo>
                  <a:lnTo>
                    <a:pt x="0" y="10121"/>
                  </a:lnTo>
                  <a:cubicBezTo>
                    <a:pt x="334" y="10478"/>
                    <a:pt x="691" y="10787"/>
                    <a:pt x="1072" y="11037"/>
                  </a:cubicBezTo>
                  <a:cubicBezTo>
                    <a:pt x="1453" y="11299"/>
                    <a:pt x="1870" y="11514"/>
                    <a:pt x="2310" y="11680"/>
                  </a:cubicBezTo>
                  <a:cubicBezTo>
                    <a:pt x="3094" y="11963"/>
                    <a:pt x="3866" y="12103"/>
                    <a:pt x="4628" y="12103"/>
                  </a:cubicBezTo>
                  <a:cubicBezTo>
                    <a:pt x="5149" y="12103"/>
                    <a:pt x="5666" y="12037"/>
                    <a:pt x="6180" y="11907"/>
                  </a:cubicBezTo>
                  <a:cubicBezTo>
                    <a:pt x="7442" y="11585"/>
                    <a:pt x="8573" y="10883"/>
                    <a:pt x="9585" y="9823"/>
                  </a:cubicBezTo>
                  <a:cubicBezTo>
                    <a:pt x="10240" y="9120"/>
                    <a:pt x="10597" y="8466"/>
                    <a:pt x="10656" y="7858"/>
                  </a:cubicBezTo>
                  <a:cubicBezTo>
                    <a:pt x="10716" y="7239"/>
                    <a:pt x="10478" y="6739"/>
                    <a:pt x="9942" y="6334"/>
                  </a:cubicBezTo>
                  <a:lnTo>
                    <a:pt x="9942" y="6334"/>
                  </a:lnTo>
                  <a:cubicBezTo>
                    <a:pt x="10087" y="6348"/>
                    <a:pt x="10230" y="6355"/>
                    <a:pt x="10373" y="6355"/>
                  </a:cubicBezTo>
                  <a:cubicBezTo>
                    <a:pt x="10984" y="6355"/>
                    <a:pt x="11580" y="6233"/>
                    <a:pt x="12168" y="6001"/>
                  </a:cubicBezTo>
                  <a:cubicBezTo>
                    <a:pt x="12895" y="5703"/>
                    <a:pt x="13538" y="5263"/>
                    <a:pt x="14097" y="4668"/>
                  </a:cubicBezTo>
                  <a:cubicBezTo>
                    <a:pt x="14907" y="3798"/>
                    <a:pt x="15228" y="3001"/>
                    <a:pt x="15074" y="2274"/>
                  </a:cubicBezTo>
                  <a:cubicBezTo>
                    <a:pt x="14919" y="1536"/>
                    <a:pt x="14300" y="977"/>
                    <a:pt x="13228" y="584"/>
                  </a:cubicBezTo>
                  <a:cubicBezTo>
                    <a:pt x="12800" y="429"/>
                    <a:pt x="12323" y="298"/>
                    <a:pt x="11776" y="203"/>
                  </a:cubicBezTo>
                  <a:cubicBezTo>
                    <a:pt x="11228" y="107"/>
                    <a:pt x="10621" y="48"/>
                    <a:pt x="993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7" name="Google Shape;1794;p47">
              <a:extLst>
                <a:ext uri="{FF2B5EF4-FFF2-40B4-BE49-F238E27FC236}">
                  <a16:creationId xmlns="" xmlns:a16="http://schemas.microsoft.com/office/drawing/2014/main" id="{FBD9FAD2-8DC9-4672-AD8A-088E5C9157DA}"/>
                </a:ext>
              </a:extLst>
            </p:cNvPr>
            <p:cNvSpPr/>
            <p:nvPr/>
          </p:nvSpPr>
          <p:spPr>
            <a:xfrm flipH="1">
              <a:off x="3136542" y="1140440"/>
              <a:ext cx="984187" cy="908779"/>
            </a:xfrm>
            <a:custGeom>
              <a:avLst/>
              <a:gdLst/>
              <a:ahLst/>
              <a:cxnLst/>
              <a:rect l="l" t="t" r="r" b="b"/>
              <a:pathLst>
                <a:path w="23623" h="21813" extrusionOk="0">
                  <a:moveTo>
                    <a:pt x="19050" y="21812"/>
                  </a:moveTo>
                  <a:lnTo>
                    <a:pt x="4572" y="21812"/>
                  </a:lnTo>
                  <a:cubicBezTo>
                    <a:pt x="2048" y="21812"/>
                    <a:pt x="0" y="19764"/>
                    <a:pt x="0" y="17240"/>
                  </a:cubicBezTo>
                  <a:lnTo>
                    <a:pt x="0" y="4572"/>
                  </a:lnTo>
                  <a:cubicBezTo>
                    <a:pt x="0" y="2048"/>
                    <a:pt x="2048" y="0"/>
                    <a:pt x="4572" y="0"/>
                  </a:cubicBezTo>
                  <a:lnTo>
                    <a:pt x="19050" y="0"/>
                  </a:lnTo>
                  <a:cubicBezTo>
                    <a:pt x="21574" y="0"/>
                    <a:pt x="23622" y="2048"/>
                    <a:pt x="23622" y="4572"/>
                  </a:cubicBezTo>
                  <a:lnTo>
                    <a:pt x="23622" y="17240"/>
                  </a:lnTo>
                  <a:cubicBezTo>
                    <a:pt x="23622" y="19764"/>
                    <a:pt x="21574" y="21812"/>
                    <a:pt x="19050" y="21812"/>
                  </a:cubicBezTo>
                  <a:close/>
                </a:path>
              </a:pathLst>
            </a:custGeom>
            <a:solidFill>
              <a:srgbClr val="2BBBC8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8" name="Google Shape;1795;p47">
              <a:extLst>
                <a:ext uri="{FF2B5EF4-FFF2-40B4-BE49-F238E27FC236}">
                  <a16:creationId xmlns="" xmlns:a16="http://schemas.microsoft.com/office/drawing/2014/main" id="{A0BE7660-A7D0-4E87-94C4-E764F930BC59}"/>
                </a:ext>
              </a:extLst>
            </p:cNvPr>
            <p:cNvSpPr/>
            <p:nvPr/>
          </p:nvSpPr>
          <p:spPr>
            <a:xfrm flipH="1">
              <a:off x="3067091" y="1049658"/>
              <a:ext cx="984687" cy="908779"/>
            </a:xfrm>
            <a:custGeom>
              <a:avLst/>
              <a:gdLst/>
              <a:ahLst/>
              <a:cxnLst/>
              <a:rect l="l" t="t" r="r" b="b"/>
              <a:pathLst>
                <a:path w="23635" h="21813" fill="none" extrusionOk="0">
                  <a:moveTo>
                    <a:pt x="19062" y="21813"/>
                  </a:moveTo>
                  <a:lnTo>
                    <a:pt x="4572" y="21813"/>
                  </a:lnTo>
                  <a:cubicBezTo>
                    <a:pt x="2048" y="21813"/>
                    <a:pt x="0" y="19765"/>
                    <a:pt x="0" y="17241"/>
                  </a:cubicBezTo>
                  <a:lnTo>
                    <a:pt x="0" y="4572"/>
                  </a:lnTo>
                  <a:cubicBezTo>
                    <a:pt x="0" y="2048"/>
                    <a:pt x="2048" y="0"/>
                    <a:pt x="4572" y="0"/>
                  </a:cubicBezTo>
                  <a:lnTo>
                    <a:pt x="19062" y="0"/>
                  </a:lnTo>
                  <a:cubicBezTo>
                    <a:pt x="21586" y="0"/>
                    <a:pt x="23634" y="2048"/>
                    <a:pt x="23634" y="4572"/>
                  </a:cubicBezTo>
                  <a:lnTo>
                    <a:pt x="23634" y="17241"/>
                  </a:lnTo>
                  <a:cubicBezTo>
                    <a:pt x="23634" y="19765"/>
                    <a:pt x="21586" y="21813"/>
                    <a:pt x="19062" y="21813"/>
                  </a:cubicBezTo>
                  <a:close/>
                </a:path>
              </a:pathLst>
            </a:custGeom>
            <a:noFill/>
            <a:ln w="7450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39" name="Google Shape;1796;p47">
              <a:extLst>
                <a:ext uri="{FF2B5EF4-FFF2-40B4-BE49-F238E27FC236}">
                  <a16:creationId xmlns="" xmlns:a16="http://schemas.microsoft.com/office/drawing/2014/main" id="{755B7967-4F22-422F-91DB-2FC4EEE982C4}"/>
                </a:ext>
              </a:extLst>
            </p:cNvPr>
            <p:cNvSpPr/>
            <p:nvPr/>
          </p:nvSpPr>
          <p:spPr>
            <a:xfrm flipH="1">
              <a:off x="3557705" y="1958396"/>
              <a:ext cx="1129505" cy="768419"/>
            </a:xfrm>
            <a:custGeom>
              <a:avLst/>
              <a:gdLst/>
              <a:ahLst/>
              <a:cxnLst/>
              <a:rect l="l" t="t" r="r" b="b"/>
              <a:pathLst>
                <a:path w="27111" h="18444" fill="none" extrusionOk="0">
                  <a:moveTo>
                    <a:pt x="0" y="18443"/>
                  </a:moveTo>
                  <a:lnTo>
                    <a:pt x="20336" y="18443"/>
                  </a:lnTo>
                  <a:cubicBezTo>
                    <a:pt x="24075" y="18443"/>
                    <a:pt x="27111" y="15407"/>
                    <a:pt x="27111" y="11669"/>
                  </a:cubicBezTo>
                  <a:lnTo>
                    <a:pt x="27111" y="1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0" name="Google Shape;1797;p47">
              <a:extLst>
                <a:ext uri="{FF2B5EF4-FFF2-40B4-BE49-F238E27FC236}">
                  <a16:creationId xmlns="" xmlns:a16="http://schemas.microsoft.com/office/drawing/2014/main" id="{246BF981-7C11-413E-9918-944B62791891}"/>
                </a:ext>
              </a:extLst>
            </p:cNvPr>
            <p:cNvSpPr/>
            <p:nvPr/>
          </p:nvSpPr>
          <p:spPr>
            <a:xfrm flipH="1">
              <a:off x="4627676" y="2679153"/>
              <a:ext cx="95740" cy="95281"/>
            </a:xfrm>
            <a:custGeom>
              <a:avLst/>
              <a:gdLst/>
              <a:ahLst/>
              <a:cxnLst/>
              <a:rect l="l" t="t" r="r" b="b"/>
              <a:pathLst>
                <a:path w="2298" h="2287" extrusionOk="0">
                  <a:moveTo>
                    <a:pt x="1155" y="0"/>
                  </a:moveTo>
                  <a:cubicBezTo>
                    <a:pt x="524" y="0"/>
                    <a:pt x="0" y="512"/>
                    <a:pt x="0" y="1143"/>
                  </a:cubicBezTo>
                  <a:cubicBezTo>
                    <a:pt x="0" y="1774"/>
                    <a:pt x="524" y="2286"/>
                    <a:pt x="1155" y="2286"/>
                  </a:cubicBezTo>
                  <a:cubicBezTo>
                    <a:pt x="1786" y="2286"/>
                    <a:pt x="2298" y="1774"/>
                    <a:pt x="2298" y="1143"/>
                  </a:cubicBezTo>
                  <a:cubicBezTo>
                    <a:pt x="2298" y="512"/>
                    <a:pt x="1786" y="0"/>
                    <a:pt x="1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2" name="Google Shape;1799;p47">
              <a:extLst>
                <a:ext uri="{FF2B5EF4-FFF2-40B4-BE49-F238E27FC236}">
                  <a16:creationId xmlns="" xmlns:a16="http://schemas.microsoft.com/office/drawing/2014/main" id="{63B7B791-8D65-4478-BE38-E377E96617B7}"/>
                </a:ext>
              </a:extLst>
            </p:cNvPr>
            <p:cNvSpPr/>
            <p:nvPr/>
          </p:nvSpPr>
          <p:spPr>
            <a:xfrm>
              <a:off x="3545104" y="1632629"/>
              <a:ext cx="28586" cy="28586"/>
            </a:xfrm>
            <a:custGeom>
              <a:avLst/>
              <a:gdLst/>
              <a:ahLst/>
              <a:cxnLst/>
              <a:rect l="l" t="t" r="r" b="b"/>
              <a:pathLst>
                <a:path w="1130" h="1130" extrusionOk="0">
                  <a:moveTo>
                    <a:pt x="566" y="1"/>
                  </a:moveTo>
                  <a:cubicBezTo>
                    <a:pt x="253" y="1"/>
                    <a:pt x="0" y="250"/>
                    <a:pt x="0" y="564"/>
                  </a:cubicBezTo>
                  <a:cubicBezTo>
                    <a:pt x="0" y="877"/>
                    <a:pt x="253" y="1130"/>
                    <a:pt x="566" y="1130"/>
                  </a:cubicBezTo>
                  <a:cubicBezTo>
                    <a:pt x="876" y="1130"/>
                    <a:pt x="1129" y="877"/>
                    <a:pt x="1129" y="564"/>
                  </a:cubicBezTo>
                  <a:cubicBezTo>
                    <a:pt x="1129" y="250"/>
                    <a:pt x="876" y="1"/>
                    <a:pt x="566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435D74"/>
                </a:solidFill>
                <a:cs typeface="+mn-ea"/>
                <a:sym typeface="+mn-lt"/>
              </a:endParaRPr>
            </a:p>
          </p:txBody>
        </p:sp>
        <p:sp>
          <p:nvSpPr>
            <p:cNvPr id="45" name="Google Shape;1803;p47">
              <a:extLst>
                <a:ext uri="{FF2B5EF4-FFF2-40B4-BE49-F238E27FC236}">
                  <a16:creationId xmlns="" xmlns:a16="http://schemas.microsoft.com/office/drawing/2014/main" id="{38BD6998-18AD-4DF8-8336-554F9A6740EA}"/>
                </a:ext>
              </a:extLst>
            </p:cNvPr>
            <p:cNvSpPr/>
            <p:nvPr/>
          </p:nvSpPr>
          <p:spPr>
            <a:xfrm>
              <a:off x="8232460" y="1140440"/>
              <a:ext cx="984187" cy="908779"/>
            </a:xfrm>
            <a:custGeom>
              <a:avLst/>
              <a:gdLst/>
              <a:ahLst/>
              <a:cxnLst/>
              <a:rect l="l" t="t" r="r" b="b"/>
              <a:pathLst>
                <a:path w="23623" h="21813" extrusionOk="0">
                  <a:moveTo>
                    <a:pt x="19050" y="21812"/>
                  </a:moveTo>
                  <a:lnTo>
                    <a:pt x="4572" y="21812"/>
                  </a:lnTo>
                  <a:cubicBezTo>
                    <a:pt x="2048" y="21812"/>
                    <a:pt x="0" y="19764"/>
                    <a:pt x="0" y="17240"/>
                  </a:cubicBezTo>
                  <a:lnTo>
                    <a:pt x="0" y="4572"/>
                  </a:lnTo>
                  <a:cubicBezTo>
                    <a:pt x="0" y="2048"/>
                    <a:pt x="2048" y="0"/>
                    <a:pt x="4572" y="0"/>
                  </a:cubicBezTo>
                  <a:lnTo>
                    <a:pt x="19050" y="0"/>
                  </a:lnTo>
                  <a:cubicBezTo>
                    <a:pt x="21574" y="0"/>
                    <a:pt x="23622" y="2048"/>
                    <a:pt x="23622" y="4572"/>
                  </a:cubicBezTo>
                  <a:lnTo>
                    <a:pt x="23622" y="17240"/>
                  </a:lnTo>
                  <a:cubicBezTo>
                    <a:pt x="23622" y="19764"/>
                    <a:pt x="21574" y="21812"/>
                    <a:pt x="19050" y="21812"/>
                  </a:cubicBezTo>
                  <a:close/>
                </a:path>
              </a:pathLst>
            </a:custGeom>
            <a:solidFill>
              <a:srgbClr val="841662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6" name="Google Shape;1804;p47">
              <a:extLst>
                <a:ext uri="{FF2B5EF4-FFF2-40B4-BE49-F238E27FC236}">
                  <a16:creationId xmlns="" xmlns:a16="http://schemas.microsoft.com/office/drawing/2014/main" id="{9D998697-2D4D-451E-B260-1FA6512BF038}"/>
                </a:ext>
              </a:extLst>
            </p:cNvPr>
            <p:cNvSpPr/>
            <p:nvPr/>
          </p:nvSpPr>
          <p:spPr>
            <a:xfrm>
              <a:off x="8301412" y="1049658"/>
              <a:ext cx="984687" cy="908779"/>
            </a:xfrm>
            <a:custGeom>
              <a:avLst/>
              <a:gdLst/>
              <a:ahLst/>
              <a:cxnLst/>
              <a:rect l="l" t="t" r="r" b="b"/>
              <a:pathLst>
                <a:path w="23635" h="21813" fill="none" extrusionOk="0">
                  <a:moveTo>
                    <a:pt x="19062" y="21813"/>
                  </a:moveTo>
                  <a:lnTo>
                    <a:pt x="4572" y="21813"/>
                  </a:lnTo>
                  <a:cubicBezTo>
                    <a:pt x="2048" y="21813"/>
                    <a:pt x="0" y="19765"/>
                    <a:pt x="0" y="17241"/>
                  </a:cubicBezTo>
                  <a:lnTo>
                    <a:pt x="0" y="4572"/>
                  </a:lnTo>
                  <a:cubicBezTo>
                    <a:pt x="0" y="2048"/>
                    <a:pt x="2048" y="0"/>
                    <a:pt x="4572" y="0"/>
                  </a:cubicBezTo>
                  <a:lnTo>
                    <a:pt x="19062" y="0"/>
                  </a:lnTo>
                  <a:cubicBezTo>
                    <a:pt x="21586" y="0"/>
                    <a:pt x="23634" y="2048"/>
                    <a:pt x="23634" y="4572"/>
                  </a:cubicBezTo>
                  <a:lnTo>
                    <a:pt x="23634" y="17241"/>
                  </a:lnTo>
                  <a:cubicBezTo>
                    <a:pt x="23634" y="19765"/>
                    <a:pt x="21586" y="21813"/>
                    <a:pt x="19062" y="21813"/>
                  </a:cubicBezTo>
                  <a:close/>
                </a:path>
              </a:pathLst>
            </a:custGeom>
            <a:noFill/>
            <a:ln w="7450" cap="flat" cmpd="sng">
              <a:solidFill>
                <a:srgbClr val="000000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7" name="Google Shape;1805;p47">
              <a:extLst>
                <a:ext uri="{FF2B5EF4-FFF2-40B4-BE49-F238E27FC236}">
                  <a16:creationId xmlns="" xmlns:a16="http://schemas.microsoft.com/office/drawing/2014/main" id="{1079DE0A-D5C1-4979-A3A3-2CAF588E6027}"/>
                </a:ext>
              </a:extLst>
            </p:cNvPr>
            <p:cNvSpPr/>
            <p:nvPr/>
          </p:nvSpPr>
          <p:spPr>
            <a:xfrm>
              <a:off x="7665979" y="1958396"/>
              <a:ext cx="1129505" cy="768419"/>
            </a:xfrm>
            <a:custGeom>
              <a:avLst/>
              <a:gdLst/>
              <a:ahLst/>
              <a:cxnLst/>
              <a:rect l="l" t="t" r="r" b="b"/>
              <a:pathLst>
                <a:path w="27111" h="18444" fill="none" extrusionOk="0">
                  <a:moveTo>
                    <a:pt x="0" y="18443"/>
                  </a:moveTo>
                  <a:lnTo>
                    <a:pt x="20336" y="18443"/>
                  </a:lnTo>
                  <a:cubicBezTo>
                    <a:pt x="24075" y="18443"/>
                    <a:pt x="27111" y="15407"/>
                    <a:pt x="27111" y="11669"/>
                  </a:cubicBezTo>
                  <a:lnTo>
                    <a:pt x="27111" y="1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48" name="Google Shape;1806;p47">
              <a:extLst>
                <a:ext uri="{FF2B5EF4-FFF2-40B4-BE49-F238E27FC236}">
                  <a16:creationId xmlns="" xmlns:a16="http://schemas.microsoft.com/office/drawing/2014/main" id="{9843DD93-B40B-4648-ADA8-02523D60355B}"/>
                </a:ext>
              </a:extLst>
            </p:cNvPr>
            <p:cNvSpPr/>
            <p:nvPr/>
          </p:nvSpPr>
          <p:spPr>
            <a:xfrm>
              <a:off x="7629774" y="2679153"/>
              <a:ext cx="95740" cy="95281"/>
            </a:xfrm>
            <a:custGeom>
              <a:avLst/>
              <a:gdLst/>
              <a:ahLst/>
              <a:cxnLst/>
              <a:rect l="l" t="t" r="r" b="b"/>
              <a:pathLst>
                <a:path w="2298" h="2287" extrusionOk="0">
                  <a:moveTo>
                    <a:pt x="1155" y="0"/>
                  </a:moveTo>
                  <a:cubicBezTo>
                    <a:pt x="524" y="0"/>
                    <a:pt x="0" y="512"/>
                    <a:pt x="0" y="1143"/>
                  </a:cubicBezTo>
                  <a:cubicBezTo>
                    <a:pt x="0" y="1774"/>
                    <a:pt x="524" y="2286"/>
                    <a:pt x="1155" y="2286"/>
                  </a:cubicBezTo>
                  <a:cubicBezTo>
                    <a:pt x="1786" y="2286"/>
                    <a:pt x="2298" y="1774"/>
                    <a:pt x="2298" y="1143"/>
                  </a:cubicBezTo>
                  <a:cubicBezTo>
                    <a:pt x="2298" y="512"/>
                    <a:pt x="1786" y="0"/>
                    <a:pt x="115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grpSp>
          <p:nvGrpSpPr>
            <p:cNvPr id="49" name="Google Shape;1807;p47">
              <a:extLst>
                <a:ext uri="{FF2B5EF4-FFF2-40B4-BE49-F238E27FC236}">
                  <a16:creationId xmlns="" xmlns:a16="http://schemas.microsoft.com/office/drawing/2014/main" id="{533B1739-DCA5-4A5E-B569-F5326D32631C}"/>
                </a:ext>
              </a:extLst>
            </p:cNvPr>
            <p:cNvGrpSpPr/>
            <p:nvPr/>
          </p:nvGrpSpPr>
          <p:grpSpPr>
            <a:xfrm>
              <a:off x="8549982" y="1260277"/>
              <a:ext cx="487555" cy="487555"/>
              <a:chOff x="1492675" y="4992125"/>
              <a:chExt cx="481825" cy="481825"/>
            </a:xfrm>
          </p:grpSpPr>
          <p:sp>
            <p:nvSpPr>
              <p:cNvPr id="50" name="Google Shape;1808;p47">
                <a:extLst>
                  <a:ext uri="{FF2B5EF4-FFF2-40B4-BE49-F238E27FC236}">
                    <a16:creationId xmlns="" xmlns:a16="http://schemas.microsoft.com/office/drawing/2014/main" id="{B99ABD45-AF84-4FEF-AC8B-79B72A9EFA70}"/>
                  </a:ext>
                </a:extLst>
              </p:cNvPr>
              <p:cNvSpPr/>
              <p:nvPr/>
            </p:nvSpPr>
            <p:spPr>
              <a:xfrm>
                <a:off x="1492675" y="4992125"/>
                <a:ext cx="481825" cy="481825"/>
              </a:xfrm>
              <a:custGeom>
                <a:avLst/>
                <a:gdLst/>
                <a:ahLst/>
                <a:cxnLst/>
                <a:rect l="l" t="t" r="r" b="b"/>
                <a:pathLst>
                  <a:path w="19273" h="19273" extrusionOk="0">
                    <a:moveTo>
                      <a:pt x="12728" y="5990"/>
                    </a:moveTo>
                    <a:cubicBezTo>
                      <a:pt x="13161" y="5990"/>
                      <a:pt x="13595" y="6156"/>
                      <a:pt x="13925" y="6487"/>
                    </a:cubicBezTo>
                    <a:cubicBezTo>
                      <a:pt x="14587" y="7149"/>
                      <a:pt x="14587" y="8221"/>
                      <a:pt x="13928" y="8884"/>
                    </a:cubicBezTo>
                    <a:lnTo>
                      <a:pt x="10028" y="12780"/>
                    </a:lnTo>
                    <a:cubicBezTo>
                      <a:pt x="9709" y="13100"/>
                      <a:pt x="9278" y="13280"/>
                      <a:pt x="8830" y="13280"/>
                    </a:cubicBezTo>
                    <a:lnTo>
                      <a:pt x="8815" y="13280"/>
                    </a:lnTo>
                    <a:cubicBezTo>
                      <a:pt x="8811" y="13280"/>
                      <a:pt x="8807" y="13280"/>
                      <a:pt x="8804" y="13280"/>
                    </a:cubicBezTo>
                    <a:cubicBezTo>
                      <a:pt x="8362" y="13280"/>
                      <a:pt x="7936" y="13103"/>
                      <a:pt x="7622" y="12789"/>
                    </a:cubicBezTo>
                    <a:lnTo>
                      <a:pt x="5346" y="10528"/>
                    </a:lnTo>
                    <a:cubicBezTo>
                      <a:pt x="4632" y="9877"/>
                      <a:pt x="4605" y="8760"/>
                      <a:pt x="5288" y="8077"/>
                    </a:cubicBezTo>
                    <a:cubicBezTo>
                      <a:pt x="5620" y="7745"/>
                      <a:pt x="6053" y="7581"/>
                      <a:pt x="6485" y="7581"/>
                    </a:cubicBezTo>
                    <a:cubicBezTo>
                      <a:pt x="6944" y="7581"/>
                      <a:pt x="7402" y="7766"/>
                      <a:pt x="7737" y="8134"/>
                    </a:cubicBezTo>
                    <a:lnTo>
                      <a:pt x="8812" y="9206"/>
                    </a:lnTo>
                    <a:lnTo>
                      <a:pt x="11531" y="6487"/>
                    </a:lnTo>
                    <a:cubicBezTo>
                      <a:pt x="11861" y="6156"/>
                      <a:pt x="12294" y="5990"/>
                      <a:pt x="12728" y="5990"/>
                    </a:cubicBezTo>
                    <a:close/>
                    <a:moveTo>
                      <a:pt x="9637" y="1"/>
                    </a:moveTo>
                    <a:cubicBezTo>
                      <a:pt x="7095" y="1"/>
                      <a:pt x="4686" y="1012"/>
                      <a:pt x="2849" y="2849"/>
                    </a:cubicBezTo>
                    <a:cubicBezTo>
                      <a:pt x="1013" y="4686"/>
                      <a:pt x="1" y="7098"/>
                      <a:pt x="1" y="9637"/>
                    </a:cubicBezTo>
                    <a:cubicBezTo>
                      <a:pt x="1" y="12175"/>
                      <a:pt x="1013" y="14587"/>
                      <a:pt x="2849" y="16424"/>
                    </a:cubicBezTo>
                    <a:cubicBezTo>
                      <a:pt x="4686" y="18261"/>
                      <a:pt x="7095" y="19273"/>
                      <a:pt x="9637" y="19273"/>
                    </a:cubicBezTo>
                    <a:cubicBezTo>
                      <a:pt x="12175" y="19273"/>
                      <a:pt x="14584" y="18261"/>
                      <a:pt x="16421" y="16424"/>
                    </a:cubicBezTo>
                    <a:cubicBezTo>
                      <a:pt x="18258" y="14587"/>
                      <a:pt x="19273" y="12175"/>
                      <a:pt x="19273" y="9637"/>
                    </a:cubicBezTo>
                    <a:cubicBezTo>
                      <a:pt x="19273" y="7098"/>
                      <a:pt x="18258" y="4686"/>
                      <a:pt x="16421" y="2849"/>
                    </a:cubicBezTo>
                    <a:cubicBezTo>
                      <a:pt x="14584" y="1012"/>
                      <a:pt x="12175" y="1"/>
                      <a:pt x="9637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435D74"/>
                  </a:solidFill>
                  <a:cs typeface="+mn-ea"/>
                  <a:sym typeface="+mn-lt"/>
                </a:endParaRPr>
              </a:p>
            </p:txBody>
          </p:sp>
          <p:sp>
            <p:nvSpPr>
              <p:cNvPr id="51" name="Google Shape;1809;p47">
                <a:extLst>
                  <a:ext uri="{FF2B5EF4-FFF2-40B4-BE49-F238E27FC236}">
                    <a16:creationId xmlns="" xmlns:a16="http://schemas.microsoft.com/office/drawing/2014/main" id="{2F32ED86-0E6D-47AA-A098-199CEE319393}"/>
                  </a:ext>
                </a:extLst>
              </p:cNvPr>
              <p:cNvSpPr/>
              <p:nvPr/>
            </p:nvSpPr>
            <p:spPr>
              <a:xfrm>
                <a:off x="1639625" y="5170175"/>
                <a:ext cx="190100" cy="125750"/>
              </a:xfrm>
              <a:custGeom>
                <a:avLst/>
                <a:gdLst/>
                <a:ahLst/>
                <a:cxnLst/>
                <a:rect l="l" t="t" r="r" b="b"/>
                <a:pathLst>
                  <a:path w="7604" h="5030" extrusionOk="0">
                    <a:moveTo>
                      <a:pt x="6852" y="0"/>
                    </a:moveTo>
                    <a:cubicBezTo>
                      <a:pt x="6851" y="0"/>
                      <a:pt x="6850" y="0"/>
                      <a:pt x="6848" y="0"/>
                    </a:cubicBezTo>
                    <a:cubicBezTo>
                      <a:pt x="6698" y="0"/>
                      <a:pt x="6556" y="57"/>
                      <a:pt x="6451" y="163"/>
                    </a:cubicBezTo>
                    <a:lnTo>
                      <a:pt x="3334" y="3279"/>
                    </a:lnTo>
                    <a:cubicBezTo>
                      <a:pt x="3224" y="3391"/>
                      <a:pt x="3080" y="3447"/>
                      <a:pt x="2935" y="3447"/>
                    </a:cubicBezTo>
                    <a:cubicBezTo>
                      <a:pt x="2791" y="3447"/>
                      <a:pt x="2646" y="3391"/>
                      <a:pt x="2536" y="3279"/>
                    </a:cubicBezTo>
                    <a:cubicBezTo>
                      <a:pt x="2533" y="3279"/>
                      <a:pt x="2533" y="3279"/>
                      <a:pt x="2530" y="3276"/>
                    </a:cubicBezTo>
                    <a:cubicBezTo>
                      <a:pt x="2521" y="3267"/>
                      <a:pt x="2509" y="3255"/>
                      <a:pt x="2497" y="3246"/>
                    </a:cubicBezTo>
                    <a:lnTo>
                      <a:pt x="1061" y="1810"/>
                    </a:lnTo>
                    <a:cubicBezTo>
                      <a:pt x="948" y="1678"/>
                      <a:pt x="789" y="1611"/>
                      <a:pt x="629" y="1611"/>
                    </a:cubicBezTo>
                    <a:cubicBezTo>
                      <a:pt x="486" y="1611"/>
                      <a:pt x="342" y="1666"/>
                      <a:pt x="233" y="1777"/>
                    </a:cubicBezTo>
                    <a:cubicBezTo>
                      <a:pt x="1" y="2009"/>
                      <a:pt x="16" y="2391"/>
                      <a:pt x="266" y="2605"/>
                    </a:cubicBezTo>
                    <a:lnTo>
                      <a:pt x="2542" y="4869"/>
                    </a:lnTo>
                    <a:cubicBezTo>
                      <a:pt x="2645" y="4972"/>
                      <a:pt x="2782" y="5029"/>
                      <a:pt x="2926" y="5029"/>
                    </a:cubicBezTo>
                    <a:cubicBezTo>
                      <a:pt x="2929" y="5029"/>
                      <a:pt x="2933" y="5029"/>
                      <a:pt x="2937" y="5029"/>
                    </a:cubicBezTo>
                    <a:lnTo>
                      <a:pt x="2943" y="5029"/>
                    </a:lnTo>
                    <a:cubicBezTo>
                      <a:pt x="3096" y="5029"/>
                      <a:pt x="3241" y="4969"/>
                      <a:pt x="3352" y="4860"/>
                    </a:cubicBezTo>
                    <a:lnTo>
                      <a:pt x="7249" y="964"/>
                    </a:lnTo>
                    <a:cubicBezTo>
                      <a:pt x="7603" y="606"/>
                      <a:pt x="7352" y="0"/>
                      <a:pt x="6852" y="0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121900" tIns="121900" rIns="121900" bIns="121900" anchor="ctr" anchorCtr="0">
                <a:noAutofit/>
              </a:bodyPr>
              <a:lstStyle/>
              <a:p>
                <a:pPr defTabSz="1219170">
                  <a:buClr>
                    <a:srgbClr val="000000"/>
                  </a:buClr>
                </a:pPr>
                <a:endParaRPr sz="1867" kern="0">
                  <a:solidFill>
                    <a:srgbClr val="435D74"/>
                  </a:solidFill>
                  <a:cs typeface="+mn-ea"/>
                  <a:sym typeface="+mn-lt"/>
                </a:endParaRPr>
              </a:p>
            </p:txBody>
          </p:sp>
        </p:grpSp>
        <p:sp>
          <p:nvSpPr>
            <p:cNvPr id="52" name="Google Shape;1811;p47">
              <a:extLst>
                <a:ext uri="{FF2B5EF4-FFF2-40B4-BE49-F238E27FC236}">
                  <a16:creationId xmlns="" xmlns:a16="http://schemas.microsoft.com/office/drawing/2014/main" id="{97B1C961-5D5B-4341-88B2-93EBB512BA52}"/>
                </a:ext>
              </a:extLst>
            </p:cNvPr>
            <p:cNvSpPr/>
            <p:nvPr/>
          </p:nvSpPr>
          <p:spPr>
            <a:xfrm>
              <a:off x="7856126" y="4716479"/>
              <a:ext cx="984187" cy="908779"/>
            </a:xfrm>
            <a:custGeom>
              <a:avLst/>
              <a:gdLst/>
              <a:ahLst/>
              <a:cxnLst/>
              <a:rect l="l" t="t" r="r" b="b"/>
              <a:pathLst>
                <a:path w="23623" h="21813" extrusionOk="0">
                  <a:moveTo>
                    <a:pt x="19050" y="21813"/>
                  </a:moveTo>
                  <a:lnTo>
                    <a:pt x="4572" y="21813"/>
                  </a:lnTo>
                  <a:cubicBezTo>
                    <a:pt x="2048" y="21813"/>
                    <a:pt x="0" y="19765"/>
                    <a:pt x="0" y="17241"/>
                  </a:cubicBezTo>
                  <a:lnTo>
                    <a:pt x="0" y="4573"/>
                  </a:lnTo>
                  <a:cubicBezTo>
                    <a:pt x="0" y="2048"/>
                    <a:pt x="2048" y="1"/>
                    <a:pt x="4572" y="1"/>
                  </a:cubicBezTo>
                  <a:lnTo>
                    <a:pt x="19050" y="1"/>
                  </a:lnTo>
                  <a:cubicBezTo>
                    <a:pt x="21574" y="1"/>
                    <a:pt x="23622" y="2048"/>
                    <a:pt x="23622" y="4573"/>
                  </a:cubicBezTo>
                  <a:lnTo>
                    <a:pt x="23622" y="17241"/>
                  </a:lnTo>
                  <a:cubicBezTo>
                    <a:pt x="23622" y="19765"/>
                    <a:pt x="21574" y="21813"/>
                    <a:pt x="19050" y="21813"/>
                  </a:cubicBezTo>
                  <a:close/>
                </a:path>
              </a:pathLst>
            </a:custGeom>
            <a:solidFill>
              <a:srgbClr val="002060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53" name="Google Shape;1812;p47">
              <a:extLst>
                <a:ext uri="{FF2B5EF4-FFF2-40B4-BE49-F238E27FC236}">
                  <a16:creationId xmlns="" xmlns:a16="http://schemas.microsoft.com/office/drawing/2014/main" id="{D5ED90D5-6767-4861-9F76-59AB5D718155}"/>
                </a:ext>
              </a:extLst>
            </p:cNvPr>
            <p:cNvSpPr/>
            <p:nvPr/>
          </p:nvSpPr>
          <p:spPr>
            <a:xfrm>
              <a:off x="7929535" y="4626197"/>
              <a:ext cx="984687" cy="908779"/>
            </a:xfrm>
            <a:custGeom>
              <a:avLst/>
              <a:gdLst/>
              <a:ahLst/>
              <a:cxnLst/>
              <a:rect l="l" t="t" r="r" b="b"/>
              <a:pathLst>
                <a:path w="23635" h="21813" fill="none" extrusionOk="0">
                  <a:moveTo>
                    <a:pt x="19062" y="21813"/>
                  </a:moveTo>
                  <a:lnTo>
                    <a:pt x="4572" y="21813"/>
                  </a:lnTo>
                  <a:cubicBezTo>
                    <a:pt x="2048" y="21813"/>
                    <a:pt x="0" y="19765"/>
                    <a:pt x="0" y="17241"/>
                  </a:cubicBezTo>
                  <a:lnTo>
                    <a:pt x="0" y="4573"/>
                  </a:lnTo>
                  <a:cubicBezTo>
                    <a:pt x="0" y="2049"/>
                    <a:pt x="2048" y="1"/>
                    <a:pt x="4572" y="1"/>
                  </a:cubicBezTo>
                  <a:lnTo>
                    <a:pt x="19062" y="1"/>
                  </a:lnTo>
                  <a:cubicBezTo>
                    <a:pt x="21586" y="1"/>
                    <a:pt x="23634" y="2049"/>
                    <a:pt x="23634" y="4573"/>
                  </a:cubicBezTo>
                  <a:lnTo>
                    <a:pt x="23634" y="17241"/>
                  </a:lnTo>
                  <a:cubicBezTo>
                    <a:pt x="23634" y="19765"/>
                    <a:pt x="21586" y="21813"/>
                    <a:pt x="19062" y="21813"/>
                  </a:cubicBezTo>
                  <a:close/>
                </a:path>
              </a:pathLst>
            </a:custGeom>
            <a:noFill/>
            <a:ln w="7450" cap="flat" cmpd="sng">
              <a:solidFill>
                <a:schemeClr val="dk1"/>
              </a:solidFill>
              <a:prstDash val="solid"/>
              <a:miter lim="11906"/>
              <a:headEnd type="none" w="sm" len="sm"/>
              <a:tailEnd type="none" w="sm" len="sm"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54" name="Google Shape;1813;p47">
              <a:extLst>
                <a:ext uri="{FF2B5EF4-FFF2-40B4-BE49-F238E27FC236}">
                  <a16:creationId xmlns="" xmlns:a16="http://schemas.microsoft.com/office/drawing/2014/main" id="{D101F2E6-64B2-4B5C-B58F-1F12BAAEC2C6}"/>
                </a:ext>
              </a:extLst>
            </p:cNvPr>
            <p:cNvSpPr/>
            <p:nvPr/>
          </p:nvSpPr>
          <p:spPr>
            <a:xfrm>
              <a:off x="6895269" y="4399012"/>
              <a:ext cx="1496092" cy="1696987"/>
            </a:xfrm>
            <a:custGeom>
              <a:avLst/>
              <a:gdLst/>
              <a:ahLst/>
              <a:cxnLst/>
              <a:rect l="l" t="t" r="r" b="b"/>
              <a:pathLst>
                <a:path w="35910" h="40732" fill="none" extrusionOk="0">
                  <a:moveTo>
                    <a:pt x="1" y="1"/>
                  </a:moveTo>
                  <a:lnTo>
                    <a:pt x="1" y="35588"/>
                  </a:lnTo>
                  <a:cubicBezTo>
                    <a:pt x="1" y="38434"/>
                    <a:pt x="2311" y="40732"/>
                    <a:pt x="5156" y="40732"/>
                  </a:cubicBezTo>
                  <a:lnTo>
                    <a:pt x="29421" y="40732"/>
                  </a:lnTo>
                  <a:cubicBezTo>
                    <a:pt x="33005" y="40732"/>
                    <a:pt x="35910" y="37827"/>
                    <a:pt x="35910" y="34243"/>
                  </a:cubicBezTo>
                  <a:lnTo>
                    <a:pt x="35910" y="27266"/>
                  </a:lnTo>
                </a:path>
              </a:pathLst>
            </a:custGeom>
            <a:ln>
              <a:headEnd type="none" w="sm" len="sm"/>
              <a:tailEnd type="none" w="sm" len="sm"/>
            </a:ln>
          </p:spPr>
          <p:style>
            <a:lnRef idx="1">
              <a:schemeClr val="dk1"/>
            </a:lnRef>
            <a:fillRef idx="0">
              <a:schemeClr val="dk1"/>
            </a:fillRef>
            <a:effectRef idx="0">
              <a:schemeClr val="dk1"/>
            </a:effectRef>
            <a:fontRef idx="minor">
              <a:schemeClr val="tx1"/>
            </a:fontRef>
          </p:style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55" name="Google Shape;1814;p47">
              <a:extLst>
                <a:ext uri="{FF2B5EF4-FFF2-40B4-BE49-F238E27FC236}">
                  <a16:creationId xmlns="" xmlns:a16="http://schemas.microsoft.com/office/drawing/2014/main" id="{52358116-C35E-4FFB-9844-1CE321AF7860}"/>
                </a:ext>
              </a:extLst>
            </p:cNvPr>
            <p:cNvSpPr/>
            <p:nvPr/>
          </p:nvSpPr>
          <p:spPr>
            <a:xfrm>
              <a:off x="6847649" y="4350893"/>
              <a:ext cx="95781" cy="95781"/>
            </a:xfrm>
            <a:custGeom>
              <a:avLst/>
              <a:gdLst/>
              <a:ahLst/>
              <a:cxnLst/>
              <a:rect l="l" t="t" r="r" b="b"/>
              <a:pathLst>
                <a:path w="2299" h="2299" extrusionOk="0">
                  <a:moveTo>
                    <a:pt x="1144" y="1"/>
                  </a:moveTo>
                  <a:cubicBezTo>
                    <a:pt x="513" y="1"/>
                    <a:pt x="1" y="513"/>
                    <a:pt x="1" y="1156"/>
                  </a:cubicBezTo>
                  <a:cubicBezTo>
                    <a:pt x="1" y="1787"/>
                    <a:pt x="513" y="2299"/>
                    <a:pt x="1144" y="2299"/>
                  </a:cubicBezTo>
                  <a:cubicBezTo>
                    <a:pt x="1787" y="2299"/>
                    <a:pt x="2299" y="1787"/>
                    <a:pt x="2299" y="1156"/>
                  </a:cubicBezTo>
                  <a:cubicBezTo>
                    <a:pt x="2299" y="513"/>
                    <a:pt x="1787" y="1"/>
                    <a:pt x="1144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121900" tIns="121900" rIns="121900" bIns="121900" anchor="ctr" anchorCtr="0">
              <a:noAutofit/>
            </a:bodyPr>
            <a:lstStyle/>
            <a:p>
              <a:pPr defTabSz="1219170">
                <a:buClr>
                  <a:srgbClr val="000000"/>
                </a:buClr>
              </a:pPr>
              <a:endParaRPr sz="1867" kern="0">
                <a:solidFill>
                  <a:srgbClr val="000000"/>
                </a:solidFill>
                <a:cs typeface="+mn-ea"/>
                <a:sym typeface="+mn-lt"/>
              </a:endParaRPr>
            </a:p>
          </p:txBody>
        </p:sp>
        <p:sp>
          <p:nvSpPr>
            <p:cNvPr id="59" name="Synergistically utilize technically sound portals with frictionless chains. Dramatically customize…">
              <a:extLst>
                <a:ext uri="{FF2B5EF4-FFF2-40B4-BE49-F238E27FC236}">
                  <a16:creationId xmlns="" xmlns:a16="http://schemas.microsoft.com/office/drawing/2014/main" id="{5F335E0E-6BD2-4975-8251-35A81146B490}"/>
                </a:ext>
              </a:extLst>
            </p:cNvPr>
            <p:cNvSpPr txBox="1"/>
            <p:nvPr/>
          </p:nvSpPr>
          <p:spPr>
            <a:xfrm>
              <a:off x="9037537" y="4607234"/>
              <a:ext cx="2561599" cy="1280542"/>
            </a:xfrm>
            <a:prstGeom prst="rect">
              <a:avLst/>
            </a:prstGeom>
            <a:ln w="12700">
              <a:miter lim="400000"/>
            </a:ln>
            <a:extLst>
              <a:ext uri="{C572A759-6A51-4108-AA02-DFA0A04FC94B}">
                <ma14:wrappingTextBoxFlag xmlns:ma14="http://schemas.microsoft.com/office/mac/drawingml/2011/main" xmlns="" val="1"/>
              </a:ext>
            </a:extLst>
          </p:spPr>
          <p:txBody>
            <a:bodyPr wrap="square" lIns="0" tIns="0" rIns="0" bIns="0">
              <a:spAutoFit/>
            </a:bodyPr>
            <a:lstStyle/>
            <a:p>
              <a:endParaRPr lang="ru-RU" altLang="ko-KR" sz="1400" b="1" dirty="0">
                <a:solidFill>
                  <a:srgbClr val="C00000"/>
                </a:solidFill>
                <a:cs typeface="Arial" pitchFamily="34" charset="0"/>
              </a:endParaRPr>
            </a:p>
            <a:p>
              <a:r>
                <a:rPr lang="ru-RU" sz="5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Сумма – </a:t>
              </a:r>
              <a:endParaRPr lang="ru-RU" sz="5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от </a:t>
              </a:r>
              <a:r>
                <a:rPr lang="ru-RU" sz="5400" b="1" dirty="0">
                  <a:solidFill>
                    <a:srgbClr val="006600"/>
                  </a:solidFill>
                  <a:latin typeface="Calibri" panose="020F0502020204030204" pitchFamily="34" charset="0"/>
                  <a:ea typeface="Segoe UI Symbol" pitchFamily="34" charset="0"/>
                  <a:cs typeface="Calibri" panose="020F0502020204030204" pitchFamily="34" charset="0"/>
                </a:rPr>
                <a:t>10</a:t>
              </a:r>
              <a:r>
                <a:rPr lang="ru-RU" sz="54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ea typeface="Segoe UI Symbol" pitchFamily="34" charset="0"/>
                  <a:cs typeface="Calibri" panose="020F0502020204030204" pitchFamily="34" charset="0"/>
                </a:rPr>
                <a:t> </a:t>
              </a:r>
              <a:r>
                <a:rPr lang="ru-RU" sz="5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до</a:t>
              </a:r>
              <a:r>
                <a:rPr lang="ru-RU" sz="54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ea typeface="Segoe UI Symbol" pitchFamily="34" charset="0"/>
                  <a:cs typeface="Calibri" panose="020F0502020204030204" pitchFamily="34" charset="0"/>
                </a:rPr>
                <a:t> </a:t>
              </a:r>
              <a:r>
                <a:rPr lang="ru-RU" sz="5400" b="1" dirty="0">
                  <a:solidFill>
                    <a:srgbClr val="006600"/>
                  </a:solidFill>
                  <a:latin typeface="Calibri" panose="020F0502020204030204" pitchFamily="34" charset="0"/>
                  <a:ea typeface="Segoe UI Symbol" pitchFamily="34" charset="0"/>
                  <a:cs typeface="Calibri" panose="020F0502020204030204" pitchFamily="34" charset="0"/>
                </a:rPr>
                <a:t>150</a:t>
              </a:r>
              <a:r>
                <a:rPr lang="ru-RU" sz="54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ea typeface="Segoe UI Symbol" pitchFamily="34" charset="0"/>
                  <a:cs typeface="Calibri" panose="020F0502020204030204" pitchFamily="34" charset="0"/>
                </a:rPr>
                <a:t> </a:t>
              </a:r>
              <a:r>
                <a:rPr lang="ru-RU" sz="5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млн рублей</a:t>
              </a:r>
            </a:p>
            <a:p>
              <a:r>
                <a:rPr lang="ru-RU" sz="5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Ставка – </a:t>
              </a:r>
              <a:endParaRPr lang="ru-RU" sz="5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endParaRPr>
            </a:p>
            <a:p>
              <a:r>
                <a:rPr 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от </a:t>
              </a:r>
              <a:r>
                <a:rPr lang="ru-RU" sz="5400" b="1" dirty="0">
                  <a:solidFill>
                    <a:srgbClr val="006600"/>
                  </a:solidFill>
                  <a:latin typeface="Calibri" panose="020F0502020204030204" pitchFamily="34" charset="0"/>
                  <a:ea typeface="Segoe UI Symbol" pitchFamily="34" charset="0"/>
                  <a:cs typeface="Calibri" panose="020F0502020204030204" pitchFamily="34" charset="0"/>
                </a:rPr>
                <a:t>0,5</a:t>
              </a:r>
              <a:r>
                <a:rPr lang="ru-RU" sz="5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% до </a:t>
              </a:r>
              <a:r>
                <a:rPr lang="ru-RU" sz="5400" b="1" dirty="0">
                  <a:solidFill>
                    <a:srgbClr val="006600"/>
                  </a:solidFill>
                  <a:latin typeface="Calibri" panose="020F0502020204030204" pitchFamily="34" charset="0"/>
                  <a:ea typeface="Segoe UI Symbol" pitchFamily="34" charset="0"/>
                  <a:cs typeface="Calibri" panose="020F0502020204030204" pitchFamily="34" charset="0"/>
                </a:rPr>
                <a:t>5</a:t>
              </a:r>
              <a:r>
                <a:rPr lang="ru-RU" sz="5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% годовых</a:t>
              </a:r>
            </a:p>
            <a:p>
              <a:r>
                <a:rPr lang="ru-RU" sz="5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Срок – </a:t>
              </a:r>
              <a:r>
                <a:rPr lang="ru-RU" sz="5400" b="1" dirty="0" smtClean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до </a:t>
              </a:r>
              <a:r>
                <a:rPr lang="ru-RU" sz="5400" b="1" dirty="0">
                  <a:solidFill>
                    <a:srgbClr val="006600"/>
                  </a:solidFill>
                  <a:latin typeface="Calibri" panose="020F0502020204030204" pitchFamily="34" charset="0"/>
                  <a:ea typeface="Segoe UI Symbol" pitchFamily="34" charset="0"/>
                  <a:cs typeface="Calibri" panose="020F0502020204030204" pitchFamily="34" charset="0"/>
                </a:rPr>
                <a:t>7</a:t>
              </a:r>
              <a:r>
                <a:rPr lang="ru-RU" sz="5400" b="1" dirty="0">
                  <a:solidFill>
                    <a:schemeClr val="accent1">
                      <a:lumMod val="50000"/>
                    </a:schemeClr>
                  </a:solidFill>
                  <a:latin typeface="Calibri" panose="020F0502020204030204" pitchFamily="34" charset="0"/>
                  <a:ea typeface="Segoe UI Symbol" pitchFamily="34" charset="0"/>
                  <a:cs typeface="Calibri" panose="020F0502020204030204" pitchFamily="34" charset="0"/>
                </a:rPr>
                <a:t> </a:t>
              </a:r>
              <a:r>
                <a:rPr lang="ru-RU" sz="5400" b="1" dirty="0">
                  <a:solidFill>
                    <a:srgbClr val="002060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лет</a:t>
              </a:r>
            </a:p>
          </p:txBody>
        </p:sp>
      </p:grpSp>
      <p:sp>
        <p:nvSpPr>
          <p:cNvPr id="62" name="Google Shape;1808;p47">
            <a:extLst>
              <a:ext uri="{FF2B5EF4-FFF2-40B4-BE49-F238E27FC236}">
                <a16:creationId xmlns="" xmlns:a16="http://schemas.microsoft.com/office/drawing/2014/main" id="{B99ABD45-AF84-4FEF-AC8B-79B72A9EFA70}"/>
              </a:ext>
            </a:extLst>
          </p:cNvPr>
          <p:cNvSpPr/>
          <p:nvPr/>
        </p:nvSpPr>
        <p:spPr>
          <a:xfrm>
            <a:off x="24212417" y="15046277"/>
            <a:ext cx="1521651" cy="1664001"/>
          </a:xfrm>
          <a:custGeom>
            <a:avLst/>
            <a:gdLst/>
            <a:ahLst/>
            <a:cxnLst/>
            <a:rect l="l" t="t" r="r" b="b"/>
            <a:pathLst>
              <a:path w="19273" h="19273" extrusionOk="0">
                <a:moveTo>
                  <a:pt x="12728" y="5990"/>
                </a:moveTo>
                <a:cubicBezTo>
                  <a:pt x="13161" y="5990"/>
                  <a:pt x="13595" y="6156"/>
                  <a:pt x="13925" y="6487"/>
                </a:cubicBezTo>
                <a:cubicBezTo>
                  <a:pt x="14587" y="7149"/>
                  <a:pt x="14587" y="8221"/>
                  <a:pt x="13928" y="8884"/>
                </a:cubicBezTo>
                <a:lnTo>
                  <a:pt x="10028" y="12780"/>
                </a:lnTo>
                <a:cubicBezTo>
                  <a:pt x="9709" y="13100"/>
                  <a:pt x="9278" y="13280"/>
                  <a:pt x="8830" y="13280"/>
                </a:cubicBezTo>
                <a:lnTo>
                  <a:pt x="8815" y="13280"/>
                </a:lnTo>
                <a:cubicBezTo>
                  <a:pt x="8811" y="13280"/>
                  <a:pt x="8807" y="13280"/>
                  <a:pt x="8804" y="13280"/>
                </a:cubicBezTo>
                <a:cubicBezTo>
                  <a:pt x="8362" y="13280"/>
                  <a:pt x="7936" y="13103"/>
                  <a:pt x="7622" y="12789"/>
                </a:cubicBezTo>
                <a:lnTo>
                  <a:pt x="5346" y="10528"/>
                </a:lnTo>
                <a:cubicBezTo>
                  <a:pt x="4632" y="9877"/>
                  <a:pt x="4605" y="8760"/>
                  <a:pt x="5288" y="8077"/>
                </a:cubicBezTo>
                <a:cubicBezTo>
                  <a:pt x="5620" y="7745"/>
                  <a:pt x="6053" y="7581"/>
                  <a:pt x="6485" y="7581"/>
                </a:cubicBezTo>
                <a:cubicBezTo>
                  <a:pt x="6944" y="7581"/>
                  <a:pt x="7402" y="7766"/>
                  <a:pt x="7737" y="8134"/>
                </a:cubicBezTo>
                <a:lnTo>
                  <a:pt x="8812" y="9206"/>
                </a:lnTo>
                <a:lnTo>
                  <a:pt x="11531" y="6487"/>
                </a:lnTo>
                <a:cubicBezTo>
                  <a:pt x="11861" y="6156"/>
                  <a:pt x="12294" y="5990"/>
                  <a:pt x="12728" y="5990"/>
                </a:cubicBezTo>
                <a:close/>
                <a:moveTo>
                  <a:pt x="9637" y="1"/>
                </a:moveTo>
                <a:cubicBezTo>
                  <a:pt x="7095" y="1"/>
                  <a:pt x="4686" y="1012"/>
                  <a:pt x="2849" y="2849"/>
                </a:cubicBezTo>
                <a:cubicBezTo>
                  <a:pt x="1013" y="4686"/>
                  <a:pt x="1" y="7098"/>
                  <a:pt x="1" y="9637"/>
                </a:cubicBezTo>
                <a:cubicBezTo>
                  <a:pt x="1" y="12175"/>
                  <a:pt x="1013" y="14587"/>
                  <a:pt x="2849" y="16424"/>
                </a:cubicBezTo>
                <a:cubicBezTo>
                  <a:pt x="4686" y="18261"/>
                  <a:pt x="7095" y="19273"/>
                  <a:pt x="9637" y="19273"/>
                </a:cubicBezTo>
                <a:cubicBezTo>
                  <a:pt x="12175" y="19273"/>
                  <a:pt x="14584" y="18261"/>
                  <a:pt x="16421" y="16424"/>
                </a:cubicBezTo>
                <a:cubicBezTo>
                  <a:pt x="18258" y="14587"/>
                  <a:pt x="19273" y="12175"/>
                  <a:pt x="19273" y="9637"/>
                </a:cubicBezTo>
                <a:cubicBezTo>
                  <a:pt x="19273" y="7098"/>
                  <a:pt x="18258" y="4686"/>
                  <a:pt x="16421" y="2849"/>
                </a:cubicBezTo>
                <a:cubicBezTo>
                  <a:pt x="14584" y="1012"/>
                  <a:pt x="12175" y="1"/>
                  <a:pt x="9637" y="1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435D74"/>
              </a:solidFill>
              <a:cs typeface="+mn-ea"/>
              <a:sym typeface="+mn-lt"/>
            </a:endParaRPr>
          </a:p>
        </p:txBody>
      </p:sp>
      <p:pic>
        <p:nvPicPr>
          <p:cNvPr id="2050" name="Picture 2" descr="https://frpmo.ru/wp-content/uploads/2018/01/new_logo_frp.png"/>
          <p:cNvPicPr>
            <a:picLocks noChangeAspect="1" noChangeArrowheads="1"/>
          </p:cNvPicPr>
          <p:nvPr/>
        </p:nvPicPr>
        <p:blipFill rotWithShape="1"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69519"/>
          <a:stretch/>
        </p:blipFill>
        <p:spPr bwMode="auto">
          <a:xfrm>
            <a:off x="16194755" y="16268289"/>
            <a:ext cx="3320562" cy="331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3" name="Google Shape;1809;p47">
            <a:extLst>
              <a:ext uri="{FF2B5EF4-FFF2-40B4-BE49-F238E27FC236}">
                <a16:creationId xmlns="" xmlns:a16="http://schemas.microsoft.com/office/drawing/2014/main" id="{2F32ED86-0E6D-47AA-A098-199CEE319393}"/>
              </a:ext>
            </a:extLst>
          </p:cNvPr>
          <p:cNvSpPr/>
          <p:nvPr/>
        </p:nvSpPr>
        <p:spPr>
          <a:xfrm>
            <a:off x="8826195" y="3121841"/>
            <a:ext cx="1842172" cy="1547608"/>
          </a:xfrm>
          <a:custGeom>
            <a:avLst/>
            <a:gdLst/>
            <a:ahLst/>
            <a:cxnLst/>
            <a:rect l="l" t="t" r="r" b="b"/>
            <a:pathLst>
              <a:path w="7604" h="5030" extrusionOk="0">
                <a:moveTo>
                  <a:pt x="6852" y="0"/>
                </a:moveTo>
                <a:cubicBezTo>
                  <a:pt x="6851" y="0"/>
                  <a:pt x="6850" y="0"/>
                  <a:pt x="6848" y="0"/>
                </a:cubicBezTo>
                <a:cubicBezTo>
                  <a:pt x="6698" y="0"/>
                  <a:pt x="6556" y="57"/>
                  <a:pt x="6451" y="163"/>
                </a:cubicBezTo>
                <a:lnTo>
                  <a:pt x="3334" y="3279"/>
                </a:lnTo>
                <a:cubicBezTo>
                  <a:pt x="3224" y="3391"/>
                  <a:pt x="3080" y="3447"/>
                  <a:pt x="2935" y="3447"/>
                </a:cubicBezTo>
                <a:cubicBezTo>
                  <a:pt x="2791" y="3447"/>
                  <a:pt x="2646" y="3391"/>
                  <a:pt x="2536" y="3279"/>
                </a:cubicBezTo>
                <a:cubicBezTo>
                  <a:pt x="2533" y="3279"/>
                  <a:pt x="2533" y="3279"/>
                  <a:pt x="2530" y="3276"/>
                </a:cubicBezTo>
                <a:cubicBezTo>
                  <a:pt x="2521" y="3267"/>
                  <a:pt x="2509" y="3255"/>
                  <a:pt x="2497" y="3246"/>
                </a:cubicBezTo>
                <a:lnTo>
                  <a:pt x="1061" y="1810"/>
                </a:lnTo>
                <a:cubicBezTo>
                  <a:pt x="948" y="1678"/>
                  <a:pt x="789" y="1611"/>
                  <a:pt x="629" y="1611"/>
                </a:cubicBezTo>
                <a:cubicBezTo>
                  <a:pt x="486" y="1611"/>
                  <a:pt x="342" y="1666"/>
                  <a:pt x="233" y="1777"/>
                </a:cubicBezTo>
                <a:cubicBezTo>
                  <a:pt x="1" y="2009"/>
                  <a:pt x="16" y="2391"/>
                  <a:pt x="266" y="2605"/>
                </a:cubicBezTo>
                <a:lnTo>
                  <a:pt x="2542" y="4869"/>
                </a:lnTo>
                <a:cubicBezTo>
                  <a:pt x="2645" y="4972"/>
                  <a:pt x="2782" y="5029"/>
                  <a:pt x="2926" y="5029"/>
                </a:cubicBezTo>
                <a:cubicBezTo>
                  <a:pt x="2929" y="5029"/>
                  <a:pt x="2933" y="5029"/>
                  <a:pt x="2937" y="5029"/>
                </a:cubicBezTo>
                <a:lnTo>
                  <a:pt x="2943" y="5029"/>
                </a:lnTo>
                <a:cubicBezTo>
                  <a:pt x="3096" y="5029"/>
                  <a:pt x="3241" y="4969"/>
                  <a:pt x="3352" y="4860"/>
                </a:cubicBezTo>
                <a:lnTo>
                  <a:pt x="7249" y="964"/>
                </a:lnTo>
                <a:cubicBezTo>
                  <a:pt x="7603" y="606"/>
                  <a:pt x="7352" y="0"/>
                  <a:pt x="6852" y="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txBody>
          <a:bodyPr spcFirstLastPara="1" wrap="square" lIns="121900" tIns="121900" rIns="121900" bIns="121900" anchor="ctr" anchorCtr="0">
            <a:noAutofit/>
          </a:bodyPr>
          <a:lstStyle/>
          <a:p>
            <a:pPr defTabSz="1219170">
              <a:buClr>
                <a:srgbClr val="000000"/>
              </a:buClr>
            </a:pPr>
            <a:endParaRPr sz="1867" kern="0">
              <a:solidFill>
                <a:srgbClr val="435D74"/>
              </a:solidFill>
              <a:cs typeface="+mn-ea"/>
              <a:sym typeface="+mn-lt"/>
            </a:endParaRPr>
          </a:p>
        </p:txBody>
      </p:sp>
      <p:sp>
        <p:nvSpPr>
          <p:cNvPr id="64" name="Прямоугольник 63"/>
          <p:cNvSpPr/>
          <p:nvPr/>
        </p:nvSpPr>
        <p:spPr>
          <a:xfrm>
            <a:off x="27722524" y="2510271"/>
            <a:ext cx="7913676" cy="84946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Гранты:</a:t>
            </a:r>
          </a:p>
          <a:p>
            <a:r>
              <a:rPr lang="ru-RU" sz="5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Компенсация </a:t>
            </a:r>
          </a:p>
          <a:p>
            <a:r>
              <a:rPr lang="ru-RU" sz="5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по </a:t>
            </a:r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кредитным </a:t>
            </a:r>
            <a:r>
              <a:rPr lang="ru-RU" sz="5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средствам, направленным </a:t>
            </a:r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2023 году на основные </a:t>
            </a:r>
            <a:r>
              <a:rPr lang="ru-RU" sz="5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фонды производственных предприятий</a:t>
            </a:r>
          </a:p>
          <a:p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Размер компенсации </a:t>
            </a:r>
            <a:r>
              <a:rPr lang="ru-RU" sz="5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– </a:t>
            </a:r>
          </a:p>
          <a:p>
            <a:r>
              <a:rPr lang="ru-RU" sz="5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sz="54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90</a:t>
            </a:r>
            <a:r>
              <a:rPr lang="ru-RU" sz="54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</a:t>
            </a:r>
            <a:endParaRPr lang="ru-RU" sz="54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5" name="Прямоугольник 64"/>
          <p:cNvSpPr/>
          <p:nvPr/>
        </p:nvSpPr>
        <p:spPr>
          <a:xfrm>
            <a:off x="79466" y="2200437"/>
            <a:ext cx="7915244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Новая программа льготных займов </a:t>
            </a:r>
            <a:r>
              <a:rPr lang="en-US" sz="6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«</a:t>
            </a:r>
            <a:r>
              <a:rPr lang="ru-RU" sz="6000" b="1" dirty="0" err="1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Импортозамещение</a:t>
            </a: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»</a:t>
            </a:r>
          </a:p>
        </p:txBody>
      </p:sp>
      <p:sp>
        <p:nvSpPr>
          <p:cNvPr id="66" name="Прямоугольник 65"/>
          <p:cNvSpPr/>
          <p:nvPr/>
        </p:nvSpPr>
        <p:spPr>
          <a:xfrm>
            <a:off x="79465" y="5504505"/>
            <a:ext cx="940711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Сумма – от </a:t>
            </a:r>
            <a:r>
              <a:rPr lang="ru-RU" sz="54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50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 </a:t>
            </a:r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 </a:t>
            </a:r>
            <a:r>
              <a:rPr lang="ru-RU" sz="54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150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 </a:t>
            </a:r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млн рублей</a:t>
            </a:r>
          </a:p>
          <a:p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Ставка – от </a:t>
            </a:r>
            <a:r>
              <a:rPr lang="ru-RU" sz="54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1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% </a:t>
            </a:r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sz="54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4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% </a:t>
            </a:r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годовых</a:t>
            </a:r>
          </a:p>
          <a:p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Срок – до </a:t>
            </a:r>
            <a:r>
              <a:rPr lang="ru-RU" sz="54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7</a:t>
            </a:r>
            <a:r>
              <a:rPr lang="ru-RU" sz="5400" b="1" dirty="0">
                <a:solidFill>
                  <a:schemeClr val="accent1">
                    <a:lumMod val="50000"/>
                  </a:schemeClr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 </a:t>
            </a:r>
            <a:r>
              <a:rPr lang="ru-RU" sz="54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лет</a:t>
            </a:r>
          </a:p>
        </p:txBody>
      </p:sp>
    </p:spTree>
    <p:extLst>
      <p:ext uri="{BB962C8B-B14F-4D97-AF65-F5344CB8AC3E}">
        <p14:creationId xmlns:p14="http://schemas.microsoft.com/office/powerpoint/2010/main" val="4442568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Picture 2" descr="maps@3x.png (516×489)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705" y="-45800"/>
            <a:ext cx="21416211" cy="2029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BE1A-037E-476C-8D0F-9DD7F516AD1A}" type="slidenum">
              <a:rPr lang="ru-RU" smtClean="0"/>
              <a:pPr/>
              <a:t>5</a:t>
            </a:fld>
            <a:endParaRPr lang="ru-RU" dirty="0">
              <a:sym typeface="Calibri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1415" y="179689"/>
            <a:ext cx="30321738" cy="10414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Социальная ипотека</a:t>
            </a:r>
            <a:endParaRPr lang="ru-RU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827573" y="2169527"/>
            <a:ext cx="4331919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Субсидии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2827572" y="3000524"/>
            <a:ext cx="32467139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покупку жилья на территории Московской области молодым уникальным  специалистам организаций ОПК </a:t>
            </a:r>
            <a:r>
              <a:rPr lang="ru-RU" sz="6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молодым ученым и специалистам научных организаций Московской области</a:t>
            </a:r>
          </a:p>
        </p:txBody>
      </p:sp>
      <p:pic>
        <p:nvPicPr>
          <p:cNvPr id="11" name="Picture 8" descr="Coins.png (592×551)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bright="-40000"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3826" y="2283280"/>
            <a:ext cx="1889369" cy="17585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Прямоугольник 11"/>
          <p:cNvSpPr/>
          <p:nvPr/>
        </p:nvSpPr>
        <p:spPr>
          <a:xfrm>
            <a:off x="2875698" y="5577311"/>
            <a:ext cx="31109578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Договор ипотечного </a:t>
            </a:r>
            <a:r>
              <a:rPr lang="ru-RU" sz="6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кредитования</a:t>
            </a:r>
            <a:r>
              <a:rPr lang="en-US" sz="6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ru-RU" sz="6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 </a:t>
            </a: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10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лет </a:t>
            </a:r>
          </a:p>
          <a:p>
            <a:endParaRPr lang="ru-RU" sz="6000" dirty="0"/>
          </a:p>
        </p:txBody>
      </p:sp>
      <p:sp>
        <p:nvSpPr>
          <p:cNvPr id="14" name="Прямоугольник 13"/>
          <p:cNvSpPr/>
          <p:nvPr/>
        </p:nvSpPr>
        <p:spPr>
          <a:xfrm>
            <a:off x="2875697" y="8966008"/>
            <a:ext cx="32467139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Компенсируется сумма основного долга: </a:t>
            </a:r>
          </a:p>
          <a:p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50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как первоначальный взнос и </a:t>
            </a: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50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в течение </a:t>
            </a: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Segoe UI Symbol" pitchFamily="34" charset="0"/>
                <a:cs typeface="Calibri" panose="020F0502020204030204" pitchFamily="34" charset="0"/>
              </a:rPr>
              <a:t>10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лет </a:t>
            </a:r>
            <a:r>
              <a:rPr lang="ru-RU" sz="6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срока погашения 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ипотечного кредита</a:t>
            </a:r>
          </a:p>
        </p:txBody>
      </p:sp>
      <p:pic>
        <p:nvPicPr>
          <p:cNvPr id="15" name="Picture 2" descr="1675961478_gas-kvas-com-p-domik-risunok-dlya-detei-raskraska-1.png (2400×2012)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8202" y="9046118"/>
            <a:ext cx="1758654" cy="147433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6" name="Прямоугольник 15"/>
          <p:cNvSpPr/>
          <p:nvPr/>
        </p:nvSpPr>
        <p:spPr>
          <a:xfrm>
            <a:off x="793826" y="17170631"/>
            <a:ext cx="66176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Ответственное лицо</a:t>
            </a:r>
          </a:p>
          <a:p>
            <a:r>
              <a:rPr lang="ru-RU" sz="4800" b="1" dirty="0" err="1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Дубовицкая</a:t>
            </a:r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endParaRPr lang="ru-RU" sz="4800" b="1" dirty="0" smtClean="0">
              <a:solidFill>
                <a:srgbClr val="84166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4800" b="1" dirty="0" smtClean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Светлана </a:t>
            </a:r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Михайловна</a:t>
            </a:r>
          </a:p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+7 915 326 8601</a:t>
            </a:r>
          </a:p>
        </p:txBody>
      </p:sp>
      <p:pic>
        <p:nvPicPr>
          <p:cNvPr id="17" name="Picture 4" descr="417-4173018_daddy-father-family-freetoedit-cartoon.png (1024×770)"/>
          <p:cNvPicPr>
            <a:picLocks noChangeAspect="1" noChangeArrowheads="1"/>
          </p:cNvPicPr>
          <p:nvPr/>
        </p:nvPicPr>
        <p:blipFill>
          <a:blip r:embed="rId6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08760" y="14597651"/>
            <a:ext cx="6843453" cy="51459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81287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9" name="Picture 2" descr="maps@3x.png (516×489)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705" y="-45800"/>
            <a:ext cx="21416211" cy="2029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BE1A-037E-476C-8D0F-9DD7F516AD1A}" type="slidenum">
              <a:rPr lang="ru-RU" smtClean="0"/>
              <a:pPr/>
              <a:t>6</a:t>
            </a:fld>
            <a:endParaRPr lang="ru-RU" dirty="0">
              <a:sym typeface="Calibri" pitchFamily="34" charset="0"/>
            </a:endParaRPr>
          </a:p>
        </p:txBody>
      </p:sp>
      <p:sp>
        <p:nvSpPr>
          <p:cNvPr id="4" name="Заголовок 1"/>
          <p:cNvSpPr>
            <a:spLocks noGrp="1"/>
          </p:cNvSpPr>
          <p:nvPr>
            <p:ph type="title"/>
          </p:nvPr>
        </p:nvSpPr>
        <p:spPr>
          <a:xfrm>
            <a:off x="641415" y="179689"/>
            <a:ext cx="30321738" cy="1041496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Промышленная ипотека</a:t>
            </a:r>
            <a:endParaRPr lang="ru-RU" dirty="0"/>
          </a:p>
        </p:txBody>
      </p:sp>
      <p:sp>
        <p:nvSpPr>
          <p:cNvPr id="6" name="Объект 4"/>
          <p:cNvSpPr txBox="1">
            <a:spLocks/>
          </p:cNvSpPr>
          <p:nvPr/>
        </p:nvSpPr>
        <p:spPr>
          <a:xfrm>
            <a:off x="716259" y="1635415"/>
            <a:ext cx="13407679" cy="879186"/>
          </a:xfrm>
          <a:prstGeom prst="rect">
            <a:avLst/>
          </a:prstGeom>
        </p:spPr>
        <p:txBody>
          <a:bodyPr>
            <a:noAutofit/>
          </a:bodyPr>
          <a:lstStyle>
            <a:lvl1pPr marL="663575" indent="-663575" algn="l" defTabSz="2663825" rtl="0" eaLnBrk="0" fontAlgn="base" hangingPunct="0">
              <a:lnSpc>
                <a:spcPct val="90000"/>
              </a:lnSpc>
              <a:spcBef>
                <a:spcPts val="29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8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 pitchFamily="34" charset="0"/>
              </a:defRPr>
            </a:lvl1pPr>
            <a:lvl2pPr marL="2101850" indent="-769938" algn="l" defTabSz="2663825" rtl="0" eaLnBrk="0" fontAlgn="base" hangingPunct="0">
              <a:lnSpc>
                <a:spcPct val="90000"/>
              </a:lnSpc>
              <a:spcBef>
                <a:spcPts val="29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8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 pitchFamily="34" charset="0"/>
              </a:defRPr>
            </a:lvl2pPr>
            <a:lvl3pPr marL="3595688" indent="-927100" algn="l" defTabSz="2663825" rtl="0" eaLnBrk="0" fontAlgn="base" hangingPunct="0">
              <a:lnSpc>
                <a:spcPct val="90000"/>
              </a:lnSpc>
              <a:spcBef>
                <a:spcPts val="29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8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 pitchFamily="34" charset="0"/>
              </a:defRPr>
            </a:lvl3pPr>
            <a:lvl4pPr marL="5037138" indent="-1035050" algn="l" defTabSz="2663825" rtl="0" eaLnBrk="0" fontAlgn="base" hangingPunct="0">
              <a:lnSpc>
                <a:spcPct val="90000"/>
              </a:lnSpc>
              <a:spcBef>
                <a:spcPts val="29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8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 pitchFamily="34" charset="0"/>
              </a:defRPr>
            </a:lvl4pPr>
            <a:lvl5pPr marL="6370638" indent="-1035050" algn="l" defTabSz="2663825" rtl="0" eaLnBrk="0" fontAlgn="base" hangingPunct="0">
              <a:lnSpc>
                <a:spcPct val="90000"/>
              </a:lnSpc>
              <a:spcBef>
                <a:spcPts val="2900"/>
              </a:spcBef>
              <a:spcAft>
                <a:spcPct val="0"/>
              </a:spcAft>
              <a:buSzPct val="100000"/>
              <a:buFont typeface="Arial" pitchFamily="34" charset="0"/>
              <a:buChar char="•"/>
              <a:defRPr sz="8000">
                <a:solidFill>
                  <a:srgbClr val="000000"/>
                </a:solidFill>
                <a:latin typeface="+mj-lt"/>
                <a:ea typeface="+mj-ea"/>
                <a:cs typeface="+mj-cs"/>
                <a:sym typeface="Calibri" pitchFamily="34" charset="0"/>
              </a:defRPr>
            </a:lvl5pPr>
            <a:lvl6pPr marL="7706494" marR="0" indent="-1038646" algn="l" defTabSz="2667136" rtl="0" latinLnBrk="0">
              <a:lnSpc>
                <a:spcPct val="9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6pPr>
            <a:lvl7pPr marL="9040062" marR="0" indent="-1038646" algn="l" defTabSz="2667136" rtl="0" latinLnBrk="0">
              <a:lnSpc>
                <a:spcPct val="9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7pPr>
            <a:lvl8pPr marL="10373632" marR="0" indent="-1038646" algn="l" defTabSz="2667136" rtl="0" latinLnBrk="0">
              <a:lnSpc>
                <a:spcPct val="9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8pPr>
            <a:lvl9pPr marL="11707200" marR="0" indent="-1038646" algn="l" defTabSz="2667136" rtl="0" latinLnBrk="0">
              <a:lnSpc>
                <a:spcPct val="90000"/>
              </a:lnSpc>
              <a:spcBef>
                <a:spcPts val="2900"/>
              </a:spcBef>
              <a:spcAft>
                <a:spcPts val="0"/>
              </a:spcAft>
              <a:buClrTx/>
              <a:buSzPct val="100000"/>
              <a:buFont typeface="Arial"/>
              <a:buChar char="•"/>
              <a:tabLst/>
              <a:defRPr sz="8000" b="0" i="0" u="none" strike="noStrike" cap="none" spc="0" baseline="0">
                <a:ln>
                  <a:noFill/>
                </a:ln>
                <a:solidFill>
                  <a:srgbClr val="000000"/>
                </a:solidFill>
                <a:uFillTx/>
                <a:latin typeface="+mj-lt"/>
                <a:ea typeface="+mj-ea"/>
                <a:cs typeface="+mj-cs"/>
                <a:sym typeface="Calibri"/>
              </a:defRPr>
            </a:lvl9pPr>
          </a:lstStyle>
          <a:p>
            <a:pPr marL="0" indent="0">
              <a:buNone/>
            </a:pP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ea typeface="+mn-ea"/>
                <a:cs typeface="Calibri" panose="020F0502020204030204" pitchFamily="34" charset="0"/>
                <a:sym typeface="Helvetica" pitchFamily="34" charset="0"/>
              </a:rPr>
              <a:t>Кто может быть заемщиком?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716260" y="2301899"/>
            <a:ext cx="2168654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itchFamily="34" charset="0"/>
              </a:rPr>
              <a:t>Бизнес, который ищет новую производственную площадку </a:t>
            </a:r>
          </a:p>
          <a:p>
            <a:r>
              <a:rPr lang="ru-RU" sz="5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itchFamily="34" charset="0"/>
              </a:rPr>
              <a:t>Деятельность, включенная в раздел «С» ОКВЭД</a:t>
            </a:r>
          </a:p>
        </p:txBody>
      </p:sp>
      <p:sp>
        <p:nvSpPr>
          <p:cNvPr id="34" name="Прямоугольник 33"/>
          <p:cNvSpPr/>
          <p:nvPr/>
        </p:nvSpPr>
        <p:spPr>
          <a:xfrm>
            <a:off x="716259" y="3748449"/>
            <a:ext cx="1195989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itchFamily="34" charset="0"/>
              </a:rPr>
              <a:t>Максимальная сумма кредита</a:t>
            </a:r>
          </a:p>
        </p:txBody>
      </p:sp>
      <p:sp>
        <p:nvSpPr>
          <p:cNvPr id="35" name="Прямоугольник 34"/>
          <p:cNvSpPr/>
          <p:nvPr/>
        </p:nvSpPr>
        <p:spPr>
          <a:xfrm>
            <a:off x="716260" y="4567914"/>
            <a:ext cx="13333871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itchFamily="34" charset="0"/>
              </a:rPr>
              <a:t>500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млн рублей — для бизнеса</a:t>
            </a:r>
          </a:p>
        </p:txBody>
      </p:sp>
      <p:sp>
        <p:nvSpPr>
          <p:cNvPr id="36" name="Прямоугольник 35"/>
          <p:cNvSpPr/>
          <p:nvPr/>
        </p:nvSpPr>
        <p:spPr>
          <a:xfrm>
            <a:off x="716259" y="6229908"/>
            <a:ext cx="22538867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годовых </a:t>
            </a:r>
          </a:p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3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% для технологических компаний)</a:t>
            </a:r>
          </a:p>
        </p:txBody>
      </p:sp>
      <p:sp>
        <p:nvSpPr>
          <p:cNvPr id="37" name="Прямоугольник 36"/>
          <p:cNvSpPr/>
          <p:nvPr/>
        </p:nvSpPr>
        <p:spPr>
          <a:xfrm>
            <a:off x="716259" y="5398911"/>
            <a:ext cx="74439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Процентная ставка</a:t>
            </a:r>
          </a:p>
        </p:txBody>
      </p:sp>
      <p:sp>
        <p:nvSpPr>
          <p:cNvPr id="38" name="Прямоугольник 37"/>
          <p:cNvSpPr/>
          <p:nvPr/>
        </p:nvSpPr>
        <p:spPr>
          <a:xfrm>
            <a:off x="716258" y="7799568"/>
            <a:ext cx="5371557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Срок кредита</a:t>
            </a:r>
          </a:p>
        </p:txBody>
      </p:sp>
      <p:sp>
        <p:nvSpPr>
          <p:cNvPr id="39" name="Прямоугольник 38"/>
          <p:cNvSpPr/>
          <p:nvPr/>
        </p:nvSpPr>
        <p:spPr>
          <a:xfrm>
            <a:off x="716260" y="8630565"/>
            <a:ext cx="3369318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 </a:t>
            </a:r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7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лет</a:t>
            </a:r>
          </a:p>
        </p:txBody>
      </p:sp>
      <p:sp>
        <p:nvSpPr>
          <p:cNvPr id="40" name="Прямоугольник 39"/>
          <p:cNvSpPr/>
          <p:nvPr/>
        </p:nvSpPr>
        <p:spPr>
          <a:xfrm>
            <a:off x="716258" y="9421475"/>
            <a:ext cx="11327335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Требование к недвижимости</a:t>
            </a:r>
          </a:p>
        </p:txBody>
      </p:sp>
      <p:sp>
        <p:nvSpPr>
          <p:cNvPr id="41" name="Прямоугольник 40"/>
          <p:cNvSpPr/>
          <p:nvPr/>
        </p:nvSpPr>
        <p:spPr>
          <a:xfrm>
            <a:off x="716259" y="10454316"/>
            <a:ext cx="2168654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Кредит дается на </a:t>
            </a:r>
            <a:r>
              <a:rPr lang="ru-RU" sz="6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приобретение, строительство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,  реконструкцию и модернизацию объектов недвижимого имущества в целях осуществления деятельности</a:t>
            </a:r>
          </a:p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 сфере промышленности</a:t>
            </a:r>
          </a:p>
        </p:txBody>
      </p:sp>
      <p:pic>
        <p:nvPicPr>
          <p:cNvPr id="42" name="Picture 6" descr="http://qrcoder.ru/code/?http%3A%2F%2Fpublication.pravo.gov.ru%2FDocument%2FView%2F0001202304100019%3Fysclid%3Dlgdckugmqu159135869&amp;4&amp;0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1959" y="14891516"/>
            <a:ext cx="4559533" cy="4559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3" name="Прямоугольник 42"/>
          <p:cNvSpPr/>
          <p:nvPr/>
        </p:nvSpPr>
        <p:spPr>
          <a:xfrm>
            <a:off x="5412643" y="15432346"/>
            <a:ext cx="12447910" cy="34778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Постановление Правительства Российской Федерации от 03.04.2023 № 526</a:t>
            </a:r>
          </a:p>
          <a:p>
            <a:r>
              <a:rPr lang="ru-RU" sz="4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"О внесении изменений в постановление Правительства Российской Федерации </a:t>
            </a:r>
          </a:p>
          <a:p>
            <a:r>
              <a:rPr lang="ru-RU" sz="4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 6 сентября 2022 г. № 1570"</a:t>
            </a:r>
            <a:endParaRPr lang="ru-RU" sz="4400" b="1" dirty="0">
              <a:solidFill>
                <a:schemeClr val="bg1">
                  <a:lumMod val="65000"/>
                </a:schemeClr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78" name="Picture 2" descr="file1712.png (1920×1920)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19018" y="2514601"/>
            <a:ext cx="1270134" cy="16493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9" name="Picture 4" descr="alfa.png (1181×1181)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916324" y="2587631"/>
            <a:ext cx="1607186" cy="1576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0" name="Picture 6" descr="662-35fa65a006d8c0b0.png (1054×929)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422692" y="4308687"/>
            <a:ext cx="1487940" cy="13114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1" name="Picture 8" descr="rossel-hozbank.png (1321×864)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8362"/>
          <a:stretch/>
        </p:blipFill>
        <p:spPr bwMode="auto">
          <a:xfrm>
            <a:off x="30125755" y="4163947"/>
            <a:ext cx="3188324" cy="170240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2" name="Picture 10" descr="26710813dee53c4f47e64ab6c62f7354.png (300×150)"/>
          <p:cNvPicPr>
            <a:picLocks noChangeAspect="1" noChangeArrowheads="1"/>
          </p:cNvPicPr>
          <p:nvPr/>
        </p:nvPicPr>
        <p:blipFill rotWithShape="1"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6698"/>
          <a:stretch/>
        </p:blipFill>
        <p:spPr bwMode="auto">
          <a:xfrm>
            <a:off x="23606990" y="5866356"/>
            <a:ext cx="3119343" cy="13035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4" name="Прямоугольник 93"/>
          <p:cNvSpPr/>
          <p:nvPr/>
        </p:nvSpPr>
        <p:spPr>
          <a:xfrm>
            <a:off x="24419018" y="2675088"/>
            <a:ext cx="8104492" cy="119109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Дом.РФ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 err="1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Альфа-банк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ВТБ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Россельхозбанк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Росбанк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Сбербанк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«Кубань кредит»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Транскапиталбанк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Промсвязьбанк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Совкомбанк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«Ак Барс»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«Аверс»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«Центр-</a:t>
            </a:r>
            <a:r>
              <a:rPr lang="ru-RU" sz="4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инвест</a:t>
            </a: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»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«ФК Открытие»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МСП-банк</a:t>
            </a:r>
          </a:p>
          <a:p>
            <a:pPr algn="ctr" defTabSz="914400" eaLnBrk="1" fontAlgn="auto" hangingPunct="1">
              <a:spcBef>
                <a:spcPts val="0"/>
              </a:spcBef>
              <a:spcAft>
                <a:spcPts val="0"/>
              </a:spcAft>
            </a:pPr>
            <a:r>
              <a:rPr lang="ru-RU" sz="48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Новикомбанк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5" name="Прямоугольник 94"/>
          <p:cNvSpPr/>
          <p:nvPr/>
        </p:nvSpPr>
        <p:spPr>
          <a:xfrm>
            <a:off x="24373929" y="1659509"/>
            <a:ext cx="8149581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4800" b="1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itchFamily="34" charset="0"/>
              </a:rPr>
              <a:t>Банки-партнеры</a:t>
            </a:r>
            <a:r>
              <a:rPr lang="ru-RU" sz="4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Calibri" pitchFamily="34" charset="0"/>
              </a:rPr>
              <a:t>:</a:t>
            </a:r>
          </a:p>
        </p:txBody>
      </p:sp>
      <p:pic>
        <p:nvPicPr>
          <p:cNvPr id="97" name="Picture 12" descr="sver_4.png (3184×1422)"/>
          <p:cNvPicPr>
            <a:picLocks noChangeAspect="1" noChangeArrowheads="1"/>
          </p:cNvPicPr>
          <p:nvPr/>
        </p:nvPicPr>
        <p:blipFill rotWithShape="1"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84" t="29518" r="76690" b="29518"/>
          <a:stretch/>
        </p:blipFill>
        <p:spPr bwMode="auto">
          <a:xfrm>
            <a:off x="30660844" y="5560332"/>
            <a:ext cx="1877219" cy="1809005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98" name="Picture 14" descr="17.png (270×270)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70137" y="6509286"/>
            <a:ext cx="2993050" cy="28410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9" name="Picture 16" descr="tkb.png (763×175)"/>
          <p:cNvPicPr>
            <a:picLocks noChangeAspect="1" noChangeArrowheads="1"/>
          </p:cNvPicPr>
          <p:nvPr/>
        </p:nvPicPr>
        <p:blipFill rotWithShape="1"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70723"/>
          <a:stretch/>
        </p:blipFill>
        <p:spPr bwMode="auto">
          <a:xfrm>
            <a:off x="31136283" y="7299362"/>
            <a:ext cx="1609457" cy="12608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0" name="Picture 18" descr="31_11509_image_da5b42b1429aaaffa84fa2cdc023af89.png (1427×1013)"/>
          <p:cNvPicPr>
            <a:picLocks noChangeAspect="1" noChangeArrowheads="1"/>
          </p:cNvPicPr>
          <p:nvPr/>
        </p:nvPicPr>
        <p:blipFill rotWithShape="1"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841" t="30011" r="62057" b="13227"/>
          <a:stretch/>
        </p:blipFill>
        <p:spPr bwMode="auto">
          <a:xfrm>
            <a:off x="24373929" y="8759694"/>
            <a:ext cx="1481483" cy="19831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1" name="Picture 20" descr="hsaqrj8cpq348cz9736e5p1uolttdt0n.png (2560×1630)"/>
          <p:cNvPicPr>
            <a:picLocks noChangeAspect="1" noChangeArrowheads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736" t="41359" r="74854" b="41777"/>
          <a:stretch/>
        </p:blipFill>
        <p:spPr bwMode="auto">
          <a:xfrm>
            <a:off x="30916324" y="8480728"/>
            <a:ext cx="1473610" cy="150803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" name="Picture 22" descr="e41f608882657805c18ff8924f83f8f5.png (800×685)"/>
          <p:cNvPicPr>
            <a:picLocks noChangeAspect="1" noChangeArrowheads="1"/>
          </p:cNvPicPr>
          <p:nvPr/>
        </p:nvPicPr>
        <p:blipFill rotWithShape="1">
          <a:blip r:embed="rId14" cstate="print">
            <a:extLst>
              <a:ext uri="{BEBA8EAE-BF5A-486C-A8C5-ECC9F3942E4B}">
                <a14:imgProps xmlns:a14="http://schemas.microsoft.com/office/drawing/2010/main">
                  <a14:imgLayer r:embed="rId15">
                    <a14:imgEffect>
                      <a14:colorTemperature colorTemp="7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16710" b="35801"/>
          <a:stretch/>
        </p:blipFill>
        <p:spPr bwMode="auto">
          <a:xfrm>
            <a:off x="23500134" y="9988766"/>
            <a:ext cx="3107902" cy="13690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" name="Picture 26" descr="avers-330-150.png (330×150)"/>
          <p:cNvPicPr>
            <a:picLocks noChangeAspect="1" noChangeArrowheads="1"/>
          </p:cNvPicPr>
          <p:nvPr/>
        </p:nvPicPr>
        <p:blipFill rotWithShape="1">
          <a:blip r:embed="rId16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1287"/>
          <a:stretch/>
        </p:blipFill>
        <p:spPr bwMode="auto">
          <a:xfrm>
            <a:off x="29613549" y="10029480"/>
            <a:ext cx="4336845" cy="15516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" name="Picture 28" descr="center1.png (1412×517)"/>
          <p:cNvPicPr>
            <a:picLocks noChangeAspect="1" noChangeArrowheads="1"/>
          </p:cNvPicPr>
          <p:nvPr/>
        </p:nvPicPr>
        <p:blipFill rotWithShape="1"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674" t="33910" r="74908" b="9484"/>
          <a:stretch/>
        </p:blipFill>
        <p:spPr bwMode="auto">
          <a:xfrm>
            <a:off x="24614112" y="11479235"/>
            <a:ext cx="1462417" cy="1540041"/>
          </a:xfrm>
          <a:prstGeom prst="rect">
            <a:avLst/>
          </a:prstGeom>
          <a:noFill/>
          <a:ln>
            <a:noFill/>
          </a:ln>
          <a:extLst/>
        </p:spPr>
      </p:pic>
      <p:pic>
        <p:nvPicPr>
          <p:cNvPr id="105" name="Picture 30" descr="otkrytiebank.png (300×300)"/>
          <p:cNvPicPr>
            <a:picLocks noChangeAspect="1" noChangeArrowheads="1"/>
          </p:cNvPicPr>
          <p:nvPr/>
        </p:nvPicPr>
        <p:blipFill rotWithShape="1">
          <a:blip r:embed="rId1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7186"/>
          <a:stretch/>
        </p:blipFill>
        <p:spPr bwMode="auto">
          <a:xfrm>
            <a:off x="30502973" y="11490452"/>
            <a:ext cx="2433887" cy="152882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6" name="Picture 32" descr="Open-graph.png (956×213)"/>
          <p:cNvPicPr>
            <a:picLocks noChangeAspect="1" noChangeArrowheads="1"/>
          </p:cNvPicPr>
          <p:nvPr/>
        </p:nvPicPr>
        <p:blipFill rotWithShape="1">
          <a:blip r:embed="rId1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534" t="-22402"/>
          <a:stretch/>
        </p:blipFill>
        <p:spPr bwMode="auto">
          <a:xfrm rot="10800000" flipH="1" flipV="1">
            <a:off x="24373929" y="13106971"/>
            <a:ext cx="1692232" cy="12559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7" name="Picture 34" descr="8652-12254-icon-novicom.png (800×800)"/>
          <p:cNvPicPr>
            <a:picLocks noChangeAspect="1" noChangeArrowheads="1"/>
          </p:cNvPicPr>
          <p:nvPr/>
        </p:nvPicPr>
        <p:blipFill rotWithShape="1">
          <a:blip r:embed="rId2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443" t="23461" r="27052" b="35616"/>
          <a:stretch/>
        </p:blipFill>
        <p:spPr bwMode="auto">
          <a:xfrm>
            <a:off x="30778237" y="13160128"/>
            <a:ext cx="1759826" cy="14259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8" name="Прямоугольник 107"/>
          <p:cNvSpPr/>
          <p:nvPr/>
        </p:nvSpPr>
        <p:spPr>
          <a:xfrm>
            <a:off x="24614112" y="14891516"/>
            <a:ext cx="6617627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Ответственное лицо</a:t>
            </a:r>
          </a:p>
          <a:p>
            <a:r>
              <a:rPr lang="ru-RU" sz="4800" b="1" dirty="0" smtClean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Зайцева Кристина Андреевна</a:t>
            </a:r>
            <a:endParaRPr lang="ru-RU" sz="4800" b="1" dirty="0">
              <a:solidFill>
                <a:srgbClr val="84166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+7 926 075 8743</a:t>
            </a:r>
          </a:p>
        </p:txBody>
      </p:sp>
    </p:spTree>
    <p:extLst>
      <p:ext uri="{BB962C8B-B14F-4D97-AF65-F5344CB8AC3E}">
        <p14:creationId xmlns:p14="http://schemas.microsoft.com/office/powerpoint/2010/main" val="11408437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maps@3x.png (516×489)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705" y="-45800"/>
            <a:ext cx="21416211" cy="2029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BE1A-037E-476C-8D0F-9DD7F516AD1A}" type="slidenum">
              <a:rPr lang="ru-RU" smtClean="0"/>
              <a:pPr/>
              <a:t>7</a:t>
            </a:fld>
            <a:endParaRPr lang="ru-RU" dirty="0">
              <a:sym typeface="Calibri" pitchFamily="34" charset="0"/>
            </a:endParaRPr>
          </a:p>
        </p:txBody>
      </p:sp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641415" y="179689"/>
            <a:ext cx="30321738" cy="1041496"/>
          </a:xfrm>
        </p:spPr>
        <p:txBody>
          <a:bodyPr>
            <a:noAutofit/>
          </a:bodyPr>
          <a:lstStyle/>
          <a:p>
            <a:r>
              <a:rPr lang="ru-RU" sz="5400" dirty="0"/>
              <a:t>Субсидия промышленным предприятиям на приобретение нового оборудования</a:t>
            </a:r>
          </a:p>
        </p:txBody>
      </p:sp>
      <p:sp>
        <p:nvSpPr>
          <p:cNvPr id="6" name="Прямоугольник 5"/>
          <p:cNvSpPr/>
          <p:nvPr/>
        </p:nvSpPr>
        <p:spPr>
          <a:xfrm>
            <a:off x="689929" y="1423033"/>
            <a:ext cx="34249775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Субсидия до </a:t>
            </a:r>
            <a:r>
              <a:rPr lang="ru-RU" sz="4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10</a:t>
            </a: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млн рублей на приобретение оборудования промышленными предприятиями</a:t>
            </a:r>
          </a:p>
        </p:txBody>
      </p:sp>
      <p:sp>
        <p:nvSpPr>
          <p:cNvPr id="7" name="Прямоугольник 6"/>
          <p:cNvSpPr/>
          <p:nvPr/>
        </p:nvSpPr>
        <p:spPr>
          <a:xfrm>
            <a:off x="689928" y="2254030"/>
            <a:ext cx="34249775" cy="343170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Основные условия</a:t>
            </a:r>
            <a:r>
              <a:rPr lang="ru-RU" sz="4800" b="1" dirty="0" smtClean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:</a:t>
            </a:r>
          </a:p>
          <a:p>
            <a:pPr lvl="0">
              <a:defRPr/>
            </a:pPr>
            <a:endParaRPr lang="ru-RU" sz="4400" b="1" dirty="0">
              <a:solidFill>
                <a:srgbClr val="00660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marL="285750" lvl="0" indent="-285750">
              <a:lnSpc>
                <a:spcPct val="50000"/>
              </a:lnSpc>
              <a:spcBef>
                <a:spcPts val="600"/>
              </a:spcBef>
              <a:buFont typeface="Arial" panose="020B0604020202020204" pitchFamily="34" charset="0"/>
              <a:buChar char="•"/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Возмещение 20% затрат на </a:t>
            </a:r>
            <a:r>
              <a:rPr lang="ru-RU" sz="4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приобретение </a:t>
            </a: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оборудования;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Приобретаемое оборудование должно быть </a:t>
            </a:r>
            <a:r>
              <a:rPr lang="ru-RU" sz="4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произведено  </a:t>
            </a: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в течение последних </a:t>
            </a:r>
            <a:r>
              <a:rPr lang="ru-RU" sz="4800" b="1" dirty="0">
                <a:solidFill>
                  <a:srgbClr val="00660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5</a:t>
            </a: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лет, не находиться ранее в эксплуатации </a:t>
            </a:r>
            <a:endParaRPr lang="ru-RU" sz="4800" b="1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  <a:p>
            <a:pPr lvl="0">
              <a:defRPr/>
            </a:pPr>
            <a:r>
              <a:rPr lang="ru-RU" sz="48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и </a:t>
            </a: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относиться к промышленной продукции классов 26, 27 и 28 (за исключением подкласса 28.3) ОК 034-2014 (КПЕС 2008)</a:t>
            </a:r>
          </a:p>
        </p:txBody>
      </p:sp>
      <p:sp>
        <p:nvSpPr>
          <p:cNvPr id="8" name="Прямоугольник 7"/>
          <p:cNvSpPr/>
          <p:nvPr/>
        </p:nvSpPr>
        <p:spPr>
          <a:xfrm>
            <a:off x="689929" y="5727321"/>
            <a:ext cx="34249774" cy="29238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Приоритетные заявители:</a:t>
            </a:r>
          </a:p>
          <a:p>
            <a:pPr lvl="0"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Предприятия из отдаленных городских округов*</a:t>
            </a:r>
          </a:p>
          <a:p>
            <a:pPr>
              <a:defRPr/>
            </a:pPr>
            <a:r>
              <a:rPr lang="ru-RU" sz="4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* Зарайск, </a:t>
            </a:r>
            <a:r>
              <a:rPr lang="ru-RU" sz="4400" b="1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Лосино</a:t>
            </a:r>
            <a:r>
              <a:rPr lang="ru-RU" sz="4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-Петровский, Талдом, Шаховская, Лотошино, Серебряные Пруды, Шатура, Волоколамск, Орехово-Зуево, </a:t>
            </a:r>
            <a:r>
              <a:rPr lang="ru-RU" sz="4400" b="1" dirty="0" err="1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Луховицы</a:t>
            </a:r>
            <a:r>
              <a:rPr lang="ru-RU" sz="4400" b="1" dirty="0">
                <a:solidFill>
                  <a:schemeClr val="bg1">
                    <a:lumMod val="65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, Электрогорск</a:t>
            </a:r>
          </a:p>
        </p:txBody>
      </p:sp>
      <p:sp>
        <p:nvSpPr>
          <p:cNvPr id="9" name="Прямоугольник 8"/>
          <p:cNvSpPr/>
          <p:nvPr/>
        </p:nvSpPr>
        <p:spPr>
          <a:xfrm>
            <a:off x="689929" y="8736986"/>
            <a:ext cx="17818100" cy="3046988"/>
          </a:xfrm>
          <a:prstGeom prst="rect">
            <a:avLst/>
          </a:prstGeom>
        </p:spPr>
        <p:txBody>
          <a:bodyPr>
            <a:spAutoFit/>
          </a:bodyPr>
          <a:lstStyle/>
          <a:p>
            <a:pPr lvl="0"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Критерии отбора заявителей: 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Создание новых рабочих мест;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Объем инвестиций в основной капитал;</a:t>
            </a:r>
          </a:p>
          <a:p>
            <a:pPr marL="285750" lvl="0" indent="-285750">
              <a:buFont typeface="Arial" panose="020B0604020202020204" pitchFamily="34" charset="0"/>
              <a:buChar char="•"/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Объем отгруженных товаров.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890078" y="16694057"/>
            <a:ext cx="1263542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b="1" dirty="0" smtClean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Ответственные лица</a:t>
            </a:r>
            <a:endParaRPr lang="ru-RU" sz="4800" b="1" dirty="0">
              <a:solidFill>
                <a:srgbClr val="841662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84996456400 (332) Алла</a:t>
            </a:r>
          </a:p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84986020604 (659667) Виктория</a:t>
            </a:r>
          </a:p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84996456400 (294) Иван</a:t>
            </a:r>
          </a:p>
          <a:p>
            <a:r>
              <a:rPr lang="ru-RU" sz="48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84996456400 (134) Кирилл</a:t>
            </a:r>
          </a:p>
        </p:txBody>
      </p:sp>
      <p:sp>
        <p:nvSpPr>
          <p:cNvPr id="11" name="Прямоугольник 10"/>
          <p:cNvSpPr/>
          <p:nvPr/>
        </p:nvSpPr>
        <p:spPr>
          <a:xfrm>
            <a:off x="3368841" y="12282377"/>
            <a:ext cx="14004759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Подать заявку</a:t>
            </a: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3"/>
              </a:rPr>
              <a:t/>
            </a:r>
            <a:b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3"/>
              </a:rPr>
            </a:br>
            <a:r>
              <a:rPr lang="en-US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4"/>
              </a:rPr>
              <a:t>https://uslugi.mosreg.ru/services/20796</a:t>
            </a: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3465094" y="14350442"/>
            <a:ext cx="23726275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Узнать подробнее</a:t>
            </a: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3"/>
              </a:rPr>
              <a:t/>
            </a:r>
            <a:b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3"/>
              </a:rPr>
            </a:br>
            <a:r>
              <a:rPr lang="en-US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  <a:hlinkClick r:id="rId5"/>
              </a:rPr>
              <a:t>https://invest.mosreg.ru/business/support-measures/sme/financial/4889</a:t>
            </a:r>
            <a:r>
              <a:rPr lang="ru-RU" sz="48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rPr>
              <a:t> </a:t>
            </a:r>
          </a:p>
          <a:p>
            <a:pPr>
              <a:defRPr/>
            </a:pPr>
            <a:endParaRPr lang="ru-RU" sz="48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  <a:sym typeface="Arial"/>
            </a:endParaRPr>
          </a:p>
        </p:txBody>
      </p:sp>
      <p:pic>
        <p:nvPicPr>
          <p:cNvPr id="13" name="Picture 2">
            <a:extLst>
              <a:ext uri="{FF2B5EF4-FFF2-40B4-BE49-F238E27FC236}">
                <a16:creationId xmlns:a16="http://schemas.microsoft.com/office/drawing/2014/main" xmlns="" id="{C926EDB8-AB5A-4689-A90A-726397E34C7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372" y="11783973"/>
            <a:ext cx="2566469" cy="25664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>
            <a:extLst>
              <a:ext uri="{FF2B5EF4-FFF2-40B4-BE49-F238E27FC236}">
                <a16:creationId xmlns:a16="http://schemas.microsoft.com/office/drawing/2014/main" xmlns="" id="{9A9B378C-1190-4AD5-B3B1-5CC4718DF50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0078" y="14156658"/>
            <a:ext cx="2502108" cy="25021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58797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Контакты для справок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EBBE1A-037E-476C-8D0F-9DD7F516AD1A}" type="slidenum">
              <a:rPr lang="ru-RU" smtClean="0"/>
              <a:pPr/>
              <a:t>8</a:t>
            </a:fld>
            <a:endParaRPr lang="ru-RU" dirty="0">
              <a:sym typeface="Calibri" pitchFamily="34" charset="0"/>
            </a:endParaRPr>
          </a:p>
        </p:txBody>
      </p:sp>
      <p:pic>
        <p:nvPicPr>
          <p:cNvPr id="4" name="Picture 2" descr="maps@3x.png (516×489)"/>
          <p:cNvPicPr>
            <a:picLocks noChangeAspect="1" noChangeArrowheads="1"/>
          </p:cNvPicPr>
          <p:nvPr/>
        </p:nvPicPr>
        <p:blipFill>
          <a:blip r:embed="rId2">
            <a:lum bright="70000" contrast="-7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7705" y="-45800"/>
            <a:ext cx="21416211" cy="202955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989360" y="1829689"/>
            <a:ext cx="279345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Начальник Управления промышленной политики</a:t>
            </a:r>
          </a:p>
          <a:p>
            <a:r>
              <a:rPr lang="ru-RU" sz="6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Заббаров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Александр Игоревич</a:t>
            </a:r>
          </a:p>
          <a:p>
            <a:r>
              <a:rPr lang="ru-RU" sz="60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+7 985 312 5547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989360" y="4771212"/>
            <a:ext cx="2793455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Заместитель начальника Управления промышленной политики </a:t>
            </a:r>
            <a:endParaRPr lang="ru-RU" sz="6000" b="1" dirty="0" smtClean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6000" b="1" dirty="0" smtClean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Закирова </a:t>
            </a:r>
            <a:r>
              <a:rPr lang="ru-RU" sz="6000" b="1" dirty="0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Василя </a:t>
            </a:r>
            <a:r>
              <a:rPr lang="ru-RU" sz="6000" b="1" dirty="0" err="1">
                <a:solidFill>
                  <a:srgbClr val="00206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Хайсяровна</a:t>
            </a:r>
            <a:endParaRPr lang="ru-RU" sz="6000" b="1" dirty="0">
              <a:solidFill>
                <a:srgbClr val="00206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ru-RU" sz="6000" b="1" dirty="0">
                <a:solidFill>
                  <a:srgbClr val="841662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+7 925 717 0026</a:t>
            </a:r>
          </a:p>
        </p:txBody>
      </p:sp>
    </p:spTree>
    <p:extLst>
      <p:ext uri="{BB962C8B-B14F-4D97-AF65-F5344CB8AC3E}">
        <p14:creationId xmlns:p14="http://schemas.microsoft.com/office/powerpoint/2010/main" val="982475501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1287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1287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Тема Office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000FF"/>
      </a:hlink>
      <a:folHlink>
        <a:srgbClr val="FF00FF"/>
      </a:folHlink>
    </a:clrScheme>
    <a:fontScheme name="Тема Office">
      <a:majorFont>
        <a:latin typeface="Calibri"/>
        <a:ea typeface="Calibri"/>
        <a:cs typeface="Calibri"/>
      </a:majorFont>
      <a:minorFont>
        <a:latin typeface="Helvetica"/>
        <a:ea typeface="Helvetica"/>
        <a:cs typeface="Helvetica"/>
      </a:minorFont>
    </a:fontScheme>
    <a:fmtScheme name="Тема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61287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612876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24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</TotalTime>
  <Words>674</Words>
  <Application>Microsoft Office PowerPoint</Application>
  <PresentationFormat>Произвольный</PresentationFormat>
  <Paragraphs>145</Paragraphs>
  <Slides>8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Возмещение затрат на создание объектов инженерной инфраструктуры</vt:lpstr>
      <vt:lpstr>Национальный проект «Производительность труда»</vt:lpstr>
      <vt:lpstr>Фонд развития промышленности Московский области</vt:lpstr>
      <vt:lpstr>Социальная ипотека</vt:lpstr>
      <vt:lpstr>Промышленная ипотека</vt:lpstr>
      <vt:lpstr>Субсидия промышленным предприятиям на приобретение нового оборудования</vt:lpstr>
      <vt:lpstr>Контакты для справок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Развитие инвестиционной деятельности  в Московской области 2022-2024</dc:title>
  <dc:creator>Зиновьева Екатерина Анатольевна</dc:creator>
  <cp:lastModifiedBy>Гаджиев Ильгар Азер оглы</cp:lastModifiedBy>
  <cp:revision>271</cp:revision>
  <cp:lastPrinted>2024-01-30T06:15:24Z</cp:lastPrinted>
  <dcterms:modified xsi:type="dcterms:W3CDTF">2025-01-30T08:58:37Z</dcterms:modified>
</cp:coreProperties>
</file>