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366" r:id="rId10"/>
    <p:sldId id="273" r:id="rId11"/>
    <p:sldId id="274" r:id="rId12"/>
    <p:sldId id="275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4680"/>
        </a:fontRef>
        <a:srgbClr val="0046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E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4D4"/>
          </a:solidFill>
        </a:fill>
      </a:tcStyle>
    </a:wholeTbl>
    <a:band2H>
      <a:tcTxStyle/>
      <a:tcStyle>
        <a:tcBdr/>
        <a:fill>
          <a:solidFill>
            <a:srgbClr val="E8F2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 snapToObjects="1">
      <p:cViewPr varScale="1">
        <p:scale>
          <a:sx n="110" d="100"/>
          <a:sy n="110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44061699999999998"/>
          <c:h val="0.803718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19-A648-A679-564B4867790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19-A648-A679-564B4867790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519-A648-A679-564B48677905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519-A648-A679-564B48677905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519-A648-A679-564B48677905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Услуги бизнесу и населению</c:v>
                </c:pt>
                <c:pt idx="1">
                  <c:v>Производство и строительство</c:v>
                </c:pt>
                <c:pt idx="2">
                  <c:v>Общественное питание</c:v>
                </c:pt>
                <c:pt idx="3">
                  <c:v>Розничная торговля (продовольственная)</c:v>
                </c:pt>
                <c:pt idx="4">
                  <c:v>Розничная торговля (непродовольственная)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4.8</c:v>
                </c:pt>
                <c:pt idx="1">
                  <c:v>4</c:v>
                </c:pt>
                <c:pt idx="2">
                  <c:v>2.2000000000000002</c:v>
                </c:pt>
                <c:pt idx="3">
                  <c:v>9</c:v>
                </c:pt>
                <c:pt idx="4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519-A648-A679-564B4867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8983600000000002"/>
          <c:y val="0.73190599999999995"/>
          <c:w val="0.61016400000000004"/>
          <c:h val="0.2680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560819999999999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176-634D-92D1-21F517A5D96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76-634D-92D1-21F517A5D96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76-634D-92D1-21F517A5D96E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76-634D-92D1-21F517A5D96E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176-634D-92D1-21F517A5D96E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&lt;1 млн рублей</c:v>
                </c:pt>
                <c:pt idx="1">
                  <c:v>1-3 млн рублей</c:v>
                </c:pt>
                <c:pt idx="2">
                  <c:v>3-6 млн рублей</c:v>
                </c:pt>
                <c:pt idx="3">
                  <c:v>6-10 млн рублей</c:v>
                </c:pt>
                <c:pt idx="4">
                  <c:v>&gt;10 млн рублей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3.1</c:v>
                </c:pt>
                <c:pt idx="1">
                  <c:v>3.7</c:v>
                </c:pt>
                <c:pt idx="2">
                  <c:v>1.9</c:v>
                </c:pt>
                <c:pt idx="3">
                  <c:v>0.7</c:v>
                </c:pt>
                <c:pt idx="4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76-634D-92D1-21F517A5D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1918600000000001"/>
          <c:y val="0.56984900000000005"/>
          <c:w val="0.38081399999999999"/>
          <c:h val="0.37253599999999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99178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5" cy="231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107442" indent="-107442" defTabSz="429768">
              <a:spcBef>
                <a:spcPts val="400"/>
              </a:spcBef>
              <a:defRPr sz="1128"/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6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8724899" y="365125"/>
            <a:ext cx="2828478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Shape 17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11347463" y="6473182"/>
            <a:ext cx="312497" cy="2946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8" name="Shape 18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11358055" y="6466832"/>
            <a:ext cx="301904" cy="3073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599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852" cy="191902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3">
              <a:spcBef>
                <a:spcPts val="1000"/>
              </a:spcBef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6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5" cy="20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3"/>
          </a:xfrm>
          <a:prstGeom prst="rect">
            <a:avLst/>
          </a:prstGeom>
        </p:spPr>
        <p:txBody>
          <a:bodyPr lIns="0" tIns="0" rIns="0" bIns="0" anchor="t"/>
          <a:lstStyle>
            <a:lvl1pPr defTabSz="457200">
              <a:lnSpc>
                <a:spcPct val="100000"/>
              </a:lnSpc>
              <a:defRPr sz="20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-20442" y="6426722"/>
            <a:ext cx="434789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763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6" cy="2315264"/>
          </a:xfrm>
          <a:prstGeom prst="rect">
            <a:avLst/>
          </a:prstGeom>
        </p:spPr>
        <p:txBody>
          <a:bodyPr/>
          <a:lstStyle>
            <a:lvl1pPr defTabSz="914122">
              <a:defRPr sz="43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48865" indent="-48865" defTabSz="195457">
              <a:spcBef>
                <a:spcPts val="100"/>
              </a:spcBef>
              <a:defRPr sz="1100"/>
            </a:pPr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638627" y="1204912"/>
            <a:ext cx="9144004" cy="2387602"/>
          </a:xfrm>
          <a:prstGeom prst="rect">
            <a:avLst/>
          </a:prstGeom>
        </p:spPr>
        <p:txBody>
          <a:bodyPr anchor="b"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638627" y="3684587"/>
            <a:ext cx="9144004" cy="165576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2300"/>
            </a:lvl1pPr>
            <a:lvl2pPr marL="0" indent="0" defTabSz="914122">
              <a:buSzTx/>
              <a:buFontTx/>
              <a:buNone/>
              <a:defRPr sz="2300"/>
            </a:lvl2pPr>
            <a:lvl3pPr marL="0" indent="0" defTabSz="914122">
              <a:buSzTx/>
              <a:buFontTx/>
              <a:buNone/>
              <a:defRPr sz="2300"/>
            </a:lvl3pPr>
            <a:lvl4pPr marL="0" indent="0" defTabSz="914122">
              <a:buSzTx/>
              <a:buFontTx/>
              <a:buNone/>
              <a:defRPr sz="2300"/>
            </a:lvl4pPr>
            <a:lvl5pPr marL="0" indent="0" defTabSz="914122">
              <a:buSzTx/>
              <a:buFontTx/>
              <a:buNone/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8" cy="823919"/>
          </a:xfrm>
          <a:prstGeom prst="rect">
            <a:avLst/>
          </a:prstGeom>
        </p:spPr>
        <p:txBody>
          <a:bodyPr anchor="b"/>
          <a:lstStyle>
            <a:lvl1pPr marL="0" indent="0" defTabSz="914122">
              <a:buSzTx/>
              <a:buFontTx/>
              <a:buNone/>
              <a:defRPr sz="2300" b="1"/>
            </a:lvl1pPr>
            <a:lvl2pPr marL="0" indent="0" defTabSz="914122">
              <a:buSzTx/>
              <a:buFontTx/>
              <a:buNone/>
              <a:defRPr sz="2300" b="1"/>
            </a:lvl2pPr>
            <a:lvl3pPr marL="0" indent="0" defTabSz="914122">
              <a:buSzTx/>
              <a:buFontTx/>
              <a:buNone/>
              <a:defRPr sz="2300" b="1"/>
            </a:lvl3pPr>
            <a:lvl4pPr marL="0" indent="0" defTabSz="914122">
              <a:buSzTx/>
              <a:buFontTx/>
              <a:buNone/>
              <a:defRPr sz="2300" b="1"/>
            </a:lvl4pPr>
            <a:lvl5pPr marL="0" indent="0" defTabSz="914122">
              <a:buSzTx/>
              <a:buFontTx/>
              <a:buNone/>
              <a:defRPr sz="23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76" name="Shape 276"/>
          <p:cNvSpPr>
            <a:spLocks noGrp="1"/>
          </p:cNvSpPr>
          <p:nvPr>
            <p:ph type="pic" sz="quarter" idx="13"/>
          </p:nvPr>
        </p:nvSpPr>
        <p:spPr>
          <a:xfrm>
            <a:off x="761680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4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91" name="Shape 291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4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93" name="Shape 293"/>
          <p:cNvSpPr>
            <a:spLocks noGrp="1"/>
          </p:cNvSpPr>
          <p:nvPr>
            <p:ph type="pic" sz="quarter" idx="14"/>
          </p:nvPr>
        </p:nvSpPr>
        <p:spPr>
          <a:xfrm>
            <a:off x="5398163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4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06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2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1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8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28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7" cy="82391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>
            <a:spLocks noGrp="1"/>
          </p:cNvSpPr>
          <p:nvPr>
            <p:ph type="pic" sz="quarter" idx="13"/>
          </p:nvPr>
        </p:nvSpPr>
        <p:spPr>
          <a:xfrm>
            <a:off x="1633490" y="1453376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3100"/>
            </a:lvl1pPr>
            <a:lvl2pPr marL="718237" indent="-261178" defTabSz="914122">
              <a:defRPr sz="3100"/>
            </a:lvl2pPr>
            <a:lvl3pPr marL="1218828" indent="-304706" defTabSz="914122">
              <a:defRPr sz="3100"/>
            </a:lvl3pPr>
            <a:lvl4pPr marL="1736831" indent="-365648" defTabSz="914122">
              <a:defRPr sz="3100"/>
            </a:lvl4pPr>
            <a:lvl5pPr marL="2193892" indent="-365648" defTabSz="914122">
              <a:defRPr sz="3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8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68" name="Shape 36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8" cy="3811588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600"/>
            </a:lvl1pPr>
            <a:lvl2pPr marL="0" indent="0" defTabSz="914122">
              <a:buSzTx/>
              <a:buFontTx/>
              <a:buNone/>
              <a:defRPr sz="1600"/>
            </a:lvl2pPr>
            <a:lvl3pPr marL="0" indent="0" defTabSz="914122">
              <a:buSzTx/>
              <a:buFontTx/>
              <a:buNone/>
              <a:defRPr sz="1600"/>
            </a:lvl3pPr>
            <a:lvl4pPr marL="0" indent="0" defTabSz="914122">
              <a:buSzTx/>
              <a:buFontTx/>
              <a:buNone/>
              <a:defRPr sz="1600"/>
            </a:lvl4pPr>
            <a:lvl5pPr marL="0" indent="0" defTabSz="914122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6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828477" cy="5811838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98" name="Shape 398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11362346" y="6479532"/>
            <a:ext cx="297614" cy="2819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11372181" y="6473182"/>
            <a:ext cx="287779" cy="2946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 defTabSz="914122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196513" cy="178920"/>
          </a:xfrm>
          <a:prstGeom prst="rect">
            <a:avLst/>
          </a:prstGeom>
        </p:spPr>
        <p:txBody>
          <a:bodyPr lIns="0" tIns="0" rIns="0" bIns="0" anchor="t"/>
          <a:lstStyle>
            <a:lvl1pPr indent="23095" algn="l">
              <a:lnSpc>
                <a:spcPts val="1400"/>
              </a:lnSpc>
              <a:defRPr sz="13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634">
              <a:lnSpc>
                <a:spcPct val="100000"/>
              </a:lnSpc>
              <a:defRPr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600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12521" cy="178921"/>
          </a:xfrm>
          <a:prstGeom prst="rect">
            <a:avLst/>
          </a:prstGeom>
        </p:spPr>
        <p:txBody>
          <a:bodyPr lIns="0" tIns="0" rIns="0" bIns="0" anchor="t"/>
          <a:lstStyle>
            <a:lvl1pPr indent="38088" algn="l" defTabSz="554634">
              <a:lnSpc>
                <a:spcPts val="1400"/>
              </a:lnSpc>
              <a:defRPr sz="13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440" name="Shape 44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638">
              <a:spcBef>
                <a:spcPts val="1000"/>
              </a:spcBef>
              <a:defRPr sz="1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48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6" cy="208692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4"/>
          </a:xfrm>
          <a:prstGeom prst="rect">
            <a:avLst/>
          </a:prstGeom>
        </p:spPr>
        <p:txBody>
          <a:bodyPr lIns="0" tIns="0" rIns="0" bIns="0" anchor="t"/>
          <a:lstStyle>
            <a:lvl1pPr defTabSz="457061">
              <a:lnSpc>
                <a:spcPct val="100000"/>
              </a:lnSpc>
              <a:defRPr sz="19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-20441" y="6426722"/>
            <a:ext cx="434790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638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1247893" y="1371690"/>
            <a:ext cx="9697276" cy="550846"/>
          </a:xfrm>
          <a:prstGeom prst="rect">
            <a:avLst/>
          </a:prstGeom>
        </p:spPr>
        <p:txBody>
          <a:bodyPr lIns="0" tIns="0" rIns="0" bIns="0" anchor="t"/>
          <a:lstStyle>
            <a:lvl1pPr defTabSz="305648">
              <a:lnSpc>
                <a:spcPct val="100000"/>
              </a:lnSpc>
              <a:defRPr sz="3300" b="1">
                <a:solidFill>
                  <a:srgbClr val="EA4B77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xfrm>
            <a:off x="734073" y="1578071"/>
            <a:ext cx="10724916" cy="92623"/>
          </a:xfrm>
          <a:prstGeom prst="rect">
            <a:avLst/>
          </a:prstGeom>
        </p:spPr>
        <p:txBody>
          <a:bodyPr lIns="0" tIns="0" rIns="0" bIns="0"/>
          <a:lstStyle>
            <a:lvl1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11331991" y="6380900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defTabSz="204860">
              <a:defRPr sz="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838249" y="366408"/>
            <a:ext cx="10516224" cy="1325634"/>
          </a:xfrm>
          <a:prstGeom prst="rect">
            <a:avLst/>
          </a:prstGeom>
        </p:spPr>
        <p:txBody>
          <a:bodyPr lIns="20790" tIns="20790" rIns="20790" bIns="20790"/>
          <a:lstStyle>
            <a:lvl1pPr defTabSz="914795">
              <a:defRPr sz="4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838249" y="1826984"/>
            <a:ext cx="10516224" cy="4351568"/>
          </a:xfrm>
          <a:prstGeom prst="rect">
            <a:avLst/>
          </a:prstGeom>
        </p:spPr>
        <p:txBody>
          <a:bodyPr lIns="20790" tIns="20790" rIns="20790" bIns="20790"/>
          <a:lstStyle>
            <a:lvl1pPr marL="214271" indent="-21427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256784" indent="-25135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314822" indent="-30396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351427" indent="-33514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56857" indent="-335142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11153670" y="6443530"/>
            <a:ext cx="200804" cy="193982"/>
          </a:xfrm>
          <a:prstGeom prst="rect">
            <a:avLst/>
          </a:prstGeom>
        </p:spPr>
        <p:txBody>
          <a:bodyPr lIns="20790" tIns="20790" rIns="20790" bIns="20790"/>
          <a:lstStyle>
            <a:lvl1pPr defTabSz="207993">
              <a:defRPr sz="11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48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638628" y="1277257"/>
            <a:ext cx="10914744" cy="231525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638175" y="3684587"/>
            <a:ext cx="10915196" cy="42473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5" name="Shape 495"/>
          <p:cNvSpPr>
            <a:spLocks noGrp="1"/>
          </p:cNvSpPr>
          <p:nvPr>
            <p:ph type="body" idx="1"/>
          </p:nvPr>
        </p:nvSpPr>
        <p:spPr>
          <a:xfrm>
            <a:off x="638628" y="1825625"/>
            <a:ext cx="10914744" cy="4351338"/>
          </a:xfrm>
          <a:prstGeom prst="rect">
            <a:avLst/>
          </a:prstGeom>
        </p:spPr>
        <p:txBody>
          <a:bodyPr/>
          <a:lstStyle>
            <a:lvl2pPr marL="731519" indent="-274319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6" name="Shape 49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07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1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92AB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92AB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92AB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92AB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92A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6" name="Shape 51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2756942" y="540749"/>
            <a:ext cx="6678115" cy="366224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xfrm>
            <a:off x="609599" y="1579135"/>
            <a:ext cx="10972801" cy="4526598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429" cy="193614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sz="quarter" idx="13"/>
          </p:nvPr>
        </p:nvSpPr>
        <p:spPr>
          <a:xfrm>
            <a:off x="761680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3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1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33" name="Shape 533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209839" cy="191902"/>
          </a:xfrm>
          <a:prstGeom prst="rect">
            <a:avLst/>
          </a:prstGeom>
        </p:spPr>
        <p:txBody>
          <a:bodyPr lIns="0" tIns="0" rIns="0" bIns="0" anchor="t"/>
          <a:lstStyle>
            <a:lvl1pPr indent="23103" algn="l">
              <a:lnSpc>
                <a:spcPts val="1500"/>
              </a:lnSpc>
              <a:defRPr sz="14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3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pic" sz="quarter" idx="14"/>
          </p:nvPr>
        </p:nvSpPr>
        <p:spPr>
          <a:xfrm>
            <a:off x="5398163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3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88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1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9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110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5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5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nvestmo.ru/business/franchising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hyperlink" Target="https://invest.mosreg.ru/business_creation/nachalo-biznesa/ideya/biznes-franshiza" TargetMode="External"/><Relationship Id="rId4" Type="http://schemas.openxmlformats.org/officeDocument/2006/relationships/hyperlink" Target="https://navigator.smbn.ru/franchise/13/gridfilters/15/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vestmo.ru/business/franchising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/>
        </p:nvSpPr>
        <p:spPr>
          <a:xfrm>
            <a:off x="816428" y="1070180"/>
            <a:ext cx="10914744" cy="318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Поддержка старта бизнеса по франшизе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поддержку</a:t>
            </a:r>
            <a:r>
              <a:rPr dirty="0"/>
              <a:t> - </a:t>
            </a:r>
            <a:r>
              <a:rPr b="1" dirty="0" err="1"/>
              <a:t>старт</a:t>
            </a:r>
            <a:r>
              <a:rPr b="1" dirty="0"/>
              <a:t> </a:t>
            </a:r>
            <a:r>
              <a:rPr b="1" dirty="0" err="1"/>
              <a:t>с</a:t>
            </a:r>
            <a:r>
              <a:rPr b="1" dirty="0"/>
              <a:t> 1 </a:t>
            </a:r>
            <a:r>
              <a:rPr b="1" dirty="0" err="1"/>
              <a:t>июля</a:t>
            </a:r>
            <a:r>
              <a:rPr b="1" dirty="0"/>
              <a:t> 2022</a:t>
            </a:r>
          </a:p>
        </p:txBody>
      </p:sp>
      <p:sp>
        <p:nvSpPr>
          <p:cNvPr id="714" name="Shape 714"/>
          <p:cNvSpPr/>
          <p:nvPr/>
        </p:nvSpPr>
        <p:spPr>
          <a:xfrm>
            <a:off x="638627" y="1296646"/>
            <a:ext cx="824411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lang="en-US" dirty="0">
                <a:hlinkClick r:id="rId2"/>
              </a:rPr>
              <a:t>https://investmo.ru/business/support-measures/sme/financial/2268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4E2B585-23AC-301E-109D-7D632EBEB665}"/>
              </a:ext>
            </a:extLst>
          </p:cNvPr>
          <p:cNvSpPr/>
          <p:nvPr/>
        </p:nvSpPr>
        <p:spPr>
          <a:xfrm>
            <a:off x="1324947" y="3429000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8BCF6B2-971C-E7F8-7828-26E5F9B214FA}"/>
              </a:ext>
            </a:extLst>
          </p:cNvPr>
          <p:cNvSpPr/>
          <p:nvPr/>
        </p:nvSpPr>
        <p:spPr>
          <a:xfrm>
            <a:off x="1766231" y="3304797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46F2FF-5AF5-EF9C-1652-FD6ABE835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b="-1"/>
          <a:stretch/>
        </p:blipFill>
        <p:spPr>
          <a:xfrm>
            <a:off x="638625" y="1844334"/>
            <a:ext cx="5994400" cy="4648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B6C4FA-8EE0-9FCB-6629-15191B7E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1" y="2012196"/>
            <a:ext cx="5334000" cy="4673600"/>
          </a:xfrm>
          <a:prstGeom prst="rect">
            <a:avLst/>
          </a:prstGeom>
        </p:spPr>
      </p:pic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8" name="image29.png" descr="Курсор со сплошной заливкой">
            <a:extLst>
              <a:ext uri="{FF2B5EF4-FFF2-40B4-BE49-F238E27FC236}">
                <a16:creationId xmlns:a16="http://schemas.microsoft.com/office/drawing/2014/main" xmlns="" id="{9E3751A3-DAF7-C57C-5DF7-8D7955F33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099" y="6432979"/>
            <a:ext cx="342946" cy="342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age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19" y="959645"/>
            <a:ext cx="5017171" cy="269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14" y="2259303"/>
            <a:ext cx="8189118" cy="3330909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18"/>
          <p:cNvSpPr/>
          <p:nvPr/>
        </p:nvSpPr>
        <p:spPr>
          <a:xfrm>
            <a:off x="209650" y="1888297"/>
            <a:ext cx="609441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solidFill>
                  <a:srgbClr val="45A9F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https://navigator.smbn.ru/franchise/13/gridfilters/15/33</a:t>
            </a:r>
          </a:p>
        </p:txBody>
      </p:sp>
      <p:sp>
        <p:nvSpPr>
          <p:cNvPr id="719" name="Shape 719"/>
          <p:cNvSpPr/>
          <p:nvPr/>
        </p:nvSpPr>
        <p:spPr>
          <a:xfrm>
            <a:off x="6018820" y="6243030"/>
            <a:ext cx="5912544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solidFill>
                  <a:srgbClr val="45A9F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https://invest.mosreg.ru/business_creation/nachalo-biznesa/ideya/biznes-franshiza</a:t>
            </a:r>
          </a:p>
        </p:txBody>
      </p:sp>
      <p:pic>
        <p:nvPicPr>
          <p:cNvPr id="720" name="image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820" y="4497716"/>
            <a:ext cx="5899746" cy="175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2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216" y="2714369"/>
            <a:ext cx="1363717" cy="1595838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/>
          <p:nvPr/>
        </p:nvSpPr>
        <p:spPr>
          <a:xfrm flipH="1">
            <a:off x="8930261" y="3844897"/>
            <a:ext cx="515548" cy="663823"/>
          </a:xfrm>
          <a:prstGeom prst="line">
            <a:avLst/>
          </a:prstGeom>
          <a:ln w="6350">
            <a:solidFill>
              <a:srgbClr val="022463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r>
              <a:t>Как подобрать  франшизу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/>
          </p:cNvSpPr>
          <p:nvPr>
            <p:ph type="title"/>
          </p:nvPr>
        </p:nvSpPr>
        <p:spPr>
          <a:xfrm>
            <a:off x="660735" y="357639"/>
            <a:ext cx="10914745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rPr lang="en-US" dirty="0"/>
              <a:t>One price coffee</a:t>
            </a:r>
            <a:endParaRPr dirty="0"/>
          </a:p>
        </p:txBody>
      </p:sp>
      <p:sp>
        <p:nvSpPr>
          <p:cNvPr id="4" name="Shape 698">
            <a:extLst>
              <a:ext uri="{FF2B5EF4-FFF2-40B4-BE49-F238E27FC236}">
                <a16:creationId xmlns:a16="http://schemas.microsoft.com/office/drawing/2014/main" xmlns="" id="{2C8BF1DF-662A-636B-CD42-103E4DFE8773}"/>
              </a:ext>
            </a:extLst>
          </p:cNvPr>
          <p:cNvSpPr/>
          <p:nvPr/>
        </p:nvSpPr>
        <p:spPr>
          <a:xfrm>
            <a:off x="518267" y="1710845"/>
            <a:ext cx="9954611" cy="116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Год основания – 2018 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Количество точек – 280 (30 в Подмосковье)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Стоимость открытия 1 точки – 2 млн рублей:</a:t>
            </a:r>
          </a:p>
        </p:txBody>
      </p:sp>
      <p:sp>
        <p:nvSpPr>
          <p:cNvPr id="5" name="Shape 699">
            <a:extLst>
              <a:ext uri="{FF2B5EF4-FFF2-40B4-BE49-F238E27FC236}">
                <a16:creationId xmlns:a16="http://schemas.microsoft.com/office/drawing/2014/main" xmlns="" id="{BEFF62B7-FDAE-6342-EF06-BE0F872F50A7}"/>
              </a:ext>
            </a:extLst>
          </p:cNvPr>
          <p:cNvSpPr/>
          <p:nvPr/>
        </p:nvSpPr>
        <p:spPr>
          <a:xfrm>
            <a:off x="675386" y="1376142"/>
            <a:ext cx="9810293" cy="41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/>
              <a:t>Кофейня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F4001F4-EFD1-700B-4834-8E715B2D5114}"/>
              </a:ext>
            </a:extLst>
          </p:cNvPr>
          <p:cNvSpPr/>
          <p:nvPr/>
        </p:nvSpPr>
        <p:spPr>
          <a:xfrm>
            <a:off x="767956" y="2945605"/>
            <a:ext cx="6096000" cy="110248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Паушальный взнос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Мебель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Проектирование</a:t>
            </a:r>
            <a:endParaRPr lang="en-US" sz="1400" dirty="0">
              <a:solidFill>
                <a:schemeClr val="tx1"/>
              </a:solidFill>
              <a:ea typeface="Segoe UI Symbol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5700B4-4590-08CE-1885-72820953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658027"/>
            <a:ext cx="4439728" cy="2950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D2AD809-A5A8-0963-D240-62D81CAA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3687816"/>
            <a:ext cx="4461836" cy="2950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511BC49-B534-3369-2F3B-758A418B34F5}"/>
              </a:ext>
            </a:extLst>
          </p:cNvPr>
          <p:cNvSpPr/>
          <p:nvPr/>
        </p:nvSpPr>
        <p:spPr>
          <a:xfrm>
            <a:off x="388394" y="4330021"/>
            <a:ext cx="6096000" cy="153535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Преимущества: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Известный бренд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Стандарты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Система управления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57487C-0AC4-564E-0C5E-01229E392509}"/>
              </a:ext>
            </a:extLst>
          </p:cNvPr>
          <p:cNvSpPr/>
          <p:nvPr/>
        </p:nvSpPr>
        <p:spPr>
          <a:xfrm>
            <a:off x="3436394" y="4685142"/>
            <a:ext cx="6096000" cy="1166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Продвижение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Качество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Обучение сотрудников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000AA08-A1BC-FE1C-C0D5-1A1CCAE6C3E6}"/>
              </a:ext>
            </a:extLst>
          </p:cNvPr>
          <p:cNvSpPr/>
          <p:nvPr/>
        </p:nvSpPr>
        <p:spPr>
          <a:xfrm>
            <a:off x="2737449" y="2972615"/>
            <a:ext cx="6096000" cy="843949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Реклама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СМР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I</a:t>
            </a:r>
            <a:r>
              <a:rPr lang="en-US" sz="1400" dirty="0">
                <a:solidFill>
                  <a:schemeClr val="tx1"/>
                </a:solidFill>
                <a:ea typeface="Segoe UI Symbol" panose="020B0502040204020203" pitchFamily="34" charset="0"/>
              </a:rPr>
              <a:t>T </a:t>
            </a: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1373935" y="818238"/>
            <a:ext cx="9708020" cy="39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2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Подмосковье – лидер по приросту МСП – 9,8% (2021)</a:t>
            </a:r>
          </a:p>
        </p:txBody>
      </p:sp>
      <p:sp>
        <p:nvSpPr>
          <p:cNvPr id="646" name="Shape 646"/>
          <p:cNvSpPr/>
          <p:nvPr/>
        </p:nvSpPr>
        <p:spPr>
          <a:xfrm>
            <a:off x="1483142" y="1728786"/>
            <a:ext cx="9434195" cy="58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>
            <a:lvl1pPr>
              <a:defRPr sz="3600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Цель: рост выживаемости МСП</a:t>
            </a:r>
          </a:p>
        </p:txBody>
      </p:sp>
      <p:sp>
        <p:nvSpPr>
          <p:cNvPr id="647" name="Shape 647"/>
          <p:cNvSpPr/>
          <p:nvPr/>
        </p:nvSpPr>
        <p:spPr>
          <a:xfrm>
            <a:off x="1457743" y="2559491"/>
            <a:ext cx="9078577" cy="52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3200" b="1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Выживаемость франшизы – 90%</a:t>
            </a:r>
          </a:p>
        </p:txBody>
      </p:sp>
      <p:pic>
        <p:nvPicPr>
          <p:cNvPr id="648" name="image4.png" descr="В яблочко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26" y="1683630"/>
            <a:ext cx="725209" cy="72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200" y="336479"/>
            <a:ext cx="2401062" cy="13505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/>
          <p:nvPr/>
        </p:nvSpPr>
        <p:spPr>
          <a:xfrm>
            <a:off x="1483142" y="3223786"/>
            <a:ext cx="8251781" cy="176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Опрос закрывшихся компаний:</a:t>
            </a:r>
          </a:p>
          <a:p>
            <a:pPr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Почему не открыли бизнес по франшизе?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Более затратно, чем собственное дело  - 57%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Невозможно принимать бизнес решения единолично - 24%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Дальнейший запрет на смежный род деятельности - 11%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Развитие чужого бренда - 8%</a:t>
            </a:r>
          </a:p>
        </p:txBody>
      </p:sp>
      <p:sp>
        <p:nvSpPr>
          <p:cNvPr id="651" name="Shape 651"/>
          <p:cNvSpPr/>
          <p:nvPr/>
        </p:nvSpPr>
        <p:spPr>
          <a:xfrm>
            <a:off x="980835" y="5637776"/>
            <a:ext cx="9434195" cy="52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>
            <a:lvl1pPr marL="571499" indent="-571499">
              <a:buSzPct val="100000"/>
              <a:buFont typeface="Wingdings"/>
              <a:buChar char="✓"/>
              <a:defRPr sz="3200">
                <a:solidFill>
                  <a:srgbClr val="16697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Франшиза – гарания успеха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xfrm>
            <a:off x="384628" y="276225"/>
            <a:ext cx="5956485" cy="640443"/>
          </a:xfrm>
          <a:prstGeom prst="rect">
            <a:avLst/>
          </a:prstGeom>
        </p:spPr>
        <p:txBody>
          <a:bodyPr/>
          <a:lstStyle>
            <a:lvl1pPr defTabSz="758951">
              <a:defRPr sz="3652"/>
            </a:lvl1pPr>
          </a:lstStyle>
          <a:p>
            <a:r>
              <a:t>Российский франчайзинг</a:t>
            </a:r>
          </a:p>
        </p:txBody>
      </p:sp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1014443" y="1259296"/>
            <a:ext cx="4848310" cy="147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5421" tIns="15421" rIns="15421" bIns="15421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Динамика</a:t>
            </a:r>
            <a:r>
              <a:rPr dirty="0"/>
              <a:t> </a:t>
            </a:r>
            <a:r>
              <a:rPr dirty="0" err="1"/>
              <a:t>развития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РФ – 2 780 </a:t>
            </a:r>
            <a:r>
              <a:rPr dirty="0" err="1"/>
              <a:t>франшиз</a:t>
            </a:r>
            <a:r>
              <a:rPr dirty="0"/>
              <a:t> 2021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2020 – 2021 </a:t>
            </a:r>
            <a:r>
              <a:rPr dirty="0" err="1"/>
              <a:t>год</a:t>
            </a:r>
            <a:r>
              <a:rPr dirty="0"/>
              <a:t>  - 350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2022 </a:t>
            </a:r>
            <a:r>
              <a:rPr dirty="0" err="1"/>
              <a:t>год</a:t>
            </a:r>
            <a:r>
              <a:rPr dirty="0"/>
              <a:t> (</a:t>
            </a:r>
            <a:r>
              <a:rPr dirty="0" err="1"/>
              <a:t>прогноз</a:t>
            </a:r>
            <a:r>
              <a:rPr dirty="0"/>
              <a:t>) – 450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Срок</a:t>
            </a:r>
            <a:r>
              <a:rPr dirty="0"/>
              <a:t> </a:t>
            </a:r>
            <a:r>
              <a:rPr dirty="0" err="1"/>
              <a:t>окупаемость</a:t>
            </a:r>
            <a:r>
              <a:rPr dirty="0"/>
              <a:t> - 24 </a:t>
            </a:r>
            <a:r>
              <a:rPr dirty="0" err="1"/>
              <a:t>месяца</a:t>
            </a:r>
            <a:r>
              <a:rPr dirty="0"/>
              <a:t> 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46 % </a:t>
            </a:r>
            <a:r>
              <a:rPr dirty="0" err="1"/>
              <a:t>франчайзеров</a:t>
            </a:r>
            <a:r>
              <a:rPr dirty="0"/>
              <a:t> </a:t>
            </a:r>
            <a:r>
              <a:rPr dirty="0" err="1"/>
              <a:t>заявили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росте</a:t>
            </a:r>
            <a:r>
              <a:rPr dirty="0"/>
              <a:t> </a:t>
            </a:r>
            <a:r>
              <a:rPr dirty="0" err="1"/>
              <a:t>сети</a:t>
            </a:r>
            <a:endParaRPr dirty="0"/>
          </a:p>
        </p:txBody>
      </p:sp>
      <p:sp>
        <p:nvSpPr>
          <p:cNvPr id="656" name="Shape 656"/>
          <p:cNvSpPr/>
          <p:nvPr/>
        </p:nvSpPr>
        <p:spPr>
          <a:xfrm>
            <a:off x="1014444" y="3345169"/>
            <a:ext cx="4848307" cy="189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/>
          <a:p>
            <a:pPr algn="just">
              <a:defRPr sz="17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Преимущества франшизы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Узнаваемый бренд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Технология/рабочая бизнес-модель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Стандарты: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Внешний облик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Вывески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Обслуживание</a:t>
            </a:r>
          </a:p>
        </p:txBody>
      </p:sp>
      <p:pic>
        <p:nvPicPr>
          <p:cNvPr id="657" name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83" y="920113"/>
            <a:ext cx="1810140" cy="1018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28" y="3051626"/>
            <a:ext cx="1629617" cy="916659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Shape 659"/>
          <p:cNvSpPr/>
          <p:nvPr/>
        </p:nvSpPr>
        <p:spPr>
          <a:xfrm>
            <a:off x="1014442" y="5860146"/>
            <a:ext cx="9434195" cy="64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5421" tIns="15421" rIns="15421" bIns="15421">
            <a:spAutoFit/>
          </a:bodyPr>
          <a:lstStyle/>
          <a:p>
            <a: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Подмосковье – 140 региональных франшиз (5% по России)</a:t>
            </a:r>
          </a:p>
          <a:p>
            <a:pPr>
              <a:defRPr sz="2000">
                <a:solidFill>
                  <a:srgbClr val="8E1235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Москва – 650 франшиз (23% по России)</a:t>
            </a:r>
          </a:p>
        </p:txBody>
      </p:sp>
      <p:pic>
        <p:nvPicPr>
          <p:cNvPr id="660" name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89" y="5800897"/>
            <a:ext cx="512382" cy="4851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1" name="Chart 661"/>
          <p:cNvGraphicFramePr/>
          <p:nvPr/>
        </p:nvGraphicFramePr>
        <p:xfrm>
          <a:off x="6691192" y="480420"/>
          <a:ext cx="5390844" cy="291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62" name="Chart 662"/>
          <p:cNvGraphicFramePr/>
          <p:nvPr/>
        </p:nvGraphicFramePr>
        <p:xfrm>
          <a:off x="6691192" y="3312085"/>
          <a:ext cx="4235400" cy="237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38628" y="476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Шоколадница</a:t>
            </a:r>
          </a:p>
        </p:txBody>
      </p:sp>
      <p:sp>
        <p:nvSpPr>
          <p:cNvPr id="666" name="Shape 66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784246" y="5292545"/>
            <a:ext cx="10769126" cy="122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с полным циклом производства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полного или доготовочным цехом Street retail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в ТЦ (с доготовочной кухней)</a:t>
            </a:r>
          </a:p>
        </p:txBody>
      </p:sp>
      <p:sp>
        <p:nvSpPr>
          <p:cNvPr id="668" name="Shape 668"/>
          <p:cNvSpPr/>
          <p:nvPr/>
        </p:nvSpPr>
        <p:spPr>
          <a:xfrm>
            <a:off x="638628" y="1356753"/>
            <a:ext cx="8727793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5,5 – 17,5 млн рублей </a:t>
            </a:r>
          </a:p>
        </p:txBody>
      </p:sp>
      <p:pic>
        <p:nvPicPr>
          <p:cNvPr id="669" name="imag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8" y="2095574"/>
            <a:ext cx="4485176" cy="29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age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67" y="2108198"/>
            <a:ext cx="5151147" cy="2967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73" name="Shape 673"/>
          <p:cNvSpPr>
            <a:spLocks noGrp="1"/>
          </p:cNvSpPr>
          <p:nvPr>
            <p:ph type="title"/>
          </p:nvPr>
        </p:nvSpPr>
        <p:spPr>
          <a:xfrm>
            <a:off x="638628" y="603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Stardogs</a:t>
            </a:r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784246" y="5292545"/>
            <a:ext cx="10769126" cy="150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Стационарный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Передвижной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Кафе на фудкорте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Павильон, расположенный в точках повышенного пешеходного трафика </a:t>
            </a:r>
          </a:p>
        </p:txBody>
      </p:sp>
      <p:sp>
        <p:nvSpPr>
          <p:cNvPr id="676" name="Shape 676"/>
          <p:cNvSpPr/>
          <p:nvPr/>
        </p:nvSpPr>
        <p:spPr>
          <a:xfrm>
            <a:off x="651328" y="1140853"/>
            <a:ext cx="8727793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Ресторан быстрого питания: продажа горячих хот-догов и сэндвичей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0,8 – 2,9 млн рублей</a:t>
            </a:r>
          </a:p>
        </p:txBody>
      </p:sp>
      <p:pic>
        <p:nvPicPr>
          <p:cNvPr id="677" name="imag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61" y="2076686"/>
            <a:ext cx="6420405" cy="306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6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6" y="2076686"/>
            <a:ext cx="4071918" cy="305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Диана</a:t>
            </a:r>
          </a:p>
        </p:txBody>
      </p:sp>
      <p:sp>
        <p:nvSpPr>
          <p:cNvPr id="682" name="Shape 682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784246" y="5292545"/>
            <a:ext cx="10769126" cy="9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Точку продаж и обслуживания не менее 6 м</a:t>
            </a:r>
            <a:r>
              <a:rPr baseline="30000"/>
              <a:t>2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Расположение потенциальной точки продаж вблизи жилых домов</a:t>
            </a:r>
          </a:p>
        </p:txBody>
      </p:sp>
      <p:sp>
        <p:nvSpPr>
          <p:cNvPr id="684" name="Shape 684"/>
          <p:cNvSpPr/>
          <p:nvPr/>
        </p:nvSpPr>
        <p:spPr>
          <a:xfrm>
            <a:off x="2924628" y="721838"/>
            <a:ext cx="9827867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Химчистка и прачечная 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от 0,25 млн рублей </a:t>
            </a:r>
          </a:p>
        </p:txBody>
      </p:sp>
      <p:pic>
        <p:nvPicPr>
          <p:cNvPr id="685" name="image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2" y="1624250"/>
            <a:ext cx="5067029" cy="337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4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98" y="1624250"/>
            <a:ext cx="3789306" cy="343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650236"/>
          </a:xfrm>
          <a:prstGeom prst="rect">
            <a:avLst/>
          </a:prstGeom>
        </p:spPr>
        <p:txBody>
          <a:bodyPr/>
          <a:lstStyle>
            <a:lvl1pPr defTabSz="768095">
              <a:defRPr sz="3696"/>
            </a:lvl1pPr>
          </a:lstStyle>
          <a:p>
            <a:r>
              <a:t>Мобитрак</a:t>
            </a:r>
          </a:p>
        </p:txBody>
      </p:sp>
      <p:sp>
        <p:nvSpPr>
          <p:cNvPr id="690" name="Shape 690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587828" y="1163716"/>
            <a:ext cx="6096001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Мобильные торговые объекты</a:t>
            </a:r>
          </a:p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Готовое решение для франчайзеров</a:t>
            </a:r>
          </a:p>
        </p:txBody>
      </p:sp>
      <p:sp>
        <p:nvSpPr>
          <p:cNvPr id="692" name="Shape 692"/>
          <p:cNvSpPr/>
          <p:nvPr/>
        </p:nvSpPr>
        <p:spPr>
          <a:xfrm>
            <a:off x="638627" y="5044047"/>
            <a:ext cx="5304973" cy="156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Подмосковное </a:t>
            </a:r>
            <a:r>
              <a:rPr sz="1800"/>
              <a:t>производство полного цикла площадью 6000 </a:t>
            </a:r>
            <a:r>
              <a:t>м</a:t>
            </a:r>
            <a:r>
              <a:rPr baseline="30000"/>
              <a:t>2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Инновационное решение 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Соответствие международным стандартам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Функциональность </a:t>
            </a:r>
          </a:p>
        </p:txBody>
      </p:sp>
      <p:sp>
        <p:nvSpPr>
          <p:cNvPr id="693" name="Shape 693"/>
          <p:cNvSpPr/>
          <p:nvPr/>
        </p:nvSpPr>
        <p:spPr>
          <a:xfrm>
            <a:off x="6096000" y="5044047"/>
            <a:ext cx="5600700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Несколько форматов</a:t>
            </a:r>
          </a:p>
          <a:p>
            <a:pPr marL="171450" indent="-171450">
              <a:buSzPct val="100000"/>
              <a:buFont typeface="Arial"/>
              <a:buChar char="•"/>
              <a:defRPr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ПТС: «Мобильная точка общественного питания», «Автолавка» </a:t>
            </a:r>
          </a:p>
        </p:txBody>
      </p:sp>
      <p:pic>
        <p:nvPicPr>
          <p:cNvPr id="694" name="image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2022301"/>
            <a:ext cx="5457373" cy="281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7012"/>
            <a:ext cx="5457372" cy="272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33.png" descr="page3image59989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19400" cy="19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/>
        </p:nvSpPr>
        <p:spPr>
          <a:xfrm>
            <a:off x="506004" y="2284143"/>
            <a:ext cx="6269447" cy="274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1. Субсидии можно получить для компенсации расходов: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на приобретение оборудования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на оплату аренды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2. Размер субсидии: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 более </a:t>
            </a:r>
            <a:r>
              <a:rPr sz="1800" b="1"/>
              <a:t>30% затрат до 0,5 млн руб.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 более </a:t>
            </a:r>
            <a:r>
              <a:rPr sz="1800" b="1"/>
              <a:t>50% затрат до 1 млн руб.</a:t>
            </a:r>
          </a:p>
          <a:p>
            <a:pPr algn="just" defTabSz="415868">
              <a:lnSpc>
                <a:spcPct val="120000"/>
              </a:lnSpc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(для региональных франшиз)</a:t>
            </a:r>
          </a:p>
        </p:txBody>
      </p:sp>
      <p:sp>
        <p:nvSpPr>
          <p:cNvPr id="699" name="Shape 699"/>
          <p:cNvSpPr/>
          <p:nvPr/>
        </p:nvSpPr>
        <p:spPr>
          <a:xfrm>
            <a:off x="1190854" y="1466588"/>
            <a:ext cx="9810293" cy="73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СУБСИДИЯ НА КОМПЕНСАЦИЮ РАСХОДОВ </a:t>
            </a:r>
            <a:r>
              <a:rPr dirty="0" err="1"/>
              <a:t>В</a:t>
            </a:r>
            <a:r>
              <a:rPr dirty="0"/>
              <a:t> РАМКАХ ДОГОВОРА КОММЕРЧЕСКОЙ КОНЦЕССИИ (ФРАНЧАЙЗИНГА)</a:t>
            </a:r>
          </a:p>
        </p:txBody>
      </p:sp>
      <p:pic>
        <p:nvPicPr>
          <p:cNvPr id="700" name="image8.png" descr="Монеты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0" y="1504688"/>
            <a:ext cx="707245" cy="707245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842943" y="5606772"/>
            <a:ext cx="4147162" cy="8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207935">
              <a:lnSpc>
                <a:spcPct val="120000"/>
              </a:lnSpc>
              <a:defRPr sz="20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Бюджет 2022: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just" defTabSz="207935">
              <a:lnSpc>
                <a:spcPct val="120000"/>
              </a:lnSpc>
              <a:defRPr sz="2400" b="1">
                <a:solidFill>
                  <a:srgbClr val="004C89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100 млн рублей</a:t>
            </a:r>
          </a:p>
        </p:txBody>
      </p:sp>
      <p:pic>
        <p:nvPicPr>
          <p:cNvPr id="702" name="image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38" y="4239857"/>
            <a:ext cx="3024573" cy="2268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2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083" y="1918590"/>
            <a:ext cx="3272106" cy="2348083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>
            <a:spLocks noGrp="1"/>
          </p:cNvSpPr>
          <p:nvPr>
            <p:ph type="sldNum" sz="quarter" idx="4294967295"/>
          </p:nvPr>
        </p:nvSpPr>
        <p:spPr>
          <a:xfrm>
            <a:off x="11232542" y="6519473"/>
            <a:ext cx="320831" cy="2819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282214" y="284585"/>
            <a:ext cx="11156292" cy="96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81000"/>
              </a:lnSpc>
              <a:defRPr sz="32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4. ПОДДЕРЖКА МАЛОГО БИЗНЕСА  -  поддержка старта бизнеса по </a:t>
            </a:r>
            <a:r>
              <a:rPr b="1"/>
              <a:t>франшизе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lang="ru-RU" dirty="0"/>
              <a:t>Коробочное решение</a:t>
            </a:r>
            <a:endParaRPr b="1" dirty="0"/>
          </a:p>
        </p:txBody>
      </p:sp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638629" y="1321355"/>
            <a:ext cx="571976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https://investmo.ru/business/franchising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4E2B585-23AC-301E-109D-7D632EBEB665}"/>
              </a:ext>
            </a:extLst>
          </p:cNvPr>
          <p:cNvSpPr/>
          <p:nvPr/>
        </p:nvSpPr>
        <p:spPr>
          <a:xfrm>
            <a:off x="1324947" y="3429000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8BCF6B2-971C-E7F8-7828-26E5F9B214FA}"/>
              </a:ext>
            </a:extLst>
          </p:cNvPr>
          <p:cNvSpPr/>
          <p:nvPr/>
        </p:nvSpPr>
        <p:spPr>
          <a:xfrm>
            <a:off x="1766231" y="3304797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E948F5-4086-8360-EDB2-204E3676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2" y="1971592"/>
            <a:ext cx="11793591" cy="3339778"/>
          </a:xfrm>
          <a:prstGeom prst="rect">
            <a:avLst/>
          </a:prstGeom>
        </p:spPr>
      </p:pic>
      <p:pic>
        <p:nvPicPr>
          <p:cNvPr id="17" name="image29.png" descr="Курсор со сплошной заливкой">
            <a:extLst>
              <a:ext uri="{FF2B5EF4-FFF2-40B4-BE49-F238E27FC236}">
                <a16:creationId xmlns:a16="http://schemas.microsoft.com/office/drawing/2014/main" xmlns="" id="{EB8165F4-2F9F-5591-0C76-2B93E1EC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51" y="4976875"/>
            <a:ext cx="342946" cy="3429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845219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356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468</Words>
  <Application>Microsoft Office PowerPoint</Application>
  <PresentationFormat>Широкоэкранный</PresentationFormat>
  <Paragraphs>112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.Apple Color Emoji UI</vt:lpstr>
      <vt:lpstr>Arial</vt:lpstr>
      <vt:lpstr>Calibri</vt:lpstr>
      <vt:lpstr>Calibri Light</vt:lpstr>
      <vt:lpstr>Helvetica</vt:lpstr>
      <vt:lpstr>Helvetica Neue Medium</vt:lpstr>
      <vt:lpstr>Montserrat Bold</vt:lpstr>
      <vt:lpstr>Montserrat Regular</vt:lpstr>
      <vt:lpstr>PT Sans</vt:lpstr>
      <vt:lpstr>Segoe UI</vt:lpstr>
      <vt:lpstr>Segoe UI Semilight</vt:lpstr>
      <vt:lpstr>Segoe UI Symbol</vt:lpstr>
      <vt:lpstr>Wingdings</vt:lpstr>
      <vt:lpstr>Тема Office</vt:lpstr>
      <vt:lpstr>Презентация PowerPoint</vt:lpstr>
      <vt:lpstr>Презентация PowerPoint</vt:lpstr>
      <vt:lpstr>Российский франчайзинг</vt:lpstr>
      <vt:lpstr>Шоколадница</vt:lpstr>
      <vt:lpstr>Stardogs</vt:lpstr>
      <vt:lpstr>Диана</vt:lpstr>
      <vt:lpstr>Мобитрак</vt:lpstr>
      <vt:lpstr>Презентация PowerPoint</vt:lpstr>
      <vt:lpstr>Коробочное решение</vt:lpstr>
      <vt:lpstr>Как получить поддержку - старт с 1 июля 2022</vt:lpstr>
      <vt:lpstr>Как подобрать  франшизу</vt:lpstr>
      <vt:lpstr>One price coffee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Лисятникова Людмила Леонидовна</dc:creator>
  <cp:lastModifiedBy>user</cp:lastModifiedBy>
  <cp:revision>7</cp:revision>
  <dcterms:modified xsi:type="dcterms:W3CDTF">2022-05-25T12:02:35Z</dcterms:modified>
</cp:coreProperties>
</file>