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4680"/>
        </a:fontRef>
        <a:srgbClr val="0046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0D7"/>
          </a:solidFill>
        </a:fill>
      </a:tcStyle>
    </a:wholeTbl>
    <a:band2H>
      <a:tcTxStyle/>
      <a:tcStyle>
        <a:tcBdr/>
        <a:fill>
          <a:solidFill>
            <a:srgbClr val="FB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DDDD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CEE4D4"/>
          </a:solidFill>
        </a:fill>
      </a:tcStyle>
    </a:wholeTbl>
    <a:band2H>
      <a:tcTxStyle/>
      <a:tcStyle>
        <a:tcBdr/>
        <a:fill>
          <a:solidFill>
            <a:srgbClr val="E8F2EB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003560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560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38100" cap="flat">
              <a:solidFill>
                <a:srgbClr val="003560"/>
              </a:solidFill>
              <a:prstDash val="solid"/>
              <a:round/>
            </a:ln>
          </a:top>
          <a:bottom>
            <a:ln w="127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lastRow>
    <a:fir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003560"/>
              </a:solidFill>
              <a:prstDash val="solid"/>
              <a:round/>
            </a:ln>
          </a:left>
          <a:right>
            <a:ln w="12700" cap="flat">
              <a:solidFill>
                <a:srgbClr val="003560"/>
              </a:solidFill>
              <a:prstDash val="solid"/>
              <a:round/>
            </a:ln>
          </a:right>
          <a:top>
            <a:ln w="12700" cap="flat">
              <a:solidFill>
                <a:srgbClr val="003560"/>
              </a:solidFill>
              <a:prstDash val="solid"/>
              <a:round/>
            </a:ln>
          </a:top>
          <a:bottom>
            <a:ln w="381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solidFill>
                <a:srgbClr val="003560"/>
              </a:solidFill>
              <a:prstDash val="solid"/>
              <a:round/>
            </a:ln>
          </a:insideH>
          <a:insideV>
            <a:ln w="12700" cap="flat">
              <a:solidFill>
                <a:srgbClr val="003560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2700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лавный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38627" y="1277257"/>
            <a:ext cx="10914745" cy="231525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38175" y="3684587"/>
            <a:ext cx="10915196" cy="4247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pic" sz="quarter" idx="13"/>
          </p:nvPr>
        </p:nvSpPr>
        <p:spPr>
          <a:xfrm>
            <a:off x="761680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0" name="Shape 10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4477825" y="1979314"/>
            <a:ext cx="2960752" cy="286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4477825" y="2278581"/>
            <a:ext cx="2960752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5398163" y="3928671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6"/>
          </p:nvPr>
        </p:nvSpPr>
        <p:spPr>
          <a:xfrm>
            <a:off x="9114307" y="3928671"/>
            <a:ext cx="2743209" cy="286239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7"/>
          </p:nvPr>
        </p:nvSpPr>
        <p:spPr>
          <a:xfrm>
            <a:off x="9114308" y="4227938"/>
            <a:ext cx="2743201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sz="quarter" idx="13"/>
          </p:nvPr>
        </p:nvSpPr>
        <p:spPr>
          <a:xfrm>
            <a:off x="761680" y="3898996"/>
            <a:ext cx="3603743" cy="2396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5" name="Shape 115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6" name="Shape 116"/>
          <p:cNvSpPr>
            <a:spLocks noGrp="1"/>
          </p:cNvSpPr>
          <p:nvPr>
            <p:ph type="pic" sz="quarter" idx="14"/>
          </p:nvPr>
        </p:nvSpPr>
        <p:spPr>
          <a:xfrm>
            <a:off x="5398163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14308" y="2864373"/>
            <a:ext cx="2439064" cy="286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5"/>
          </p:nvPr>
        </p:nvSpPr>
        <p:spPr>
          <a:xfrm>
            <a:off x="9114308" y="3163640"/>
            <a:ext cx="2439063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6"/>
          </p:nvPr>
        </p:nvSpPr>
        <p:spPr>
          <a:xfrm>
            <a:off x="4477825" y="4910835"/>
            <a:ext cx="2960752" cy="286239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7"/>
          </p:nvPr>
        </p:nvSpPr>
        <p:spPr>
          <a:xfrm>
            <a:off x="4477825" y="5210102"/>
            <a:ext cx="2960752" cy="341639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29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1" y="1459021"/>
            <a:ext cx="5129001" cy="512899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pic" sz="quarter" idx="13"/>
          </p:nvPr>
        </p:nvSpPr>
        <p:spPr>
          <a:xfrm>
            <a:off x="3762488" y="2355176"/>
            <a:ext cx="4673312" cy="26691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40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47" y="2357107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pic" sz="quarter" idx="13"/>
          </p:nvPr>
        </p:nvSpPr>
        <p:spPr>
          <a:xfrm>
            <a:off x="3691702" y="2541266"/>
            <a:ext cx="4791177" cy="307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51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34" y="2577650"/>
            <a:ext cx="6400313" cy="386578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3" cy="29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35" y="1269216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3"/>
          </p:nvPr>
        </p:nvSpPr>
        <p:spPr>
          <a:xfrm>
            <a:off x="839783" y="2057400"/>
            <a:ext cx="393224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98" name="Shape 198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638630" y="2057400"/>
            <a:ext cx="4133397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0" name="Shape 20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8175" y="815928"/>
            <a:ext cx="10915196" cy="3416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38627" y="2098805"/>
            <a:ext cx="10914745" cy="2315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3"/>
          </p:nvPr>
        </p:nvSpPr>
        <p:spPr>
          <a:xfrm>
            <a:off x="638173" y="1193300"/>
            <a:ext cx="10915200" cy="258532"/>
          </a:xfrm>
          <a:prstGeom prst="rect">
            <a:avLst/>
          </a:prstGeom>
        </p:spPr>
        <p:txBody>
          <a:bodyPr/>
          <a:lstStyle/>
          <a:p>
            <a:pPr marL="107442" indent="-107442" defTabSz="429768">
              <a:spcBef>
                <a:spcPts val="400"/>
              </a:spcBef>
              <a:defRPr sz="1128"/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8452889" y="6234432"/>
            <a:ext cx="284715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0" name="Shape 21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8724899" y="365125"/>
            <a:ext cx="2828478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668593" y="365125"/>
            <a:ext cx="7903907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38627" y="1204912"/>
            <a:ext cx="9144004" cy="238760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638627" y="3684587"/>
            <a:ext cx="9144004" cy="16557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8892A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Shape 6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638630" y="1681163"/>
            <a:ext cx="5358947" cy="82391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381170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1" name="Shape 81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Только заголовок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0" name="Shape 90"/>
          <p:cNvSpPr/>
          <p:nvPr/>
        </p:nvSpPr>
        <p:spPr>
          <a:xfrm>
            <a:off x="668587" y="75786"/>
            <a:ext cx="5163139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D3E6F3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3E6F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8627" y="1825625"/>
            <a:ext cx="1091474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268659" y="6485256"/>
            <a:ext cx="284715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mport_zam@mosreg.ru" TargetMode="External"/><Relationship Id="rId2" Type="http://schemas.openxmlformats.org/officeDocument/2006/relationships/hyperlink" Target="https://invest.mosreg.ru/business-support/importozameschenie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pmo.ru/" TargetMode="External"/><Relationship Id="rId2" Type="http://schemas.openxmlformats.org/officeDocument/2006/relationships/hyperlink" Target="https://frprf.ru/#constructor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rpmo@mosreg.ru" TargetMode="External"/><Relationship Id="rId5" Type="http://schemas.openxmlformats.org/officeDocument/2006/relationships/hyperlink" Target="https://invest.mosreg.ru/business_creation/razvitie-biznesa/dengi/procentnaya-stavka-po-kreditam" TargetMode="External"/><Relationship Id="rId4" Type="http://schemas.openxmlformats.org/officeDocument/2006/relationships/hyperlink" Target="https://forms.yandex.ru/u/622ef413f6f31d12a772cef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nvest.mosreg.ru/business-support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hyperlink" Target="https://mosreg.ru/download/document/116673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ctrTitle"/>
          </p:nvPr>
        </p:nvSpPr>
        <p:spPr>
          <a:xfrm>
            <a:off x="638628" y="1277256"/>
            <a:ext cx="10914744" cy="2315259"/>
          </a:xfrm>
          <a:prstGeom prst="rect">
            <a:avLst/>
          </a:prstGeom>
        </p:spPr>
        <p:txBody>
          <a:bodyPr/>
          <a:lstStyle/>
          <a:p>
            <a:r>
              <a:rPr dirty="0"/>
              <a:t>Алгоритм работы импортозамещения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ubTitle" sz="quarter" idx="1"/>
          </p:nvPr>
        </p:nvSpPr>
        <p:spPr>
          <a:xfrm>
            <a:off x="638173" y="3684587"/>
            <a:ext cx="10915200" cy="424735"/>
          </a:xfrm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2100"/>
            </a:lvl1pPr>
          </a:lstStyle>
          <a:p>
            <a:r>
              <a:t>Март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sldNum" sz="quarter" idx="4294967295"/>
          </p:nvPr>
        </p:nvSpPr>
        <p:spPr>
          <a:xfrm>
            <a:off x="33411312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315031" y="118308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 ООО «МАШИНОСТРОИТЕЛЬНЫЙ ЗАВОД ТОНАР» </a:t>
            </a:r>
          </a:p>
        </p:txBody>
      </p:sp>
      <p:graphicFrame>
        <p:nvGraphicFramePr>
          <p:cNvPr id="326" name="Table 326"/>
          <p:cNvGraphicFramePr/>
          <p:nvPr>
            <p:extLst>
              <p:ext uri="{D42A27DB-BD31-4B8C-83A1-F6EECF244321}">
                <p14:modId xmlns:p14="http://schemas.microsoft.com/office/powerpoint/2010/main" val="2465342390"/>
              </p:ext>
            </p:extLst>
          </p:nvPr>
        </p:nvGraphicFramePr>
        <p:xfrm>
          <a:off x="6337561" y="1996758"/>
          <a:ext cx="5419673" cy="23717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0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8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801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Муниципальное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образование</a:t>
                      </a:r>
                      <a:endParaRPr sz="16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г.о. Орехово - Зуево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388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3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Новые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рабочие</a:t>
                      </a:r>
                      <a:r>
                        <a:rPr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sz="16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места</a:t>
                      </a:r>
                      <a:endParaRPr sz="16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80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42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42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Выручка / год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8,2 </a:t>
                      </a:r>
                      <a:r>
                        <a:rPr sz="16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млрд</a:t>
                      </a:r>
                      <a:r>
                        <a:rPr sz="16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sz="1600" b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руб</a:t>
                      </a:r>
                      <a:r>
                        <a:rPr sz="1600" b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8" name="Shape 328"/>
          <p:cNvSpPr/>
          <p:nvPr/>
        </p:nvSpPr>
        <p:spPr>
          <a:xfrm>
            <a:off x="5970093" y="302458"/>
            <a:ext cx="521531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29" name="Shape 329"/>
          <p:cNvSpPr/>
          <p:nvPr/>
        </p:nvSpPr>
        <p:spPr>
          <a:xfrm>
            <a:off x="315031" y="4947534"/>
            <a:ext cx="11731453" cy="152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Доля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РФ</a:t>
            </a:r>
            <a:r>
              <a:rPr b="0" dirty="0"/>
              <a:t> в </a:t>
            </a:r>
            <a:r>
              <a:rPr b="0" dirty="0" err="1"/>
              <a:t>продажах</a:t>
            </a:r>
            <a:r>
              <a:rPr b="0" dirty="0"/>
              <a:t> </a:t>
            </a:r>
            <a:r>
              <a:rPr b="0" dirty="0" err="1"/>
              <a:t>тентованной</a:t>
            </a:r>
            <a:r>
              <a:rPr b="0" dirty="0"/>
              <a:t> </a:t>
            </a:r>
            <a:r>
              <a:rPr b="0" dirty="0" err="1"/>
              <a:t>прицепной</a:t>
            </a:r>
            <a:r>
              <a:rPr b="0" dirty="0"/>
              <a:t> </a:t>
            </a:r>
            <a:r>
              <a:rPr b="0" dirty="0" err="1"/>
              <a:t>техники</a:t>
            </a:r>
            <a:r>
              <a:rPr b="0" dirty="0"/>
              <a:t> </a:t>
            </a:r>
            <a:r>
              <a:rPr b="0" dirty="0" err="1"/>
              <a:t>составляет</a:t>
            </a:r>
            <a:r>
              <a:rPr b="0" dirty="0"/>
              <a:t> </a:t>
            </a:r>
            <a:r>
              <a:rPr dirty="0"/>
              <a:t>60%.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конкуренты</a:t>
            </a:r>
            <a:r>
              <a:rPr dirty="0"/>
              <a:t> </a:t>
            </a:r>
            <a:r>
              <a:rPr b="0" dirty="0" err="1"/>
              <a:t>иностранные</a:t>
            </a:r>
            <a:r>
              <a:rPr b="0" dirty="0"/>
              <a:t> </a:t>
            </a:r>
            <a:r>
              <a:rPr b="0" dirty="0" err="1"/>
              <a:t>компании</a:t>
            </a:r>
            <a:r>
              <a:rPr b="0" dirty="0"/>
              <a:t> – </a:t>
            </a:r>
            <a:r>
              <a:rPr dirty="0"/>
              <a:t>Krone, Schmitz, </a:t>
            </a:r>
            <a:r>
              <a:rPr dirty="0" err="1"/>
              <a:t>Kaessbohrer</a:t>
            </a:r>
            <a:r>
              <a:rPr dirty="0"/>
              <a:t>, </a:t>
            </a:r>
            <a:r>
              <a:rPr dirty="0" err="1"/>
              <a:t>Koegel</a:t>
            </a:r>
            <a:r>
              <a:rPr b="0" dirty="0"/>
              <a:t>. </a:t>
            </a: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Производят</a:t>
            </a:r>
            <a:r>
              <a:rPr dirty="0"/>
              <a:t> </a:t>
            </a:r>
            <a:r>
              <a:rPr dirty="0" err="1"/>
              <a:t>полуприцепы</a:t>
            </a:r>
            <a:r>
              <a:rPr dirty="0"/>
              <a:t>, </a:t>
            </a:r>
            <a:r>
              <a:rPr dirty="0" err="1"/>
              <a:t>контейнеровозы</a:t>
            </a:r>
            <a:r>
              <a:rPr dirty="0"/>
              <a:t>, </a:t>
            </a:r>
            <a:r>
              <a:rPr dirty="0" err="1"/>
              <a:t>цементовозы</a:t>
            </a:r>
            <a:r>
              <a:rPr dirty="0"/>
              <a:t>, </a:t>
            </a:r>
            <a:r>
              <a:rPr dirty="0" err="1"/>
              <a:t>сельхозтехника</a:t>
            </a:r>
            <a:r>
              <a:rPr dirty="0"/>
              <a:t> и </a:t>
            </a:r>
            <a:r>
              <a:rPr dirty="0" err="1"/>
              <a:t>спецтехника</a:t>
            </a:r>
            <a:r>
              <a:rPr dirty="0"/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Будут</a:t>
            </a:r>
            <a:r>
              <a:rPr dirty="0"/>
              <a:t> </a:t>
            </a:r>
            <a:r>
              <a:rPr dirty="0" err="1"/>
              <a:t>производить</a:t>
            </a:r>
            <a:r>
              <a:rPr dirty="0"/>
              <a:t> </a:t>
            </a:r>
            <a:r>
              <a:rPr dirty="0" err="1"/>
              <a:t>оси</a:t>
            </a:r>
            <a:r>
              <a:rPr dirty="0"/>
              <a:t> и </a:t>
            </a:r>
            <a:r>
              <a:rPr dirty="0" err="1"/>
              <a:t>полуоси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шасси</a:t>
            </a:r>
            <a:r>
              <a:rPr b="0" dirty="0"/>
              <a:t>. </a:t>
            </a:r>
            <a:r>
              <a:rPr b="0" dirty="0" err="1"/>
              <a:t>Сейчас</a:t>
            </a:r>
            <a:r>
              <a:rPr b="0" dirty="0"/>
              <a:t> 90% </a:t>
            </a:r>
            <a:r>
              <a:rPr b="0" dirty="0" err="1"/>
              <a:t>импорт</a:t>
            </a:r>
            <a:r>
              <a:rPr b="0" dirty="0"/>
              <a:t> (</a:t>
            </a:r>
            <a:r>
              <a:rPr b="0" dirty="0" err="1"/>
              <a:t>Германия</a:t>
            </a:r>
            <a:r>
              <a:rPr b="0" dirty="0"/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Обеспечат</a:t>
            </a:r>
            <a:r>
              <a:rPr dirty="0"/>
              <a:t> </a:t>
            </a:r>
            <a:r>
              <a:rPr dirty="0" err="1"/>
              <a:t>осями</a:t>
            </a:r>
            <a:r>
              <a:rPr dirty="0"/>
              <a:t> </a:t>
            </a:r>
            <a:r>
              <a:rPr dirty="0" err="1"/>
              <a:t>собственное</a:t>
            </a:r>
            <a:r>
              <a:rPr dirty="0"/>
              <a:t> </a:t>
            </a:r>
            <a:r>
              <a:rPr dirty="0" err="1"/>
              <a:t>производство</a:t>
            </a:r>
            <a:r>
              <a:rPr dirty="0"/>
              <a:t> и </a:t>
            </a:r>
            <a:r>
              <a:rPr dirty="0" err="1"/>
              <a:t>потребность</a:t>
            </a:r>
            <a:r>
              <a:rPr dirty="0"/>
              <a:t> </a:t>
            </a:r>
            <a:r>
              <a:rPr dirty="0" err="1"/>
              <a:t>еще</a:t>
            </a:r>
            <a:r>
              <a:rPr dirty="0"/>
              <a:t> 57 </a:t>
            </a:r>
            <a:r>
              <a:rPr dirty="0" err="1"/>
              <a:t>заводов</a:t>
            </a:r>
            <a:r>
              <a:rPr dirty="0"/>
              <a:t> в РФ</a:t>
            </a:r>
          </a:p>
        </p:txBody>
      </p:sp>
      <p:grpSp>
        <p:nvGrpSpPr>
          <p:cNvPr id="332" name="Group 332" descr="160215 TONAR-2.JPG"/>
          <p:cNvGrpSpPr/>
          <p:nvPr/>
        </p:nvGrpSpPr>
        <p:grpSpPr>
          <a:xfrm>
            <a:off x="434765" y="731663"/>
            <a:ext cx="5215330" cy="3426477"/>
            <a:chOff x="0" y="-1"/>
            <a:chExt cx="5215328" cy="3426475"/>
          </a:xfrm>
        </p:grpSpPr>
        <p:sp>
          <p:nvSpPr>
            <p:cNvPr id="330" name="Shape 330"/>
            <p:cNvSpPr/>
            <p:nvPr/>
          </p:nvSpPr>
          <p:spPr>
            <a:xfrm>
              <a:off x="-1" y="-2"/>
              <a:ext cx="5215330" cy="342647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468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  <p:pic>
          <p:nvPicPr>
            <p:cNvPr id="331" name="image7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2"/>
              <a:ext cx="5215328" cy="342647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C69D9D-B72F-43ED-8F59-7677B243F251}"/>
              </a:ext>
            </a:extLst>
          </p:cNvPr>
          <p:cNvSpPr txBox="1"/>
          <p:nvPr/>
        </p:nvSpPr>
        <p:spPr>
          <a:xfrm>
            <a:off x="6401153" y="579706"/>
            <a:ext cx="913996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1) Отправлена заявка в ФРП РФ 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- 300 млн. руб.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2) одобрена заявка на льготный кредит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800" dirty="0"/>
              <a:t> системообразующему предприятию  РФ</a:t>
            </a:r>
          </a:p>
        </p:txBody>
      </p:sp>
      <p:sp>
        <p:nvSpPr>
          <p:cNvPr id="13" name="Shape 319">
            <a:extLst>
              <a:ext uri="{FF2B5EF4-FFF2-40B4-BE49-F238E27FC236}">
                <a16:creationId xmlns:a16="http://schemas.microsoft.com/office/drawing/2014/main" xmlns="" id="{A7739435-B836-4565-9D6F-0D1DE5E794FF}"/>
              </a:ext>
            </a:extLst>
          </p:cNvPr>
          <p:cNvSpPr txBox="1">
            <a:spLocks/>
          </p:cNvSpPr>
          <p:nvPr/>
        </p:nvSpPr>
        <p:spPr>
          <a:xfrm>
            <a:off x="11754867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sldNum" sz="quarter" idx="4294967295"/>
          </p:nvPr>
        </p:nvSpPr>
        <p:spPr>
          <a:xfrm>
            <a:off x="33411312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315031" y="118313"/>
            <a:ext cx="1217224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ООО «ИССЛЕДОВАТЕЛЬСКИЙ ИНСТИТУТ ХИМИЧЕСКОГО РАЗНООБРАЗИЯ» </a:t>
            </a:r>
          </a:p>
        </p:txBody>
      </p:sp>
      <p:graphicFrame>
        <p:nvGraphicFramePr>
          <p:cNvPr id="336" name="Table 336"/>
          <p:cNvGraphicFramePr/>
          <p:nvPr/>
        </p:nvGraphicFramePr>
        <p:xfrm>
          <a:off x="6709740" y="1763197"/>
          <a:ext cx="5215312" cy="24184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32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801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г.о. Химки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974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2,5 млрд.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97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50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97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Выручка / год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2,4 млрд.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38" name="Shape 338"/>
          <p:cNvSpPr/>
          <p:nvPr/>
        </p:nvSpPr>
        <p:spPr>
          <a:xfrm>
            <a:off x="6709740" y="539809"/>
            <a:ext cx="521531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Отправлена заявка в ФРП РФ </a:t>
            </a:r>
          </a:p>
          <a:p>
            <a:pPr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- 2 млрд. руб.</a:t>
            </a:r>
          </a:p>
        </p:txBody>
      </p:sp>
      <p:sp>
        <p:nvSpPr>
          <p:cNvPr id="339" name="Shape 339"/>
          <p:cNvSpPr/>
          <p:nvPr/>
        </p:nvSpPr>
        <p:spPr>
          <a:xfrm>
            <a:off x="280179" y="4795215"/>
            <a:ext cx="11807457" cy="176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Входят в ГК «ХимРар»</a:t>
            </a: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Биотехнологический центр, выполняет научно-исследовательские работы для крупнейших отечественных фармацевтических компаний</a:t>
            </a:r>
          </a:p>
          <a:p>
            <a:pPr algn="just"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Создание производства полного цикла фармацевтических субстанций и готовых лекарственных форм препаратов, входящих в ЖНВЛП </a:t>
            </a: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(80-85% российских препаратов изготавливаются из импортных субстанций – Индия, Китай)</a:t>
            </a:r>
          </a:p>
        </p:txBody>
      </p:sp>
      <p:sp>
        <p:nvSpPr>
          <p:cNvPr id="340" name="Shape 340"/>
          <p:cNvSpPr/>
          <p:nvPr/>
        </p:nvSpPr>
        <p:spPr>
          <a:xfrm>
            <a:off x="206171" y="871370"/>
            <a:ext cx="5215325" cy="3426465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pic>
        <p:nvPicPr>
          <p:cNvPr id="341" name="imag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2" y="783521"/>
            <a:ext cx="5763456" cy="3602164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0800" dist="180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10" name="Shape 319">
            <a:extLst>
              <a:ext uri="{FF2B5EF4-FFF2-40B4-BE49-F238E27FC236}">
                <a16:creationId xmlns:a16="http://schemas.microsoft.com/office/drawing/2014/main" xmlns="" id="{08967CF0-87C5-4E5A-B3F8-D24B2F1098C5}"/>
              </a:ext>
            </a:extLst>
          </p:cNvPr>
          <p:cNvSpPr txBox="1">
            <a:spLocks/>
          </p:cNvSpPr>
          <p:nvPr/>
        </p:nvSpPr>
        <p:spPr>
          <a:xfrm>
            <a:off x="11815827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sldNum" sz="quarter" idx="4294967295"/>
          </p:nvPr>
        </p:nvSpPr>
        <p:spPr>
          <a:xfrm>
            <a:off x="33411312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65831" y="270709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АО МК  «ШАТУРА МЕБЕЛЬ»</a:t>
            </a:r>
          </a:p>
        </p:txBody>
      </p:sp>
      <p:graphicFrame>
        <p:nvGraphicFramePr>
          <p:cNvPr id="345" name="Table 345"/>
          <p:cNvGraphicFramePr/>
          <p:nvPr/>
        </p:nvGraphicFramePr>
        <p:xfrm>
          <a:off x="6556078" y="2127474"/>
          <a:ext cx="5215311" cy="22953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63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801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г.о. Шатура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638 млн.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55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49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Выручка / год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3,3 млрд.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7" name="Shape 347"/>
          <p:cNvSpPr/>
          <p:nvPr/>
        </p:nvSpPr>
        <p:spPr>
          <a:xfrm>
            <a:off x="6556078" y="272426"/>
            <a:ext cx="552331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dirty="0"/>
          </a:p>
          <a:p>
            <a:pPr>
              <a:defRPr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1) </a:t>
            </a:r>
            <a:r>
              <a:rPr dirty="0" err="1"/>
              <a:t>Сформирована</a:t>
            </a:r>
            <a:r>
              <a:rPr dirty="0"/>
              <a:t> </a:t>
            </a:r>
            <a:r>
              <a:rPr dirty="0" err="1"/>
              <a:t>заявка</a:t>
            </a:r>
            <a:r>
              <a:rPr dirty="0"/>
              <a:t> в ФРП РФ - 300 </a:t>
            </a:r>
            <a:r>
              <a:rPr dirty="0" err="1"/>
              <a:t>млн</a:t>
            </a:r>
            <a:r>
              <a:rPr dirty="0"/>
              <a:t>.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>
              <a:defRPr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2) </a:t>
            </a:r>
            <a:r>
              <a:rPr lang="ru-RU" dirty="0"/>
              <a:t>одобрена</a:t>
            </a:r>
            <a:r>
              <a:rPr dirty="0"/>
              <a:t> </a:t>
            </a:r>
            <a:r>
              <a:rPr dirty="0" err="1"/>
              <a:t>заявка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льготный</a:t>
            </a:r>
            <a:r>
              <a:rPr dirty="0"/>
              <a:t> </a:t>
            </a:r>
            <a:r>
              <a:rPr dirty="0" err="1"/>
              <a:t>кредит</a:t>
            </a:r>
            <a:r>
              <a:rPr dirty="0"/>
              <a:t> </a:t>
            </a:r>
            <a:r>
              <a:rPr dirty="0" err="1"/>
              <a:t>системообразующему</a:t>
            </a:r>
            <a:r>
              <a:rPr dirty="0"/>
              <a:t> </a:t>
            </a:r>
            <a:r>
              <a:rPr dirty="0" err="1"/>
              <a:t>предприятию</a:t>
            </a:r>
            <a:r>
              <a:rPr dirty="0"/>
              <a:t>  РФ</a:t>
            </a:r>
          </a:p>
        </p:txBody>
      </p:sp>
      <p:sp>
        <p:nvSpPr>
          <p:cNvPr id="348" name="Shape 348"/>
          <p:cNvSpPr/>
          <p:nvPr/>
        </p:nvSpPr>
        <p:spPr>
          <a:xfrm>
            <a:off x="104363" y="4880916"/>
            <a:ext cx="11983274" cy="176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Производят корпусную, кухонную мебель, диваны и кресла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Входит в ТОП-10 крупнейших фабрик России </a:t>
            </a:r>
            <a:r>
              <a:rPr b="0"/>
              <a:t>(1/3 рынка российской мебели)</a:t>
            </a:r>
          </a:p>
          <a:p>
            <a:pPr algn="just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/>
          </a:p>
          <a:p>
            <a:pPr algn="just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Проект по производству покрытия для мебельных панелей и мебельной фурнитуры</a:t>
            </a:r>
            <a:r>
              <a:rPr b="0"/>
              <a:t> (скобы, петли)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Сейчас -  вся фурнитура -  импортная (Италия или Китай)</a:t>
            </a:r>
          </a:p>
          <a:p>
            <a:pPr algn="just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Доля фурнитуры в себестоимости кухонной мебели — около 17%, в мягкой мебели она достигает 33% (включая механизмы трансформации)</a:t>
            </a:r>
          </a:p>
        </p:txBody>
      </p:sp>
      <p:sp>
        <p:nvSpPr>
          <p:cNvPr id="349" name="Shape 349"/>
          <p:cNvSpPr/>
          <p:nvPr/>
        </p:nvSpPr>
        <p:spPr>
          <a:xfrm>
            <a:off x="206171" y="871370"/>
            <a:ext cx="5215325" cy="3426465"/>
          </a:xfrm>
          <a:prstGeom prst="rect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grpSp>
        <p:nvGrpSpPr>
          <p:cNvPr id="352" name="Group 352"/>
          <p:cNvGrpSpPr/>
          <p:nvPr/>
        </p:nvGrpSpPr>
        <p:grpSpPr>
          <a:xfrm>
            <a:off x="244723" y="804017"/>
            <a:ext cx="5523329" cy="3602176"/>
            <a:chOff x="-1" y="0"/>
            <a:chExt cx="5523327" cy="3602174"/>
          </a:xfrm>
        </p:grpSpPr>
        <p:sp>
          <p:nvSpPr>
            <p:cNvPr id="350" name="Shape 350"/>
            <p:cNvSpPr/>
            <p:nvPr/>
          </p:nvSpPr>
          <p:spPr>
            <a:xfrm>
              <a:off x="-2" y="-1"/>
              <a:ext cx="5523326" cy="360217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468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  <p:pic>
          <p:nvPicPr>
            <p:cNvPr id="351" name="image9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"/>
              <a:ext cx="5523327" cy="360217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2" name="Shape 319">
            <a:extLst>
              <a:ext uri="{FF2B5EF4-FFF2-40B4-BE49-F238E27FC236}">
                <a16:creationId xmlns:a16="http://schemas.microsoft.com/office/drawing/2014/main" xmlns="" id="{0AD90797-E44D-48FC-90D9-1DB5FC1CDB0C}"/>
              </a:ext>
            </a:extLst>
          </p:cNvPr>
          <p:cNvSpPr txBox="1">
            <a:spLocks/>
          </p:cNvSpPr>
          <p:nvPr/>
        </p:nvSpPr>
        <p:spPr>
          <a:xfrm>
            <a:off x="11791443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200543" y="234485"/>
            <a:ext cx="8586076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24618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ООО «НАМЕРА» - брэнд «ГИДРОЗО»</a:t>
            </a:r>
          </a:p>
        </p:txBody>
      </p:sp>
      <p:sp>
        <p:nvSpPr>
          <p:cNvPr id="355" name="Shape 355"/>
          <p:cNvSpPr/>
          <p:nvPr/>
        </p:nvSpPr>
        <p:spPr>
          <a:xfrm>
            <a:off x="6470446" y="665633"/>
            <a:ext cx="5476357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000" b="1">
                <a:solidFill>
                  <a:srgbClr val="008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Земля за 1 рубль подобрана</a:t>
            </a:r>
            <a:br/>
            <a:r>
              <a:t>(возле текущего производства)</a:t>
            </a:r>
          </a:p>
        </p:txBody>
      </p:sp>
      <p:sp>
        <p:nvSpPr>
          <p:cNvPr id="356" name="Shape 356"/>
          <p:cNvSpPr/>
          <p:nvPr/>
        </p:nvSpPr>
        <p:spPr>
          <a:xfrm>
            <a:off x="287015" y="4044570"/>
            <a:ext cx="11821170" cy="2511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7368" indent="-267368">
              <a:buSzPct val="100000"/>
              <a:buAutoNum type="arabicParenR"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ухие смеси  -  специфические для промышленных предприятий  -  защита и гидроизоляция</a:t>
            </a:r>
          </a:p>
          <a:p>
            <a:pPr marL="267368" indent="-267368">
              <a:buSzPct val="100000"/>
              <a:buAutoNum type="arabicParenR"/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Полимерные покрытия полов и стен</a:t>
            </a:r>
          </a:p>
          <a:p>
            <a:pPr marL="267368" indent="-267368">
              <a:buSzPct val="100000"/>
              <a:buAutoNum type="arabicParenR"/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Составы для укрепления и защиты и гидроизоляции бетонных смесей  - эпоксидные, полиуретановые и акриловые</a:t>
            </a:r>
          </a:p>
          <a:p>
            <a:pPr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4) Резиновые смеси</a:t>
            </a: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Действующие производства Сергиев-Посад, Мытищи.  Выручка более  </a:t>
            </a:r>
            <a:r>
              <a:rPr b="1"/>
              <a:t>1,7 млрд. руб. </a:t>
            </a:r>
            <a:r>
              <a:t>Свои 2 лаборатории по полимерам и минерально-цементным смесям.</a:t>
            </a: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Готовы </a:t>
            </a:r>
            <a:r>
              <a:rPr b="1"/>
              <a:t>заместить зарубежную химическую продукцию </a:t>
            </a:r>
            <a:r>
              <a:t>(производить </a:t>
            </a:r>
            <a:r>
              <a:rPr b="1"/>
              <a:t>пре-полимеры</a:t>
            </a:r>
            <a:r>
              <a:t> - далее - для производства полиуретанов - затем резина).</a:t>
            </a:r>
          </a:p>
        </p:txBody>
      </p:sp>
      <p:pic>
        <p:nvPicPr>
          <p:cNvPr id="357" name="image10.jpeg" descr="Изображение выглядит как внутренний, стопк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70991"/>
            <a:ext cx="3739318" cy="28044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8" name="Table 358"/>
          <p:cNvGraphicFramePr/>
          <p:nvPr/>
        </p:nvGraphicFramePr>
        <p:xfrm>
          <a:off x="6318046" y="1635761"/>
          <a:ext cx="5476351" cy="213971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6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6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020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Helvetica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54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Сергиев Посад – 2,8 га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209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200 млн руб.  -  на 1 установку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56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50 ед.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3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Налоги 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71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Shape 319">
            <a:extLst>
              <a:ext uri="{FF2B5EF4-FFF2-40B4-BE49-F238E27FC236}">
                <a16:creationId xmlns:a16="http://schemas.microsoft.com/office/drawing/2014/main" xmlns="" id="{AA84CFBE-C847-4155-B458-B5AE7C43B90C}"/>
              </a:ext>
            </a:extLst>
          </p:cNvPr>
          <p:cNvSpPr txBox="1">
            <a:spLocks/>
          </p:cNvSpPr>
          <p:nvPr/>
        </p:nvSpPr>
        <p:spPr>
          <a:xfrm>
            <a:off x="11828019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sldNum" sz="quarter" idx="4294967295"/>
          </p:nvPr>
        </p:nvSpPr>
        <p:spPr>
          <a:xfrm>
            <a:off x="33411315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315031" y="118309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 ООО «СТАРТЕН» </a:t>
            </a:r>
          </a:p>
        </p:txBody>
      </p:sp>
      <p:sp>
        <p:nvSpPr>
          <p:cNvPr id="363" name="Shape 363"/>
          <p:cNvSpPr/>
          <p:nvPr/>
        </p:nvSpPr>
        <p:spPr>
          <a:xfrm>
            <a:off x="5372903" y="463607"/>
            <a:ext cx="657755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Земля за 1 рубль – в процессе подбора</a:t>
            </a:r>
          </a:p>
        </p:txBody>
      </p:sp>
      <p:sp>
        <p:nvSpPr>
          <p:cNvPr id="364" name="Shape 364"/>
          <p:cNvSpPr/>
          <p:nvPr/>
        </p:nvSpPr>
        <p:spPr>
          <a:xfrm>
            <a:off x="315030" y="4024395"/>
            <a:ext cx="11876969" cy="245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Оказывают услуги по:</a:t>
            </a:r>
            <a:br/>
            <a:r>
              <a:t>- кап ремонт жилого фонда -  контрактов </a:t>
            </a:r>
            <a:r>
              <a:rPr b="1"/>
              <a:t>на 20 млрд. Руб.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монтаж и замена  лифтов - №2 в России (основной поставщик лифтов Щербинский завод)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Адрес регистрации: Московская обл., г.о. Балашиха.      Выручка –</a:t>
            </a:r>
            <a:r>
              <a:rPr b="1"/>
              <a:t>5 млрд руб.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 b="1"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Планируют </a:t>
            </a:r>
            <a:r>
              <a:rPr b="1"/>
              <a:t>производство лифтовых лебедок</a:t>
            </a:r>
            <a:r>
              <a:t> (на текущий момент поставщики из Италии) -</a:t>
            </a:r>
            <a:r>
              <a:rPr b="1"/>
              <a:t>  10-15 тыс в год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  1 этап -  сборка и литье  - планируют делать блочную конструкцию (подшипники и магниты для двигателей из Китая)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  2 этап  - производство двигателей для лебедок 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-   3 этап  - производство магнитов и подшипников для данных двигателей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Есть аналогичное производство в Могилеве (Беларусь) - как партнер в поставке оборудования</a:t>
            </a:r>
          </a:p>
        </p:txBody>
      </p:sp>
      <p:graphicFrame>
        <p:nvGraphicFramePr>
          <p:cNvPr id="365" name="Table 365"/>
          <p:cNvGraphicFramePr/>
          <p:nvPr/>
        </p:nvGraphicFramePr>
        <p:xfrm>
          <a:off x="5325621" y="1303938"/>
          <a:ext cx="6672107" cy="239305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84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7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475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Helvetica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7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r>
                        <a:t>Определяются</a:t>
                      </a:r>
                      <a:br/>
                      <a:r>
                        <a:t>(Лобня, Балашиха, Мытищи) </a:t>
                      </a:r>
                    </a:p>
                    <a:p>
                      <a:pPr algn="l" defTabSz="932813">
                        <a:lnSpc>
                          <a:spcPct val="80000"/>
                        </a:lnSpc>
                        <a:defRPr sz="16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r>
                        <a:t>– 1,3 га и 5 МВт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271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1,2 млрд руб.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85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500 ед.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7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150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66" name="image11.jpeg" descr="Лебедки лифтовы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99" y="1126273"/>
            <a:ext cx="2954099" cy="22584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319">
            <a:extLst>
              <a:ext uri="{FF2B5EF4-FFF2-40B4-BE49-F238E27FC236}">
                <a16:creationId xmlns:a16="http://schemas.microsoft.com/office/drawing/2014/main" xmlns="" id="{9260BB28-F755-41E8-A08C-5D8DC1DCF5A7}"/>
              </a:ext>
            </a:extLst>
          </p:cNvPr>
          <p:cNvSpPr txBox="1">
            <a:spLocks/>
          </p:cNvSpPr>
          <p:nvPr/>
        </p:nvSpPr>
        <p:spPr>
          <a:xfrm>
            <a:off x="11779251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sldNum" sz="quarter" idx="4294967295"/>
          </p:nvPr>
        </p:nvSpPr>
        <p:spPr>
          <a:xfrm>
            <a:off x="33411315" y="19087921"/>
            <a:ext cx="446089" cy="3683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612775">
              <a:defRPr sz="2400">
                <a:solidFill>
                  <a:srgbClr val="8892AB"/>
                </a:solidFill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315031" y="118309"/>
            <a:ext cx="121722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 ООО «НОВЫЕ ТЕХНОЛОГИИ» </a:t>
            </a:r>
          </a:p>
        </p:txBody>
      </p:sp>
      <p:graphicFrame>
        <p:nvGraphicFramePr>
          <p:cNvPr id="370" name="Table 370"/>
          <p:cNvGraphicFramePr/>
          <p:nvPr/>
        </p:nvGraphicFramePr>
        <p:xfrm>
          <a:off x="6365085" y="1751407"/>
          <a:ext cx="5215312" cy="225881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74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1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8134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Helvetica"/>
                        </a:rPr>
                        <a:t>ПАРАМЕТРЫ ПРОЕКТА</a:t>
                      </a:r>
                    </a:p>
                  </a:txBody>
                  <a:tcPr marL="45717" marR="45717" marT="45717" marB="45717" anchor="ctr" horzOverflow="overflow">
                    <a:solidFill>
                      <a:srgbClr val="0118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2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Муниципальное образование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г.о. Протвино – 2,7 га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823"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Объем инвестиций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900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53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Новые рабочие места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170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09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4680"/>
                          </a:solidFill>
                          <a:sym typeface="Helvetica"/>
                        </a:rPr>
                        <a:t>Налоги в КБМО / год 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32813">
                        <a:lnSpc>
                          <a:spcPct val="8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004680"/>
                          </a:solidFill>
                          <a:sym typeface="Helvetica"/>
                        </a:rPr>
                        <a:t>120 млн руб.</a:t>
                      </a:r>
                    </a:p>
                  </a:txBody>
                  <a:tcPr marL="45745" marR="45745" marT="45745" marB="4574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71" name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1" y="694562"/>
            <a:ext cx="4533475" cy="354097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6239838" y="463609"/>
            <a:ext cx="521531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000"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1) Земля за 1 рубль подобрана</a:t>
            </a:r>
          </a:p>
          <a:p>
            <a:pPr>
              <a:defRPr sz="2000" b="1">
                <a:solidFill>
                  <a:srgbClr val="008F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2) Получен  кредит «антикризисный» </a:t>
            </a:r>
          </a:p>
        </p:txBody>
      </p:sp>
      <p:sp>
        <p:nvSpPr>
          <p:cNvPr id="374" name="Shape 374"/>
          <p:cNvSpPr/>
          <p:nvPr/>
        </p:nvSpPr>
        <p:spPr>
          <a:xfrm>
            <a:off x="148157" y="4598770"/>
            <a:ext cx="12040116" cy="168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Косметика </a:t>
            </a:r>
            <a:r>
              <a:rPr b="1"/>
              <a:t>ARAVIA   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(действующее производство в Протвино, выручка  </a:t>
            </a:r>
            <a:r>
              <a:rPr b="1"/>
              <a:t>2 млрд. руб)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 b="1"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Делают профессиональную косметику для лица (топ-5 по продажам  в Москве и Подмосковье  по данным Wildberries)</a:t>
            </a:r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1) Готовы </a:t>
            </a:r>
            <a:r>
              <a:rPr b="1"/>
              <a:t>заместить зарубежную готовую продукцию </a:t>
            </a:r>
            <a:r>
              <a:t>(кремы для лица и рук, уход за волосами)</a:t>
            </a:r>
          </a:p>
          <a:p>
            <a:pPr>
              <a:lnSpc>
                <a:spcPct val="80000"/>
              </a:lnSpc>
              <a:defRPr sz="1600" b="1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defRPr sz="1600">
                <a:solidFill>
                  <a:srgbClr val="000000"/>
                </a:solidFill>
              </a:defRPr>
            </a:pPr>
            <a:r>
              <a:t>2) Будут производить </a:t>
            </a:r>
            <a:r>
              <a:rPr b="1"/>
              <a:t>30% консервантов</a:t>
            </a:r>
            <a:r>
              <a:t> для собственного производства косметики </a:t>
            </a:r>
            <a:r>
              <a:rPr sz="1400"/>
              <a:t>(компоненты сейчас импортные  -  Европа)</a:t>
            </a:r>
          </a:p>
        </p:txBody>
      </p:sp>
      <p:sp>
        <p:nvSpPr>
          <p:cNvPr id="9" name="Shape 319">
            <a:extLst>
              <a:ext uri="{FF2B5EF4-FFF2-40B4-BE49-F238E27FC236}">
                <a16:creationId xmlns:a16="http://schemas.microsoft.com/office/drawing/2014/main" xmlns="" id="{2164FF50-18D2-4D0A-8964-6055DCC21890}"/>
              </a:ext>
            </a:extLst>
          </p:cNvPr>
          <p:cNvSpPr txBox="1">
            <a:spLocks/>
          </p:cNvSpPr>
          <p:nvPr/>
        </p:nvSpPr>
        <p:spPr>
          <a:xfrm>
            <a:off x="11803635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303509" y="899400"/>
            <a:ext cx="7700027" cy="360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Подать заявку в МинИнвест МО можно:</a:t>
            </a:r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/>
            </a:r>
            <a:br/>
            <a:r>
              <a:t>1. На Инвест-портале Московской области:</a:t>
            </a:r>
            <a:br/>
            <a:r>
              <a:rPr sz="1600"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https://invest.mosreg.ru/business-support/importozameschenie</a:t>
            </a:r>
            <a:endParaRPr sz="1600" i="1"/>
          </a:p>
          <a:p>
            <a:pPr>
              <a:defRPr sz="1200" b="1" i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sz="1600" i="1"/>
          </a:p>
          <a:p>
            <a:pPr>
              <a:defRPr sz="1200" b="1" i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sz="1600" i="1"/>
          </a:p>
          <a:p>
            <a:pPr>
              <a:defRPr sz="1600" b="1" i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sz="1600" i="1"/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2. Ответив на письмо от команды Губернатора</a:t>
            </a:r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на е-мейл</a:t>
            </a:r>
          </a:p>
          <a:p>
            <a:pPr defTabSz="457200">
              <a:defRPr b="1"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/>
              </a:rPr>
              <a:t>import_zam@mosreg.ru</a:t>
            </a:r>
            <a:endParaRPr>
              <a:solidFill>
                <a:srgbClr val="00488F"/>
              </a:solidFill>
            </a:endParaRPr>
          </a:p>
          <a:p>
            <a:pPr defTabSz="457200">
              <a:defRPr sz="1600">
                <a:solidFill>
                  <a:srgbClr val="00488F"/>
                </a:solidFill>
              </a:defRPr>
            </a:pPr>
            <a:endParaRPr>
              <a:solidFill>
                <a:srgbClr val="00488F"/>
              </a:solidFill>
            </a:endParaRPr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 </a:t>
            </a:r>
            <a:endParaRPr sz="1600" i="1"/>
          </a:p>
          <a:p>
            <a:pPr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3. По телефону горячей линии 0150</a:t>
            </a:r>
          </a:p>
        </p:txBody>
      </p:sp>
      <p:pic>
        <p:nvPicPr>
          <p:cNvPr id="234" name="image4.png"/>
          <p:cNvPicPr>
            <a:picLocks noChangeAspect="1"/>
          </p:cNvPicPr>
          <p:nvPr/>
        </p:nvPicPr>
        <p:blipFill>
          <a:blip r:embed="rId4"/>
          <a:srcRect l="464" t="6731" r="843" b="4820"/>
          <a:stretch>
            <a:fillRect/>
          </a:stretch>
        </p:blipFill>
        <p:spPr>
          <a:xfrm>
            <a:off x="7396970" y="2536979"/>
            <a:ext cx="4740808" cy="238989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7392968" y="4371502"/>
            <a:ext cx="4748682" cy="683024"/>
          </a:xfrm>
          <a:prstGeom prst="rect">
            <a:avLst/>
          </a:prstGeom>
          <a:ln w="25400">
            <a:solidFill>
              <a:srgbClr val="4472C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315032" y="118308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ПРИЕМ ЗАЯВОК на проекты по ИМПОРТОЗАМЕЩЕНИЮ</a:t>
            </a:r>
          </a:p>
        </p:txBody>
      </p:sp>
      <p:sp>
        <p:nvSpPr>
          <p:cNvPr id="237" name="Shape 237"/>
          <p:cNvSpPr/>
          <p:nvPr/>
        </p:nvSpPr>
        <p:spPr>
          <a:xfrm>
            <a:off x="702259" y="6005707"/>
            <a:ext cx="1013530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ОТВЕТ ОТ КОМАНДЫ ГУБЕРНАТОРА ПО КАЖДОЙ ЗАЯВКЕ</a:t>
            </a:r>
          </a:p>
        </p:txBody>
      </p:sp>
      <p:sp>
        <p:nvSpPr>
          <p:cNvPr id="7" name="Shape 319">
            <a:extLst>
              <a:ext uri="{FF2B5EF4-FFF2-40B4-BE49-F238E27FC236}">
                <a16:creationId xmlns:a16="http://schemas.microsoft.com/office/drawing/2014/main" xmlns="" id="{83FFB0C2-A329-4984-AE91-FC14D1FFBAF0}"/>
              </a:ext>
            </a:extLst>
          </p:cNvPr>
          <p:cNvSpPr txBox="1">
            <a:spLocks/>
          </p:cNvSpPr>
          <p:nvPr/>
        </p:nvSpPr>
        <p:spPr>
          <a:xfrm>
            <a:off x="11791443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315032" y="118308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ПРИЕМ ЗАЯВОК на проекты по ИМПОРТОЗАМЕЩЕНИЮ</a:t>
            </a:r>
          </a:p>
        </p:txBody>
      </p:sp>
      <p:pic>
        <p:nvPicPr>
          <p:cNvPr id="240" name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7" y="1142429"/>
            <a:ext cx="5828200" cy="525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02" y="1130300"/>
            <a:ext cx="5192665" cy="525757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19">
            <a:extLst>
              <a:ext uri="{FF2B5EF4-FFF2-40B4-BE49-F238E27FC236}">
                <a16:creationId xmlns:a16="http://schemas.microsoft.com/office/drawing/2014/main" xmlns="" id="{25464E9C-7DC2-46F6-BF6D-4F1096969F3C}"/>
              </a:ext>
            </a:extLst>
          </p:cNvPr>
          <p:cNvSpPr txBox="1">
            <a:spLocks/>
          </p:cNvSpPr>
          <p:nvPr/>
        </p:nvSpPr>
        <p:spPr>
          <a:xfrm>
            <a:off x="11828019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315032" y="-5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/>
              <a:t>5 ШАГОВ - </a:t>
            </a:r>
            <a:r>
              <a:rPr dirty="0" err="1"/>
              <a:t>реализация</a:t>
            </a:r>
            <a:r>
              <a:rPr dirty="0"/>
              <a:t> ЗАЯВОК </a:t>
            </a:r>
            <a:r>
              <a:rPr dirty="0" err="1"/>
              <a:t>по</a:t>
            </a:r>
            <a:r>
              <a:rPr dirty="0"/>
              <a:t> ИМПОРТОЗАМЕЩЕНИЮ</a:t>
            </a:r>
          </a:p>
        </p:txBody>
      </p:sp>
      <p:sp>
        <p:nvSpPr>
          <p:cNvPr id="244" name="Shape 244"/>
          <p:cNvSpPr/>
          <p:nvPr/>
        </p:nvSpPr>
        <p:spPr>
          <a:xfrm>
            <a:off x="584053" y="456176"/>
            <a:ext cx="11365240" cy="65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1: </a:t>
            </a:r>
            <a:r>
              <a:rPr dirty="0" err="1"/>
              <a:t>льготный</a:t>
            </a:r>
            <a:r>
              <a:rPr dirty="0"/>
              <a:t> ЗАЙМ ОТ </a:t>
            </a:r>
            <a:r>
              <a:rPr sz="2000" dirty="0"/>
              <a:t>ФОНДА </a:t>
            </a:r>
            <a:r>
              <a:rPr sz="2000" dirty="0" err="1"/>
              <a:t>развития</a:t>
            </a:r>
            <a:r>
              <a:rPr sz="2000" dirty="0"/>
              <a:t> </a:t>
            </a:r>
            <a:r>
              <a:rPr sz="2000" dirty="0" err="1"/>
              <a:t>промышленности</a:t>
            </a:r>
            <a:r>
              <a:rPr sz="2000" dirty="0"/>
              <a:t>  - ФРП РФ</a:t>
            </a:r>
          </a:p>
          <a:p>
            <a:pPr lvl="1" indent="228600">
              <a:defRPr sz="16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b="0" dirty="0" err="1">
                <a:solidFill>
                  <a:srgbClr val="000000"/>
                </a:solidFill>
              </a:rPr>
              <a:t>Сумма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dirty="0" err="1">
                <a:solidFill>
                  <a:srgbClr val="000000"/>
                </a:solidFill>
              </a:rPr>
              <a:t>до</a:t>
            </a:r>
            <a:r>
              <a:rPr sz="1400" dirty="0">
                <a:solidFill>
                  <a:srgbClr val="000000"/>
                </a:solidFill>
              </a:rPr>
              <a:t> 2 </a:t>
            </a:r>
            <a:r>
              <a:rPr sz="1400" dirty="0" err="1">
                <a:solidFill>
                  <a:srgbClr val="000000"/>
                </a:solidFill>
              </a:rPr>
              <a:t>млрд</a:t>
            </a:r>
            <a:r>
              <a:rPr sz="1400" dirty="0">
                <a:solidFill>
                  <a:srgbClr val="000000"/>
                </a:solidFill>
              </a:rPr>
              <a:t>. </a:t>
            </a:r>
            <a:r>
              <a:rPr sz="1400" dirty="0" err="1">
                <a:solidFill>
                  <a:srgbClr val="000000"/>
                </a:solidFill>
              </a:rPr>
              <a:t>рублей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sz="1400" dirty="0">
                <a:solidFill>
                  <a:srgbClr val="000000"/>
                </a:solidFill>
              </a:rPr>
              <a:t>    </a:t>
            </a:r>
            <a:r>
              <a:rPr sz="1400" b="0" dirty="0" err="1">
                <a:solidFill>
                  <a:srgbClr val="000000"/>
                </a:solidFill>
              </a:rPr>
              <a:t>Срок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b="0" dirty="0" err="1">
                <a:solidFill>
                  <a:srgbClr val="000000"/>
                </a:solidFill>
              </a:rPr>
              <a:t>от</a:t>
            </a:r>
            <a:r>
              <a:rPr sz="1400" b="0" dirty="0">
                <a:solidFill>
                  <a:srgbClr val="000000"/>
                </a:solidFill>
              </a:rPr>
              <a:t> 1 </a:t>
            </a:r>
            <a:r>
              <a:rPr sz="1400" b="0" dirty="0" err="1">
                <a:solidFill>
                  <a:srgbClr val="000000"/>
                </a:solidFill>
              </a:rPr>
              <a:t>года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до</a:t>
            </a:r>
            <a:r>
              <a:rPr sz="1400" b="0" dirty="0">
                <a:solidFill>
                  <a:srgbClr val="000000"/>
                </a:solidFill>
              </a:rPr>
              <a:t> 5 </a:t>
            </a:r>
            <a:r>
              <a:rPr sz="1400" b="0" dirty="0" err="1">
                <a:solidFill>
                  <a:srgbClr val="000000"/>
                </a:solidFill>
              </a:rPr>
              <a:t>лет</a:t>
            </a:r>
            <a:r>
              <a:rPr sz="1400" b="0" dirty="0">
                <a:solidFill>
                  <a:srgbClr val="000000"/>
                </a:solidFill>
              </a:rPr>
              <a:t/>
            </a:r>
            <a:br>
              <a:rPr sz="1400" b="0" dirty="0">
                <a:solidFill>
                  <a:srgbClr val="000000"/>
                </a:solidFill>
              </a:rPr>
            </a:br>
            <a:r>
              <a:rPr sz="1400" b="0" dirty="0">
                <a:solidFill>
                  <a:srgbClr val="000000"/>
                </a:solidFill>
              </a:rPr>
              <a:t>    </a:t>
            </a:r>
            <a:r>
              <a:rPr sz="1400" b="0" dirty="0" err="1">
                <a:solidFill>
                  <a:srgbClr val="000000"/>
                </a:solidFill>
              </a:rPr>
              <a:t>Ставка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dirty="0" err="1">
                <a:solidFill>
                  <a:srgbClr val="000000"/>
                </a:solidFill>
              </a:rPr>
              <a:t>от</a:t>
            </a:r>
            <a:r>
              <a:rPr sz="1400" dirty="0">
                <a:solidFill>
                  <a:srgbClr val="000000"/>
                </a:solidFill>
              </a:rPr>
              <a:t> 1% </a:t>
            </a:r>
            <a:r>
              <a:rPr sz="1400" dirty="0" err="1">
                <a:solidFill>
                  <a:srgbClr val="000000"/>
                </a:solidFill>
              </a:rPr>
              <a:t>до</a:t>
            </a:r>
            <a:r>
              <a:rPr sz="1400" dirty="0">
                <a:solidFill>
                  <a:srgbClr val="000000"/>
                </a:solidFill>
              </a:rPr>
              <a:t> 5%</a:t>
            </a:r>
            <a:br>
              <a:rPr sz="1400" dirty="0">
                <a:solidFill>
                  <a:srgbClr val="000000"/>
                </a:solidFill>
              </a:rPr>
            </a:br>
            <a:r>
              <a:rPr sz="1400" dirty="0">
                <a:solidFill>
                  <a:srgbClr val="000000"/>
                </a:solidFill>
              </a:rPr>
              <a:t>    </a:t>
            </a:r>
            <a:r>
              <a:rPr sz="1400" b="0" dirty="0" err="1">
                <a:solidFill>
                  <a:srgbClr val="000000"/>
                </a:solidFill>
              </a:rPr>
              <a:t>Обеспечение</a:t>
            </a:r>
            <a:r>
              <a:rPr sz="1400" b="0" dirty="0">
                <a:solidFill>
                  <a:srgbClr val="000000"/>
                </a:solidFill>
              </a:rPr>
              <a:t>: </a:t>
            </a:r>
            <a:r>
              <a:rPr sz="1400" b="0" dirty="0" err="1">
                <a:solidFill>
                  <a:srgbClr val="000000"/>
                </a:solidFill>
              </a:rPr>
              <a:t>залог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или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банковская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гарантия</a:t>
            </a:r>
            <a:endParaRPr sz="1400" dirty="0">
              <a:solidFill>
                <a:srgbClr val="000000"/>
              </a:solidFill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-  </a:t>
            </a:r>
            <a:r>
              <a:rPr sz="1400" dirty="0" err="1"/>
              <a:t>подать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 </a:t>
            </a:r>
            <a:r>
              <a:rPr sz="14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https://frprf.ru/ - constructor</a:t>
            </a:r>
            <a:r>
              <a:rPr sz="1400" i="1" dirty="0"/>
              <a:t> </a:t>
            </a:r>
            <a:endParaRPr sz="1400" dirty="0"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Мы</a:t>
            </a:r>
            <a:r>
              <a:rPr sz="1400" dirty="0"/>
              <a:t> </a:t>
            </a:r>
            <a:r>
              <a:rPr sz="1400" dirty="0" err="1"/>
              <a:t>поможем</a:t>
            </a:r>
            <a:r>
              <a:rPr sz="1400" dirty="0"/>
              <a:t> </a:t>
            </a:r>
            <a:r>
              <a:rPr sz="1400" dirty="0" err="1"/>
              <a:t>оформить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 - </a:t>
            </a:r>
            <a:r>
              <a:rPr sz="1400" dirty="0" err="1"/>
              <a:t>консультация</a:t>
            </a:r>
            <a:r>
              <a:rPr sz="1400" dirty="0"/>
              <a:t> </a:t>
            </a:r>
            <a:r>
              <a:rPr sz="1400" dirty="0" err="1"/>
              <a:t>от</a:t>
            </a:r>
            <a:r>
              <a:rPr sz="1400" dirty="0"/>
              <a:t> ФРП МО  </a:t>
            </a:r>
            <a:r>
              <a:rPr sz="14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</a:t>
            </a:r>
            <a:r>
              <a:rPr sz="1400" i="1" dirty="0"/>
              <a:t>  </a:t>
            </a:r>
            <a:r>
              <a:rPr sz="1400" dirty="0"/>
              <a:t>e-mail:</a:t>
            </a:r>
            <a:r>
              <a:rPr sz="1400" i="1" dirty="0"/>
              <a:t> </a:t>
            </a:r>
            <a:r>
              <a:rPr sz="1400" i="1" u="sng" dirty="0">
                <a:solidFill>
                  <a:srgbClr val="026BC2"/>
                </a:solidFill>
              </a:rPr>
              <a:t>rpmo@mosreg.ru</a:t>
            </a:r>
            <a:br>
              <a:rPr sz="1400" i="1" u="sng" dirty="0">
                <a:solidFill>
                  <a:srgbClr val="026BC2"/>
                </a:solidFill>
              </a:rPr>
            </a:br>
            <a:r>
              <a:rPr sz="1400" i="1" u="sng" dirty="0">
                <a:solidFill>
                  <a:srgbClr val="026BC2"/>
                </a:solidFill>
              </a:rPr>
              <a:t/>
            </a:r>
            <a:br>
              <a:rPr sz="1400" i="1" u="sng" dirty="0">
                <a:solidFill>
                  <a:srgbClr val="026BC2"/>
                </a:solidFill>
              </a:rPr>
            </a:br>
            <a:r>
              <a:rPr sz="2000" b="1" dirty="0">
                <a:solidFill>
                  <a:srgbClr val="004680"/>
                </a:solidFill>
              </a:rPr>
              <a:t>ШАГ 2: БАНКИ</a:t>
            </a:r>
          </a:p>
          <a:p>
            <a:pPr lvl="1" indent="4572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/>
              <a:t>1) </a:t>
            </a:r>
            <a:r>
              <a:rPr sz="1400" dirty="0" err="1"/>
              <a:t>Льготная</a:t>
            </a:r>
            <a:r>
              <a:rPr sz="1400" dirty="0"/>
              <a:t> </a:t>
            </a:r>
            <a:r>
              <a:rPr sz="1400" dirty="0" err="1"/>
              <a:t>программа</a:t>
            </a:r>
            <a:r>
              <a:rPr sz="1400" dirty="0"/>
              <a:t> </a:t>
            </a:r>
            <a:r>
              <a:rPr sz="1400" b="1" dirty="0"/>
              <a:t>«ИНВЕСТИЦИОННАЯ»</a:t>
            </a:r>
            <a:r>
              <a:rPr sz="1400" dirty="0"/>
              <a:t> </a:t>
            </a:r>
            <a:r>
              <a:rPr sz="1400" dirty="0" err="1"/>
              <a:t>для</a:t>
            </a:r>
            <a:r>
              <a:rPr sz="1400" dirty="0"/>
              <a:t> МСП - </a:t>
            </a:r>
            <a:r>
              <a:rPr sz="1400" b="1" dirty="0" err="1"/>
              <a:t>до</a:t>
            </a:r>
            <a:r>
              <a:rPr sz="1400" b="1" dirty="0"/>
              <a:t> 2 </a:t>
            </a:r>
            <a:r>
              <a:rPr sz="1400" b="1" dirty="0" err="1"/>
              <a:t>млрд</a:t>
            </a:r>
            <a:r>
              <a:rPr sz="1400" b="1" dirty="0"/>
              <a:t>. </a:t>
            </a:r>
            <a:r>
              <a:rPr sz="1400" b="1" dirty="0" err="1"/>
              <a:t>руб</a:t>
            </a:r>
            <a:r>
              <a:rPr sz="1400" b="1" dirty="0"/>
              <a:t>.</a:t>
            </a:r>
            <a:r>
              <a:rPr sz="1400" dirty="0"/>
              <a:t> </a:t>
            </a:r>
            <a:r>
              <a:rPr lang="ru-RU" sz="1400" dirty="0"/>
              <a:t>Срок – до </a:t>
            </a:r>
            <a:r>
              <a:rPr lang="ru-RU" sz="1400"/>
              <a:t>2 лет,</a:t>
            </a:r>
            <a:r>
              <a:rPr sz="1400"/>
              <a:t> </a:t>
            </a:r>
            <a:r>
              <a:rPr sz="1400" dirty="0" err="1"/>
              <a:t>Ставка</a:t>
            </a:r>
            <a:r>
              <a:rPr sz="1400" dirty="0"/>
              <a:t> </a:t>
            </a:r>
            <a:r>
              <a:rPr sz="1400" b="1" dirty="0"/>
              <a:t>13,5-15%</a:t>
            </a:r>
          </a:p>
          <a:p>
            <a:pPr lvl="1" indent="4572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/>
              <a:t>2) </a:t>
            </a:r>
            <a:r>
              <a:rPr sz="1400" dirty="0" err="1"/>
              <a:t>Кредит</a:t>
            </a:r>
            <a:r>
              <a:rPr sz="1400" dirty="0"/>
              <a:t> </a:t>
            </a:r>
            <a:r>
              <a:rPr sz="1400" b="1" dirty="0" err="1"/>
              <a:t>для</a:t>
            </a:r>
            <a:r>
              <a:rPr sz="1400" b="1" dirty="0"/>
              <a:t> </a:t>
            </a:r>
            <a:r>
              <a:rPr sz="1400" b="1" dirty="0" err="1"/>
              <a:t>системообразующих</a:t>
            </a:r>
            <a:r>
              <a:rPr sz="1400" b="1" dirty="0"/>
              <a:t> </a:t>
            </a:r>
            <a:r>
              <a:rPr sz="1400" dirty="0" err="1"/>
              <a:t>предприятий</a:t>
            </a:r>
            <a:r>
              <a:rPr sz="1400" b="1" dirty="0"/>
              <a:t> -  </a:t>
            </a:r>
            <a:r>
              <a:rPr sz="1400" b="1" dirty="0" err="1"/>
              <a:t>до</a:t>
            </a:r>
            <a:r>
              <a:rPr sz="1400" b="1" dirty="0"/>
              <a:t> 10 </a:t>
            </a:r>
            <a:r>
              <a:rPr sz="1400" b="1" dirty="0" err="1"/>
              <a:t>млрд</a:t>
            </a:r>
            <a:r>
              <a:rPr sz="1400" b="1" dirty="0"/>
              <a:t>. </a:t>
            </a:r>
            <a:r>
              <a:rPr sz="1400" b="1" dirty="0" err="1"/>
              <a:t>руб</a:t>
            </a:r>
            <a:r>
              <a:rPr sz="1400" b="1" dirty="0"/>
              <a:t>. </a:t>
            </a:r>
            <a:r>
              <a:rPr lang="ru-RU" sz="1400" b="1" dirty="0"/>
              <a:t> </a:t>
            </a:r>
            <a:r>
              <a:rPr lang="ru-RU" sz="1400" dirty="0"/>
              <a:t>Срок </a:t>
            </a:r>
            <a:r>
              <a:rPr lang="ru-RU" sz="1400" b="1" dirty="0"/>
              <a:t>  - 1 год   </a:t>
            </a:r>
            <a:r>
              <a:rPr lang="ru-RU" sz="1400" dirty="0"/>
              <a:t>Ставка</a:t>
            </a:r>
            <a:r>
              <a:rPr lang="ru-RU" sz="1400" b="1" dirty="0"/>
              <a:t> – 10-11% </a:t>
            </a:r>
            <a:endParaRPr sz="1400" b="1" dirty="0"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Если</a:t>
            </a:r>
            <a:r>
              <a:rPr sz="1400" dirty="0"/>
              <a:t> </a:t>
            </a:r>
            <a:r>
              <a:rPr sz="1400" dirty="0" err="1"/>
              <a:t>есть</a:t>
            </a:r>
            <a:r>
              <a:rPr sz="1400" dirty="0"/>
              <a:t> </a:t>
            </a:r>
            <a:r>
              <a:rPr sz="1400" dirty="0" err="1"/>
              <a:t>вопросы</a:t>
            </a:r>
            <a:r>
              <a:rPr sz="1400" dirty="0"/>
              <a:t> к </a:t>
            </a:r>
            <a:r>
              <a:rPr sz="1400" dirty="0" err="1"/>
              <a:t>любому</a:t>
            </a:r>
            <a:r>
              <a:rPr sz="1400" dirty="0"/>
              <a:t> </a:t>
            </a:r>
            <a:r>
              <a:rPr sz="1400" dirty="0" err="1"/>
              <a:t>банку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НЕ </a:t>
            </a:r>
            <a:r>
              <a:rPr sz="1400" dirty="0" err="1"/>
              <a:t>выдают</a:t>
            </a:r>
            <a:r>
              <a:rPr sz="1400" dirty="0"/>
              <a:t> </a:t>
            </a:r>
            <a:r>
              <a:rPr sz="1400" dirty="0" err="1"/>
              <a:t>кредит</a:t>
            </a:r>
            <a:r>
              <a:rPr sz="1400" dirty="0"/>
              <a:t> - </a:t>
            </a:r>
            <a:r>
              <a:rPr sz="1400" dirty="0" err="1"/>
              <a:t>написать</a:t>
            </a:r>
            <a:r>
              <a:rPr sz="1400" dirty="0"/>
              <a:t> </a:t>
            </a:r>
            <a:r>
              <a:rPr sz="1400" dirty="0" err="1"/>
              <a:t>нам</a:t>
            </a:r>
            <a:r>
              <a:rPr sz="1400" dirty="0"/>
              <a:t> о </a:t>
            </a:r>
            <a:r>
              <a:rPr sz="1400" dirty="0" err="1"/>
              <a:t>проблеме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</a:t>
            </a:r>
            <a:br>
              <a:rPr sz="1400" dirty="0"/>
            </a:b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Ссылка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на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форму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 </a:t>
            </a:r>
            <a:r>
              <a:rPr sz="14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заявки</a:t>
            </a: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14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3: СУБСИДИЯ % СТАВКИ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кредиту</a:t>
            </a:r>
            <a:r>
              <a:rPr dirty="0"/>
              <a:t> </a:t>
            </a:r>
            <a:r>
              <a:rPr dirty="0" err="1"/>
              <a:t>банка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Московской</a:t>
            </a:r>
            <a:r>
              <a:rPr dirty="0"/>
              <a:t> </a:t>
            </a:r>
            <a:r>
              <a:rPr dirty="0" err="1"/>
              <a:t>области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/>
          </a:p>
          <a:p>
            <a:pPr lvl="1" indent="457200"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Максимальный</a:t>
            </a:r>
            <a:r>
              <a:rPr sz="1400" dirty="0"/>
              <a:t> </a:t>
            </a:r>
            <a:r>
              <a:rPr sz="1400" dirty="0" err="1"/>
              <a:t>размер</a:t>
            </a:r>
            <a:r>
              <a:rPr sz="1400" dirty="0"/>
              <a:t> % </a:t>
            </a:r>
            <a:r>
              <a:rPr sz="1400" dirty="0" err="1"/>
              <a:t>ставки</a:t>
            </a:r>
            <a:r>
              <a:rPr sz="1400" b="0" dirty="0"/>
              <a:t> </a:t>
            </a:r>
            <a:r>
              <a:rPr sz="1400" b="0" dirty="0" err="1"/>
              <a:t>для</a:t>
            </a:r>
            <a:r>
              <a:rPr sz="1400" b="0" dirty="0"/>
              <a:t> </a:t>
            </a:r>
            <a:r>
              <a:rPr sz="1400" b="0" dirty="0" err="1"/>
              <a:t>заемщика</a:t>
            </a:r>
            <a:r>
              <a:rPr sz="1400" b="0" dirty="0"/>
              <a:t>  – ½ </a:t>
            </a:r>
            <a:r>
              <a:rPr sz="1400" b="0" dirty="0" err="1"/>
              <a:t>ключевая</a:t>
            </a:r>
            <a:r>
              <a:rPr sz="1400" b="0" dirty="0"/>
              <a:t> </a:t>
            </a:r>
            <a:r>
              <a:rPr sz="1400" b="0" dirty="0" err="1"/>
              <a:t>ставка</a:t>
            </a:r>
            <a:r>
              <a:rPr sz="1400" b="0" dirty="0"/>
              <a:t> ЦБ +1,5% = </a:t>
            </a:r>
            <a:r>
              <a:rPr sz="1400" dirty="0"/>
              <a:t>11,5%</a:t>
            </a:r>
          </a:p>
          <a:p>
            <a:pPr marL="1071562" indent="-1071562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-  </a:t>
            </a:r>
            <a:r>
              <a:rPr sz="1400" dirty="0" err="1"/>
              <a:t>получить</a:t>
            </a:r>
            <a:r>
              <a:rPr sz="1400" dirty="0"/>
              <a:t> </a:t>
            </a:r>
            <a:r>
              <a:rPr sz="1400" dirty="0" err="1"/>
              <a:t>инфо</a:t>
            </a:r>
            <a:r>
              <a:rPr sz="1400" dirty="0"/>
              <a:t> </a:t>
            </a:r>
            <a:r>
              <a:rPr sz="1400" dirty="0" err="1"/>
              <a:t>для</a:t>
            </a:r>
            <a:r>
              <a:rPr sz="1400" dirty="0"/>
              <a:t> МСП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</a:t>
            </a:r>
            <a:br>
              <a:rPr sz="1400" dirty="0"/>
            </a:b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https://invest.mosreg.ru/business_creation/razvitie-biznesa/dengi/procentnaya-stavka-po-kreditam</a:t>
            </a:r>
            <a:endParaRPr sz="1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-  </a:t>
            </a:r>
            <a:r>
              <a:rPr sz="1400" dirty="0" err="1"/>
              <a:t>подать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</a:t>
            </a:r>
            <a:r>
              <a:rPr sz="1400" dirty="0" err="1"/>
              <a:t>для</a:t>
            </a:r>
            <a:r>
              <a:rPr sz="1400" dirty="0"/>
              <a:t> </a:t>
            </a:r>
            <a:r>
              <a:rPr sz="1400" dirty="0" err="1"/>
              <a:t>крупного</a:t>
            </a:r>
            <a:r>
              <a:rPr sz="1400" dirty="0"/>
              <a:t> </a:t>
            </a:r>
            <a:r>
              <a:rPr sz="1400" dirty="0" err="1"/>
              <a:t>бизнеса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 </a:t>
            </a:r>
            <a:r>
              <a:rPr sz="1400" b="1" dirty="0"/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</a:t>
            </a:r>
            <a:r>
              <a:rPr sz="1400" b="1" dirty="0"/>
              <a:t>  </a:t>
            </a:r>
            <a:r>
              <a:rPr sz="1400" dirty="0"/>
              <a:t>e-mail:</a:t>
            </a:r>
            <a:r>
              <a:rPr sz="1400" i="1" dirty="0"/>
              <a:t> </a:t>
            </a:r>
            <a:r>
              <a:rPr sz="1400" i="1" u="sng" dirty="0">
                <a:solidFill>
                  <a:srgbClr val="026BC2"/>
                </a:solidFill>
              </a:rPr>
              <a:t>rpmo@mosreg.ru</a:t>
            </a:r>
            <a:br>
              <a:rPr sz="1400" i="1" u="sng" dirty="0">
                <a:solidFill>
                  <a:srgbClr val="026BC2"/>
                </a:solidFill>
              </a:rPr>
            </a:br>
            <a:endParaRPr b="1" dirty="0"/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4:  </a:t>
            </a:r>
            <a:r>
              <a:rPr dirty="0" err="1"/>
              <a:t>льготный</a:t>
            </a:r>
            <a:r>
              <a:rPr dirty="0"/>
              <a:t> ЗАЙМ ФОНДА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промышленности</a:t>
            </a:r>
            <a:r>
              <a:rPr dirty="0"/>
              <a:t> -  ФРП МО</a:t>
            </a:r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Сумма</a:t>
            </a:r>
            <a:r>
              <a:rPr sz="1400" dirty="0"/>
              <a:t>: </a:t>
            </a:r>
            <a:r>
              <a:rPr sz="1400" b="1" dirty="0" err="1"/>
              <a:t>до</a:t>
            </a:r>
            <a:r>
              <a:rPr sz="1400" b="1" dirty="0"/>
              <a:t> 150 </a:t>
            </a:r>
            <a:r>
              <a:rPr sz="1400" b="1" dirty="0" err="1"/>
              <a:t>млн</a:t>
            </a:r>
            <a:r>
              <a:rPr sz="1400" b="1" dirty="0"/>
              <a:t> </a:t>
            </a:r>
            <a:r>
              <a:rPr sz="1400" b="1" dirty="0" err="1"/>
              <a:t>руб</a:t>
            </a:r>
            <a:r>
              <a:rPr sz="1400" b="1" dirty="0"/>
              <a:t>.</a:t>
            </a:r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Срок</a:t>
            </a:r>
            <a:r>
              <a:rPr sz="1400" dirty="0"/>
              <a:t>: </a:t>
            </a:r>
            <a:r>
              <a:rPr sz="1400" dirty="0" err="1"/>
              <a:t>от</a:t>
            </a:r>
            <a:r>
              <a:rPr sz="1400" dirty="0"/>
              <a:t> 1 </a:t>
            </a:r>
            <a:r>
              <a:rPr sz="1400" dirty="0" err="1"/>
              <a:t>года</a:t>
            </a:r>
            <a:r>
              <a:rPr sz="1400" dirty="0"/>
              <a:t> </a:t>
            </a:r>
            <a:r>
              <a:rPr sz="1400" dirty="0" err="1"/>
              <a:t>до</a:t>
            </a:r>
            <a:r>
              <a:rPr sz="1400" dirty="0"/>
              <a:t> 5 </a:t>
            </a:r>
            <a:r>
              <a:rPr sz="1400" dirty="0" err="1"/>
              <a:t>лет</a:t>
            </a:r>
            <a:endParaRPr sz="1400" dirty="0"/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Ставка</a:t>
            </a:r>
            <a:r>
              <a:rPr sz="1400" dirty="0"/>
              <a:t>: </a:t>
            </a:r>
            <a:r>
              <a:rPr sz="1400" b="1" dirty="0" err="1"/>
              <a:t>от</a:t>
            </a:r>
            <a:r>
              <a:rPr sz="1400" b="1" dirty="0"/>
              <a:t> 1% </a:t>
            </a:r>
            <a:r>
              <a:rPr sz="1400" b="1" dirty="0" err="1"/>
              <a:t>до</a:t>
            </a:r>
            <a:r>
              <a:rPr sz="1400" b="1" dirty="0"/>
              <a:t> 5%</a:t>
            </a:r>
          </a:p>
          <a:p>
            <a:pPr lvl="1" indent="228600"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Обеспечение</a:t>
            </a:r>
            <a:r>
              <a:rPr sz="1400" dirty="0"/>
              <a:t>: </a:t>
            </a:r>
            <a:r>
              <a:rPr sz="1400" dirty="0" err="1"/>
              <a:t>залог</a:t>
            </a:r>
            <a:r>
              <a:rPr sz="1400" dirty="0"/>
              <a:t> </a:t>
            </a:r>
            <a:r>
              <a:rPr sz="1400" dirty="0" err="1"/>
              <a:t>оборудования</a:t>
            </a:r>
            <a:r>
              <a:rPr sz="1400" dirty="0"/>
              <a:t> </a:t>
            </a:r>
            <a:r>
              <a:rPr sz="1400" dirty="0" err="1"/>
              <a:t>или</a:t>
            </a:r>
            <a:r>
              <a:rPr sz="1400" dirty="0"/>
              <a:t> </a:t>
            </a:r>
            <a:r>
              <a:rPr sz="1400" dirty="0" err="1"/>
              <a:t>др</a:t>
            </a:r>
            <a:r>
              <a:rPr sz="1400" dirty="0"/>
              <a:t> </a:t>
            </a:r>
            <a:r>
              <a:rPr sz="1400" dirty="0" err="1"/>
              <a:t>имущества</a:t>
            </a:r>
            <a:endParaRPr sz="1400" dirty="0"/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/>
              <a:t>Ссылка</a:t>
            </a:r>
            <a:r>
              <a:rPr sz="1400" dirty="0"/>
              <a:t>  - </a:t>
            </a:r>
            <a:r>
              <a:rPr sz="1400" dirty="0" err="1"/>
              <a:t>подать</a:t>
            </a:r>
            <a:r>
              <a:rPr sz="1400" dirty="0"/>
              <a:t> </a:t>
            </a:r>
            <a:r>
              <a:rPr sz="1400" dirty="0" err="1"/>
              <a:t>заявку</a:t>
            </a:r>
            <a:r>
              <a:rPr sz="1400" dirty="0"/>
              <a:t> </a:t>
            </a:r>
            <a:r>
              <a:rPr sz="1400" dirty="0" err="1"/>
              <a:t>можно</a:t>
            </a:r>
            <a:r>
              <a:rPr sz="1400" dirty="0"/>
              <a:t> </a:t>
            </a:r>
            <a:r>
              <a:rPr sz="1400" dirty="0" err="1"/>
              <a:t>здесь</a:t>
            </a:r>
            <a:r>
              <a:rPr sz="1400" dirty="0"/>
              <a:t>: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</a:t>
            </a:r>
            <a:r>
              <a:rPr sz="1400" dirty="0"/>
              <a:t>. e-mail:</a:t>
            </a:r>
            <a:r>
              <a:rPr sz="1400" i="1" dirty="0"/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rpmo@mosreg.ru</a:t>
            </a:r>
          </a:p>
        </p:txBody>
      </p:sp>
      <p:sp>
        <p:nvSpPr>
          <p:cNvPr id="4" name="Shape 319">
            <a:extLst>
              <a:ext uri="{FF2B5EF4-FFF2-40B4-BE49-F238E27FC236}">
                <a16:creationId xmlns:a16="http://schemas.microsoft.com/office/drawing/2014/main" xmlns="" id="{ED8749CF-31B4-44B5-A75B-43A29520C3BC}"/>
              </a:ext>
            </a:extLst>
          </p:cNvPr>
          <p:cNvSpPr txBox="1">
            <a:spLocks/>
          </p:cNvSpPr>
          <p:nvPr/>
        </p:nvSpPr>
        <p:spPr>
          <a:xfrm>
            <a:off x="11754867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315032" y="118309"/>
            <a:ext cx="1218177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5 ШАГОВ - реализация ЗАЯВОК по ИМПОРТОЗАМЕЩЕНИЮ</a:t>
            </a:r>
          </a:p>
        </p:txBody>
      </p:sp>
      <p:sp>
        <p:nvSpPr>
          <p:cNvPr id="247" name="Shape 247"/>
          <p:cNvSpPr/>
          <p:nvPr/>
        </p:nvSpPr>
        <p:spPr>
          <a:xfrm>
            <a:off x="485720" y="795952"/>
            <a:ext cx="11913349" cy="239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ШАГ 5: ЗЕМЛЯ ЗА 1 РУБЛЬ НА 3 ГОДА</a:t>
            </a:r>
          </a:p>
          <a:p>
            <a:pPr>
              <a:defRPr sz="2000" b="1">
                <a:solidFill>
                  <a:srgbClr val="00468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13893" indent="-213893">
              <a:buSzPct val="100000"/>
              <a:buAutoNum type="arabicPeriod"/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ЕСЛИ </a:t>
            </a:r>
            <a:r>
              <a:rPr dirty="0" err="1"/>
              <a:t>нужен</a:t>
            </a:r>
            <a:r>
              <a:rPr dirty="0"/>
              <a:t> ПОДБОР </a:t>
            </a:r>
            <a:r>
              <a:rPr dirty="0" err="1"/>
              <a:t>участка</a:t>
            </a:r>
            <a:r>
              <a:rPr b="0" dirty="0"/>
              <a:t> - </a:t>
            </a:r>
            <a:r>
              <a:rPr b="0" dirty="0" err="1"/>
              <a:t>Подача</a:t>
            </a:r>
            <a:r>
              <a:rPr b="0" dirty="0"/>
              <a:t> </a:t>
            </a:r>
            <a:r>
              <a:rPr b="0" dirty="0" err="1"/>
              <a:t>заявки</a:t>
            </a:r>
            <a:r>
              <a:rPr b="0" dirty="0"/>
              <a:t> </a:t>
            </a:r>
            <a:r>
              <a:rPr b="0" dirty="0" err="1"/>
              <a:t>по</a:t>
            </a:r>
            <a:r>
              <a:rPr b="0" dirty="0"/>
              <a:t> </a:t>
            </a:r>
            <a:r>
              <a:rPr b="0" dirty="0" err="1"/>
              <a:t>ссылке</a:t>
            </a:r>
            <a:r>
              <a:rPr b="0" dirty="0"/>
              <a:t>: </a:t>
            </a:r>
            <a:r>
              <a:rPr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https://invest.mosreg.ru/business-support</a:t>
            </a:r>
          </a:p>
          <a:p>
            <a:pPr marL="213893" indent="-213893">
              <a:buSzPct val="100000"/>
              <a:buAutoNum type="arabicPeriod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marL="213893" indent="-213893">
              <a:buSzPct val="100000"/>
              <a:buAutoNum type="arabicPeriod" startAt="2"/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 </a:t>
            </a:r>
            <a:r>
              <a:rPr dirty="0" err="1"/>
              <a:t>Подбор</a:t>
            </a:r>
            <a:r>
              <a:rPr dirty="0"/>
              <a:t> </a:t>
            </a:r>
            <a:r>
              <a:rPr dirty="0" err="1"/>
              <a:t>земельного</a:t>
            </a:r>
            <a:r>
              <a:rPr dirty="0"/>
              <a:t> </a:t>
            </a:r>
            <a:r>
              <a:rPr dirty="0" err="1"/>
              <a:t>участка</a:t>
            </a:r>
            <a:r>
              <a:rPr dirty="0"/>
              <a:t> (</a:t>
            </a:r>
            <a:r>
              <a:rPr dirty="0" err="1"/>
              <a:t>МинИнвест+Минимущество</a:t>
            </a:r>
            <a:r>
              <a:rPr dirty="0"/>
              <a:t>)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Банка</a:t>
            </a:r>
            <a:r>
              <a:rPr dirty="0"/>
              <a:t> </a:t>
            </a:r>
            <a:r>
              <a:rPr dirty="0" err="1"/>
              <a:t>зем</a:t>
            </a:r>
            <a:r>
              <a:rPr dirty="0"/>
              <a:t>. </a:t>
            </a:r>
            <a:r>
              <a:rPr dirty="0" err="1"/>
              <a:t>участков</a:t>
            </a:r>
            <a:r>
              <a:rPr dirty="0"/>
              <a:t>  -  </a:t>
            </a:r>
            <a:r>
              <a:rPr dirty="0" err="1"/>
              <a:t>Срок</a:t>
            </a:r>
            <a:r>
              <a:rPr dirty="0"/>
              <a:t> - </a:t>
            </a:r>
            <a:r>
              <a:rPr b="1" dirty="0"/>
              <a:t>3 </a:t>
            </a:r>
            <a:r>
              <a:rPr b="1" dirty="0" err="1"/>
              <a:t>дня</a:t>
            </a:r>
            <a:endParaRPr sz="1400" b="1" dirty="0">
              <a:latin typeface="Courier"/>
              <a:ea typeface="Courier"/>
              <a:cs typeface="Courier"/>
              <a:sym typeface="Courier"/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400" b="1" dirty="0">
              <a:latin typeface="Courier"/>
              <a:ea typeface="Courier"/>
              <a:cs typeface="Courier"/>
              <a:sym typeface="Courier"/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3. </a:t>
            </a:r>
            <a:r>
              <a:rPr b="1" dirty="0"/>
              <a:t>ЕСЛИ </a:t>
            </a:r>
            <a:r>
              <a:rPr b="1" dirty="0" err="1"/>
              <a:t>есть</a:t>
            </a:r>
            <a:r>
              <a:rPr b="1" dirty="0"/>
              <a:t> </a:t>
            </a:r>
            <a:r>
              <a:rPr b="1" dirty="0" err="1"/>
              <a:t>конкретный</a:t>
            </a:r>
            <a:r>
              <a:rPr b="1" dirty="0"/>
              <a:t> </a:t>
            </a:r>
            <a:r>
              <a:rPr b="1" dirty="0" err="1"/>
              <a:t>участок</a:t>
            </a:r>
            <a:r>
              <a:rPr dirty="0"/>
              <a:t> - </a:t>
            </a:r>
            <a:r>
              <a:rPr dirty="0" err="1"/>
              <a:t>Подача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региональном</a:t>
            </a:r>
            <a:r>
              <a:rPr dirty="0"/>
              <a:t> </a:t>
            </a:r>
            <a:r>
              <a:rPr b="1" dirty="0" err="1">
                <a:solidFill>
                  <a:srgbClr val="011993"/>
                </a:solidFill>
              </a:rPr>
              <a:t>портале</a:t>
            </a:r>
            <a:r>
              <a:rPr b="1" dirty="0">
                <a:solidFill>
                  <a:srgbClr val="011993"/>
                </a:solidFill>
              </a:rPr>
              <a:t> </a:t>
            </a:r>
            <a:r>
              <a:rPr b="1" dirty="0" err="1">
                <a:solidFill>
                  <a:srgbClr val="011993"/>
                </a:solidFill>
              </a:rPr>
              <a:t>Госуслуг</a:t>
            </a:r>
            <a:endParaRPr b="1" dirty="0">
              <a:solidFill>
                <a:srgbClr val="011993"/>
              </a:solidFill>
            </a:endParaRPr>
          </a:p>
          <a:p>
            <a:pPr>
              <a:defRPr sz="1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1" dirty="0">
              <a:solidFill>
                <a:srgbClr val="011993"/>
              </a:solidFill>
            </a:endParaRPr>
          </a:p>
          <a:p>
            <a:pPr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4. </a:t>
            </a:r>
            <a:r>
              <a:rPr dirty="0" err="1"/>
              <a:t>Заключение</a:t>
            </a:r>
            <a:r>
              <a:rPr dirty="0"/>
              <a:t> </a:t>
            </a:r>
            <a:r>
              <a:rPr dirty="0" err="1"/>
              <a:t>договора</a:t>
            </a:r>
            <a:r>
              <a:rPr dirty="0"/>
              <a:t> </a:t>
            </a:r>
            <a:r>
              <a:rPr dirty="0" err="1"/>
              <a:t>аренды</a:t>
            </a:r>
            <a:r>
              <a:rPr dirty="0"/>
              <a:t>  - </a:t>
            </a:r>
            <a:r>
              <a:rPr dirty="0" err="1"/>
              <a:t>Срок</a:t>
            </a:r>
            <a:r>
              <a:rPr dirty="0"/>
              <a:t> – </a:t>
            </a:r>
            <a:r>
              <a:rPr b="1" dirty="0"/>
              <a:t>20 </a:t>
            </a:r>
            <a:r>
              <a:rPr b="1" dirty="0" err="1"/>
              <a:t>дней</a:t>
            </a:r>
            <a:endParaRPr b="1" dirty="0"/>
          </a:p>
        </p:txBody>
      </p:sp>
      <p:pic>
        <p:nvPicPr>
          <p:cNvPr id="248" name="image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1" y="3901833"/>
            <a:ext cx="6281936" cy="249764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7461825" y="3495433"/>
            <a:ext cx="4414758" cy="289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КРИТЕРИИ: 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Регистрация в Московской области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Соответствие перечню отраслей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Наличие бизнес-плана</a:t>
            </a:r>
          </a:p>
          <a:p>
            <a:pPr marL="457200" indent="-457200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Отсутствие задолженности по налогам</a:t>
            </a:r>
          </a:p>
          <a:p>
            <a:pPr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  <a:p>
            <a:pPr marL="457200" indent="-457200">
              <a:buSzPct val="100000"/>
              <a:buAutoNum type="arabicPeriod" startAt="5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  <a:p>
            <a:pPr>
              <a:defRPr sz="14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Необходимо указать:</a:t>
            </a:r>
          </a:p>
          <a:p>
            <a:pPr marL="187156" indent="-187156">
              <a:buSzPct val="100000"/>
              <a:buAutoNum type="arabicPeriod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Источники финансирования 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Количество рабочих мест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Объем инвестиций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Объем налоговых отчислений</a:t>
            </a:r>
          </a:p>
          <a:p>
            <a:pPr marL="187156" indent="-187156">
              <a:buSzPct val="100000"/>
              <a:buAutoNum type="arabicPeriod" startAt="3"/>
              <a:defRPr sz="1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Опыт реализации </a:t>
            </a:r>
          </a:p>
        </p:txBody>
      </p:sp>
      <p:sp>
        <p:nvSpPr>
          <p:cNvPr id="250" name="Shape 250"/>
          <p:cNvSpPr/>
          <p:nvPr/>
        </p:nvSpPr>
        <p:spPr>
          <a:xfrm>
            <a:off x="2046266" y="5641502"/>
            <a:ext cx="4748679" cy="683024"/>
          </a:xfrm>
          <a:prstGeom prst="rect">
            <a:avLst/>
          </a:prstGeom>
          <a:ln w="25400">
            <a:solidFill>
              <a:srgbClr val="4472C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7" name="Shape 319">
            <a:extLst>
              <a:ext uri="{FF2B5EF4-FFF2-40B4-BE49-F238E27FC236}">
                <a16:creationId xmlns:a16="http://schemas.microsoft.com/office/drawing/2014/main" xmlns="" id="{7642BC8D-439F-4DDD-AC97-4A88C35263B9}"/>
              </a:ext>
            </a:extLst>
          </p:cNvPr>
          <p:cNvSpPr txBox="1">
            <a:spLocks/>
          </p:cNvSpPr>
          <p:nvPr/>
        </p:nvSpPr>
        <p:spPr>
          <a:xfrm>
            <a:off x="11742675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393205" y="245309"/>
            <a:ext cx="1218176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отраслей для импортозамещения</a:t>
            </a:r>
          </a:p>
        </p:txBody>
      </p:sp>
      <p:grpSp>
        <p:nvGrpSpPr>
          <p:cNvPr id="258" name="Group 258"/>
          <p:cNvGrpSpPr/>
          <p:nvPr/>
        </p:nvGrpSpPr>
        <p:grpSpPr>
          <a:xfrm>
            <a:off x="139671" y="1359174"/>
            <a:ext cx="8270376" cy="3671091"/>
            <a:chOff x="0" y="-1"/>
            <a:chExt cx="8270374" cy="3671090"/>
          </a:xfrm>
        </p:grpSpPr>
        <p:pic>
          <p:nvPicPr>
            <p:cNvPr id="253" name="image5.png"/>
            <p:cNvPicPr>
              <a:picLocks noChangeAspect="1"/>
            </p:cNvPicPr>
            <p:nvPr/>
          </p:nvPicPr>
          <p:blipFill>
            <a:blip r:embed="rId2"/>
            <a:srcRect l="22147" t="19225" r="66350" b="52108"/>
            <a:stretch>
              <a:fillRect/>
            </a:stretch>
          </p:blipFill>
          <p:spPr>
            <a:xfrm>
              <a:off x="-1" y="3196551"/>
              <a:ext cx="582141" cy="474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" name="Shape 254"/>
            <p:cNvSpPr/>
            <p:nvPr/>
          </p:nvSpPr>
          <p:spPr>
            <a:xfrm>
              <a:off x="588494" y="-2"/>
              <a:ext cx="7681881" cy="3406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320840" indent="-320840">
                <a:lnSpc>
                  <a:spcPct val="200000"/>
                </a:lnSpc>
                <a:buSzPct val="100000"/>
                <a:buAutoNum type="arabicPeriod"/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 err="1"/>
                <a:t>Машиностроение</a:t>
              </a:r>
              <a:r>
                <a:rPr dirty="0"/>
                <a:t> 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2. </a:t>
              </a:r>
              <a:r>
                <a:rPr dirty="0" err="1"/>
                <a:t>Пищевое</a:t>
              </a:r>
              <a:r>
                <a:rPr dirty="0"/>
                <a:t> </a:t>
              </a:r>
              <a:r>
                <a:rPr dirty="0" err="1"/>
                <a:t>производство</a:t>
              </a:r>
              <a:endParaRPr dirty="0"/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3. </a:t>
              </a:r>
              <a:r>
                <a:rPr dirty="0" err="1"/>
                <a:t>Текстильная</a:t>
              </a:r>
              <a:r>
                <a:rPr dirty="0"/>
                <a:t> </a:t>
              </a:r>
              <a:r>
                <a:rPr dirty="0" err="1"/>
                <a:t>промышленность</a:t>
              </a:r>
              <a:endParaRPr dirty="0"/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4. </a:t>
              </a:r>
              <a:r>
                <a:rPr dirty="0" err="1"/>
                <a:t>Мебельная</a:t>
              </a:r>
              <a:r>
                <a:rPr dirty="0"/>
                <a:t> </a:t>
              </a:r>
              <a:r>
                <a:rPr dirty="0" err="1"/>
                <a:t>промышленность</a:t>
              </a:r>
              <a:endParaRPr dirty="0"/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rPr dirty="0"/>
                <a:t>5. </a:t>
              </a:r>
              <a:r>
                <a:rPr dirty="0" err="1"/>
                <a:t>Химическое</a:t>
              </a:r>
              <a:r>
                <a:rPr dirty="0"/>
                <a:t> </a:t>
              </a:r>
              <a:r>
                <a:rPr dirty="0" err="1"/>
                <a:t>производство</a:t>
              </a:r>
              <a:endParaRPr dirty="0"/>
            </a:p>
          </p:txBody>
        </p:sp>
        <p:pic>
          <p:nvPicPr>
            <p:cNvPr id="255" name="image4.jpeg" descr="https://png.pngtree.com/png-vector/20191018/ourlarge/pngtree-basket-icon-isolated-on-abstract-background-png-image_1825027.jpg"/>
            <p:cNvPicPr>
              <a:picLocks noChangeAspect="1"/>
            </p:cNvPicPr>
            <p:nvPr/>
          </p:nvPicPr>
          <p:blipFill>
            <a:blip r:embed="rId3"/>
            <a:srcRect l="9488" t="16796" r="8877" b="23660"/>
            <a:stretch>
              <a:fillRect/>
            </a:stretch>
          </p:blipFill>
          <p:spPr>
            <a:xfrm>
              <a:off x="27951" y="1062134"/>
              <a:ext cx="477218" cy="292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image5.jpeg" descr="https://nicoletta.km.ua/wp-content/uploads/2018/09/Mens-Pajama-595b40b75ba036ed117d9f7c-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82" y="1787053"/>
              <a:ext cx="489483" cy="362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image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2" y="2511058"/>
              <a:ext cx="500777" cy="358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4" name="Group 264"/>
          <p:cNvGrpSpPr/>
          <p:nvPr/>
        </p:nvGrpSpPr>
        <p:grpSpPr>
          <a:xfrm>
            <a:off x="6254112" y="1396586"/>
            <a:ext cx="6022896" cy="3563032"/>
            <a:chOff x="0" y="0"/>
            <a:chExt cx="6022894" cy="3563030"/>
          </a:xfrm>
        </p:grpSpPr>
        <p:pic>
          <p:nvPicPr>
            <p:cNvPr id="259" name="image5.png"/>
            <p:cNvPicPr>
              <a:picLocks noChangeAspect="1"/>
            </p:cNvPicPr>
            <p:nvPr/>
          </p:nvPicPr>
          <p:blipFill>
            <a:blip r:embed="rId2"/>
            <a:srcRect l="55377" t="19215" r="34508" b="53183"/>
            <a:stretch>
              <a:fillRect/>
            </a:stretch>
          </p:blipFill>
          <p:spPr>
            <a:xfrm>
              <a:off x="18725" y="3103948"/>
              <a:ext cx="324432" cy="459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Shape 260"/>
            <p:cNvSpPr/>
            <p:nvPr/>
          </p:nvSpPr>
          <p:spPr>
            <a:xfrm>
              <a:off x="362112" y="-1"/>
              <a:ext cx="5660784" cy="3406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6. Производство пластмассы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7. IT технологии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8. Сельское хозяйство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9. Производство стройматериалов</a:t>
              </a:r>
            </a:p>
            <a:p>
              <a:pPr>
                <a:lnSpc>
                  <a:spcPct val="200000"/>
                </a:lnSpc>
                <a:defRPr sz="2400">
                  <a:solidFill>
                    <a:srgbClr val="000000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r>
                <a:t>10. Фармацевтика</a:t>
              </a:r>
            </a:p>
          </p:txBody>
        </p:sp>
        <p:pic>
          <p:nvPicPr>
            <p:cNvPr id="261" name="image7.png" descr="https://tolknews.ru/projects/national-demography/images/tild3133-3937-4236-b433-323964623538__computer-logos-png-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" y="977472"/>
              <a:ext cx="338342" cy="451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image8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24" y="2488839"/>
              <a:ext cx="275960" cy="36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image9.png" descr="https://www.zambellipackaging.com/upload/blocchi/cr-packaging-pet-bottles-220-33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67333"/>
              <a:ext cx="313408" cy="417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5" name="Shape 265"/>
          <p:cNvSpPr/>
          <p:nvPr/>
        </p:nvSpPr>
        <p:spPr>
          <a:xfrm>
            <a:off x="508899" y="5904229"/>
            <a:ext cx="11702027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Закон МО «О перечне видов экономической деятельности для импортозамещения и преодоления негативных последствий </a:t>
            </a:r>
          </a:p>
          <a:p>
            <a:pPr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от ограничительных мер со стороны иностранных государств» 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https://mosreg.ru/download/document/1166732</a:t>
            </a:r>
          </a:p>
          <a:p>
            <a:pPr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 </a:t>
            </a:r>
          </a:p>
        </p:txBody>
      </p:sp>
      <p:pic>
        <p:nvPicPr>
          <p:cNvPr id="266" name="image6.jpeg" descr="https://us.123rf.com/450wm/blankstock/blankstock1912/blankstock191200712/134645910-bio-cosmetics-sign-fair-trade-line-icon-organic-tested-symbol-colorful-outline-concept-blue-and-oran.jpg?ver=6"/>
          <p:cNvPicPr>
            <a:picLocks noChangeAspect="1"/>
          </p:cNvPicPr>
          <p:nvPr/>
        </p:nvPicPr>
        <p:blipFill>
          <a:blip r:embed="rId10"/>
          <a:srcRect l="24122" t="17254" r="22663" b="15291"/>
          <a:stretch>
            <a:fillRect/>
          </a:stretch>
        </p:blipFill>
        <p:spPr>
          <a:xfrm>
            <a:off x="6286246" y="3024059"/>
            <a:ext cx="395565" cy="341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5.png"/>
          <p:cNvPicPr>
            <a:picLocks noChangeAspect="1"/>
          </p:cNvPicPr>
          <p:nvPr/>
        </p:nvPicPr>
        <p:blipFill>
          <a:blip r:embed="rId2"/>
          <a:srcRect l="24450" t="79261" r="67144" b="5158"/>
          <a:stretch>
            <a:fillRect/>
          </a:stretch>
        </p:blipFill>
        <p:spPr>
          <a:xfrm>
            <a:off x="265134" y="1662563"/>
            <a:ext cx="395584" cy="442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319">
            <a:extLst>
              <a:ext uri="{FF2B5EF4-FFF2-40B4-BE49-F238E27FC236}">
                <a16:creationId xmlns:a16="http://schemas.microsoft.com/office/drawing/2014/main" xmlns="" id="{38FA2544-8465-4EB0-8885-B77015EB01A8}"/>
              </a:ext>
            </a:extLst>
          </p:cNvPr>
          <p:cNvSpPr txBox="1">
            <a:spLocks/>
          </p:cNvSpPr>
          <p:nvPr/>
        </p:nvSpPr>
        <p:spPr>
          <a:xfrm>
            <a:off x="11901171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65504" y="167785"/>
            <a:ext cx="1163255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ПОСТУПИВШИХ ЗАЯВОК</a:t>
            </a:r>
          </a:p>
        </p:txBody>
      </p:sp>
      <p:graphicFrame>
        <p:nvGraphicFramePr>
          <p:cNvPr id="270" name="Table 270"/>
          <p:cNvGraphicFramePr/>
          <p:nvPr>
            <p:extLst>
              <p:ext uri="{D42A27DB-BD31-4B8C-83A1-F6EECF244321}">
                <p14:modId xmlns:p14="http://schemas.microsoft.com/office/powerpoint/2010/main" val="1396198821"/>
              </p:ext>
            </p:extLst>
          </p:nvPr>
        </p:nvGraphicFramePr>
        <p:xfrm>
          <a:off x="268293" y="799962"/>
          <a:ext cx="11632555" cy="51674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7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6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0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47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Инвестор</a:t>
                      </a:r>
                      <a:endParaRPr sz="1400" b="1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Описание проекта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Подобрана земля за 1 рубль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</a:rPr>
                        <a:t>Идет подбор</a:t>
                      </a: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</a:rPr>
                        <a:t>земли за 1 рубль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Передана в ФРП РФ 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Получена  субсидия % ставки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aseline="0" dirty="0">
                          <a:latin typeface="Verdana" panose="020B0604030504040204" pitchFamily="34" charset="0"/>
                        </a:rPr>
                        <a:t>ООО «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Исследовательский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Институт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Химического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Разнообразия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»  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(</a:t>
                      </a:r>
                      <a:r>
                        <a:rPr sz="1400" b="0" baseline="0" dirty="0" err="1">
                          <a:latin typeface="Verdana" panose="020B0604030504040204" pitchFamily="34" charset="0"/>
                        </a:rPr>
                        <a:t>Химки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Создание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полного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цикла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фармацевтических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субстанций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готовых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лекарственных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форм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входящих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в ЖНВЛП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9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ООО «ЕМВ ФИЛЬТРТЕХНИК РУС»</a:t>
                      </a:r>
                      <a:r>
                        <a:rPr lang="ru-RU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(Щелково)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Полный отказ от импортных комплектующих (Германия) при производстве фильтров для воздухоподготовки газовых турбин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aseline="0" dirty="0">
                          <a:latin typeface="Verdana" panose="020B0604030504040204" pitchFamily="34" charset="0"/>
                        </a:rPr>
                        <a:t>ООО МЗ «</a:t>
                      </a:r>
                      <a:r>
                        <a:rPr sz="1400" baseline="0" dirty="0" err="1">
                          <a:latin typeface="Verdana" panose="020B0604030504040204" pitchFamily="34" charset="0"/>
                        </a:rPr>
                        <a:t>Тонар</a:t>
                      </a:r>
                      <a:r>
                        <a:rPr sz="1400" baseline="0" dirty="0">
                          <a:latin typeface="Verdana" panose="020B0604030504040204" pitchFamily="34" charset="0"/>
                        </a:rPr>
                        <a:t>» </a:t>
                      </a:r>
                    </a:p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0" baseline="0" dirty="0">
                          <a:latin typeface="Verdana" panose="020B0604030504040204" pitchFamily="34" charset="0"/>
                        </a:rPr>
                        <a:t>(</a:t>
                      </a:r>
                      <a:r>
                        <a:rPr sz="1400" b="0" baseline="0" dirty="0" err="1">
                          <a:latin typeface="Verdana" panose="020B0604030504040204" pitchFamily="34" charset="0"/>
                        </a:rPr>
                        <a:t>Орехово-Зуево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замене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импортных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ОСЕЙ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прицепов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полуприцепов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перевозки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грузов</a:t>
                      </a:r>
                      <a:endParaRPr sz="120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АО «ОКБ КП»</a:t>
                      </a:r>
                      <a:r>
                        <a:rPr lang="ru-RU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(Мытищи)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Создание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полного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цикла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высокоимпульсного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кабеля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используемого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энергетической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отрасли</a:t>
                      </a:r>
                      <a:endParaRPr sz="120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АО МК «ШАТУРА»</a:t>
                      </a:r>
                      <a:r>
                        <a:rPr lang="ru-RU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(Шатура)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Модернизация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существующего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оборудования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замены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импортных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мебельных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комплектующих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фурнитура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ГК «</a:t>
                      </a:r>
                      <a:r>
                        <a:rPr sz="1400" b="1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Каменный</a:t>
                      </a: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400" b="1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век</a:t>
                      </a:r>
                      <a:r>
                        <a:rPr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en-US" sz="1400" b="1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ru-RU" sz="1400" b="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Москва)</a:t>
                      </a:r>
                      <a:endParaRPr sz="1400" b="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Строительство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завода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производству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пресс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–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форм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изготовления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каменной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тротуарной</a:t>
                      </a:r>
                      <a:r>
                        <a:rPr sz="1200" baseline="0" dirty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aseline="0" dirty="0" err="1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плитки</a:t>
                      </a:r>
                      <a:endParaRPr sz="1200" baseline="0" dirty="0">
                        <a:latin typeface="Verdana" panose="020B060403050404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aseline="0" dirty="0">
                          <a:latin typeface="Verdana" panose="020B0604030504040204" pitchFamily="34" charset="0"/>
                        </a:rPr>
                        <a:t>ООО «ПСК ФАРМА» </a:t>
                      </a:r>
                    </a:p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b="0" baseline="0" dirty="0">
                          <a:latin typeface="Verdana" panose="020B0604030504040204" pitchFamily="34" charset="0"/>
                        </a:rPr>
                        <a:t>(</a:t>
                      </a:r>
                      <a:r>
                        <a:rPr sz="1400" b="0" baseline="0" dirty="0" err="1">
                          <a:latin typeface="Verdana" panose="020B0604030504040204" pitchFamily="34" charset="0"/>
                        </a:rPr>
                        <a:t>Дубна</a:t>
                      </a:r>
                      <a:r>
                        <a:rPr sz="1400" b="0" baseline="0" dirty="0"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aseline="0">
                          <a:latin typeface="Verdana" panose="020B060403050404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Производство препаратов и субстанций для биотехнологических препаратов для борьбы с онкологией и ревматоидным артритом и производство лекартствееных  форм ЖНВЛП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baseline="0" dirty="0">
                        <a:latin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71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91" y="1468298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87" y="2104371"/>
            <a:ext cx="375568" cy="360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87" y="2703459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588" y="3331058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88" y="4022165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587" y="4651056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587" y="5421639"/>
            <a:ext cx="375568" cy="3600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319">
            <a:extLst>
              <a:ext uri="{FF2B5EF4-FFF2-40B4-BE49-F238E27FC236}">
                <a16:creationId xmlns:a16="http://schemas.microsoft.com/office/drawing/2014/main" xmlns="" id="{05AF8FA0-E536-473B-8DFA-CF0E042BBF51}"/>
              </a:ext>
            </a:extLst>
          </p:cNvPr>
          <p:cNvSpPr txBox="1">
            <a:spLocks/>
          </p:cNvSpPr>
          <p:nvPr/>
        </p:nvSpPr>
        <p:spPr>
          <a:xfrm>
            <a:off x="11803635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Shape 269">
            <a:extLst>
              <a:ext uri="{FF2B5EF4-FFF2-40B4-BE49-F238E27FC236}">
                <a16:creationId xmlns:a16="http://schemas.microsoft.com/office/drawing/2014/main" xmlns="" id="{08BA1A24-DD42-4B07-999D-0C41E7D5EBB1}"/>
              </a:ext>
            </a:extLst>
          </p:cNvPr>
          <p:cNvSpPr/>
          <p:nvPr/>
        </p:nvSpPr>
        <p:spPr>
          <a:xfrm>
            <a:off x="3584448" y="6081740"/>
            <a:ext cx="69860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ru-RU" sz="1800" dirty="0"/>
              <a:t>7 заявок на 3,7 млрд. руб. </a:t>
            </a:r>
          </a:p>
          <a:p>
            <a:r>
              <a:rPr lang="ru-RU" sz="1800" dirty="0"/>
              <a:t>4 заявки на 2,7 млрд. руб. -  уже переданы в фонд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9"/>
          <p:cNvGraphicFramePr/>
          <p:nvPr>
            <p:extLst>
              <p:ext uri="{D42A27DB-BD31-4B8C-83A1-F6EECF244321}">
                <p14:modId xmlns:p14="http://schemas.microsoft.com/office/powerpoint/2010/main" val="3456856090"/>
              </p:ext>
            </p:extLst>
          </p:nvPr>
        </p:nvGraphicFramePr>
        <p:xfrm>
          <a:off x="219917" y="752353"/>
          <a:ext cx="11726046" cy="581019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7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6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47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Инвестор</a:t>
                      </a:r>
                      <a:endParaRPr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Описание проекта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Подобрана</a:t>
                      </a: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земля</a:t>
                      </a: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за</a:t>
                      </a: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1 </a:t>
                      </a:r>
                      <a:r>
                        <a:rPr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рубль</a:t>
                      </a:r>
                      <a:endParaRPr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Идет подбор земли за 1 рубль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Передана в ФРП РФ 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Получена  субсидия % ставки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Инфрастройинтекс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(Москва)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 минеральной ваты (утеплителя)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Стартен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 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Балашиха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лифтовых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лебедок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Новые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технологии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Протвино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Изготовление косметической продукции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«Морепак-М8»</a:t>
                      </a:r>
                    </a:p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Сергиев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Посад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Переработка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сушеных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морепродуктов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Терра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Фиорита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Раменское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Организация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сырного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производства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Намера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Сергиев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Посад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«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изоционатов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 (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сейчас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Германия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и США)- 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промежуточный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компонент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полиуретана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резины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КБ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Феррум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(Москва)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металлоконструкций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Дизель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партс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Пушкино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резиновых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изделий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автомобилей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Ханкс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(Балашиха)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Переработка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растительных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масел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Основной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элемент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Красногорск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медицинский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изделий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l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кислородные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баллоны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80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7" y="1464582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7" y="1983713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1" y="4562154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370" y="5585843"/>
            <a:ext cx="413125" cy="396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61" y="6129741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9" y="2483353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9" y="3002676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8" y="3532044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8" y="4130025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26" y="5047384"/>
            <a:ext cx="375568" cy="360007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15033" y="205400"/>
            <a:ext cx="1163255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ПОСТУПИВШИХ ЗАЯВОК</a:t>
            </a:r>
          </a:p>
        </p:txBody>
      </p:sp>
      <p:sp>
        <p:nvSpPr>
          <p:cNvPr id="14" name="Shape 319">
            <a:extLst>
              <a:ext uri="{FF2B5EF4-FFF2-40B4-BE49-F238E27FC236}">
                <a16:creationId xmlns:a16="http://schemas.microsoft.com/office/drawing/2014/main" xmlns="" id="{F7CD6AE8-0B40-4EA4-87A5-6BADA8DCD5F9}"/>
              </a:ext>
            </a:extLst>
          </p:cNvPr>
          <p:cNvSpPr txBox="1">
            <a:spLocks/>
          </p:cNvSpPr>
          <p:nvPr/>
        </p:nvSpPr>
        <p:spPr>
          <a:xfrm>
            <a:off x="11840211" y="6462015"/>
            <a:ext cx="194426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35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292"/>
          <p:cNvGraphicFramePr/>
          <p:nvPr>
            <p:extLst>
              <p:ext uri="{D42A27DB-BD31-4B8C-83A1-F6EECF244321}">
                <p14:modId xmlns:p14="http://schemas.microsoft.com/office/powerpoint/2010/main" val="2339768020"/>
              </p:ext>
            </p:extLst>
          </p:nvPr>
        </p:nvGraphicFramePr>
        <p:xfrm>
          <a:off x="219927" y="597771"/>
          <a:ext cx="11632555" cy="424437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6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7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0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1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529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Инвестор</a:t>
                      </a:r>
                      <a:endParaRPr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Описание проекта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Подобрана земля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поиске </a:t>
                      </a:r>
                    </a:p>
                    <a:p>
                      <a:pPr algn="ctr">
                        <a:defRPr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земля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Передана в ФРП РФ 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Получена  субсидия % ставки</a:t>
                      </a:r>
                    </a:p>
                  </a:txBody>
                  <a:tcPr marL="0" marR="0" marT="0" marB="0" anchor="ctr" horzOverflow="overflow">
                    <a:lnL w="19050">
                      <a:solidFill>
                        <a:srgbClr val="FFFFFF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C1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АгроПромХолод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(Пушкино)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Промышленное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пищевое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оборудование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«НПО 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Иатек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(Люберцы)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 с/х и коммунального оборудования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857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Евромол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b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Раменское</a:t>
                      </a:r>
                      <a:r>
                        <a:rPr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Производят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сухое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молоко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будут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производить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«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казеинат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натрия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 -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стабилизации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молочных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продуктов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Стерин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(Луховицы)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инструмента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оборудования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приспособлений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применяемых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мед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целях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ООО"Азимут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Пак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"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(Балашиха)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упаковки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из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картона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«ГК МФМК»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(Мытищи)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оборудования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инженерных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систем</a:t>
                      </a: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51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ООО «</a:t>
                      </a:r>
                      <a:r>
                        <a:rPr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Мобитрак</a:t>
                      </a:r>
                      <a:r>
                        <a:rPr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»</a:t>
                      </a: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(Истра)</a:t>
                      </a:r>
                      <a:endParaRPr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  <a:sym typeface="Times New Roman"/>
                      </a:endParaRP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осей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транспортных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средств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прицепов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 (в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т.ч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фудтраков</a:t>
                      </a:r>
                      <a:r>
                        <a:rPr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sym typeface="Times New Roman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D9D9D9"/>
                      </a:solidFill>
                    </a:lnL>
                    <a:lnR w="12700">
                      <a:solidFill>
                        <a:srgbClr val="D9D9D9"/>
                      </a:solidFill>
                    </a:lnR>
                    <a:lnT w="12700">
                      <a:solidFill>
                        <a:srgbClr val="D9D9D9"/>
                      </a:solidFill>
                    </a:lnT>
                    <a:lnB w="12700">
                      <a:solidFill>
                        <a:srgbClr val="D9D9D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93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973" y="1261357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547" y="1767932"/>
            <a:ext cx="375568" cy="360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306" y="2429149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616" y="2954572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616" y="3458359"/>
            <a:ext cx="375568" cy="3600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 313"/>
          <p:cNvGrpSpPr/>
          <p:nvPr/>
        </p:nvGrpSpPr>
        <p:grpSpPr>
          <a:xfrm>
            <a:off x="222428" y="5026151"/>
            <a:ext cx="11689859" cy="1585537"/>
            <a:chOff x="2519" y="-5"/>
            <a:chExt cx="11689857" cy="1585535"/>
          </a:xfrm>
        </p:grpSpPr>
        <p:sp>
          <p:nvSpPr>
            <p:cNvPr id="298" name="Shape 298"/>
            <p:cNvSpPr/>
            <p:nvPr/>
          </p:nvSpPr>
          <p:spPr>
            <a:xfrm>
              <a:off x="59803" y="1156"/>
              <a:ext cx="11632573" cy="1579759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rgbClr val="BFBFBF"/>
              </a:solidFill>
              <a:prstDash val="solid"/>
              <a:miter lim="800000"/>
            </a:ln>
            <a:effectLst>
              <a:outerShdw blurRad="114300" dist="63500" dir="2700000" rotWithShape="0">
                <a:srgbClr val="000000">
                  <a:alpha val="8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01" name="Group 301"/>
            <p:cNvGrpSpPr/>
            <p:nvPr/>
          </p:nvGrpSpPr>
          <p:grpSpPr>
            <a:xfrm>
              <a:off x="3112811" y="175484"/>
              <a:ext cx="2041144" cy="1155420"/>
              <a:chOff x="-49567" y="-77456"/>
              <a:chExt cx="2041143" cy="1155419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-49567" y="585521"/>
                <a:ext cx="2041143" cy="492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lang="ru-RU" dirty="0">
                    <a:latin typeface="Verdana" panose="020B0604030504040204" pitchFamily="34" charset="0"/>
                    <a:ea typeface="Verdana" panose="020B0604030504040204" pitchFamily="34" charset="0"/>
                  </a:rPr>
                  <a:t>Займы в </a:t>
                </a: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</a:p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ФРП РФ</a:t>
                </a: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-49567" y="-77456"/>
                <a:ext cx="1936427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/>
              <a:p>
                <a:pPr>
                  <a:defRPr sz="40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7</a:t>
                </a:r>
                <a:r>
                  <a:rPr b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sz="1600" b="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предприятий</a:t>
                </a:r>
                <a:endParaRPr sz="1600" b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304" name="Group 304"/>
            <p:cNvGrpSpPr/>
            <p:nvPr/>
          </p:nvGrpSpPr>
          <p:grpSpPr>
            <a:xfrm>
              <a:off x="5332683" y="175484"/>
              <a:ext cx="2104743" cy="1192643"/>
              <a:chOff x="-49567" y="-77456"/>
              <a:chExt cx="2104742" cy="1192642"/>
            </a:xfrm>
          </p:grpSpPr>
          <p:sp>
            <p:nvSpPr>
              <p:cNvPr id="302" name="Shape 302"/>
              <p:cNvSpPr/>
              <p:nvPr/>
            </p:nvSpPr>
            <p:spPr>
              <a:xfrm>
                <a:off x="-49564" y="622744"/>
                <a:ext cx="2026749" cy="492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Земля </a:t>
                </a:r>
              </a:p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подобрана</a:t>
                </a: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-49567" y="-77456"/>
                <a:ext cx="2104742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/>
              <a:p>
                <a:pPr>
                  <a:defRPr sz="40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6 </a:t>
                </a:r>
                <a:r>
                  <a:rPr sz="1600" b="0">
                    <a:latin typeface="Verdana" panose="020B0604030504040204" pitchFamily="34" charset="0"/>
                    <a:ea typeface="Verdana" panose="020B0604030504040204" pitchFamily="34" charset="0"/>
                  </a:rPr>
                  <a:t>предприятий</a:t>
                </a: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307" name="Group 307"/>
            <p:cNvGrpSpPr/>
            <p:nvPr/>
          </p:nvGrpSpPr>
          <p:grpSpPr>
            <a:xfrm>
              <a:off x="7511922" y="212708"/>
              <a:ext cx="2090812" cy="1155419"/>
              <a:chOff x="-110528" y="-40233"/>
              <a:chExt cx="2090811" cy="1155418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-49563" y="622743"/>
                <a:ext cx="2029846" cy="492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Подбор </a:t>
                </a:r>
              </a:p>
              <a:p>
                <a:pPr>
                  <a:defRPr sz="16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Verdana" panose="020B0604030504040204" pitchFamily="34" charset="0"/>
                    <a:ea typeface="Verdana" panose="020B0604030504040204" pitchFamily="34" charset="0"/>
                  </a:rPr>
                  <a:t>земли</a:t>
                </a: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-110528" y="-40233"/>
                <a:ext cx="1930015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b">
                <a:spAutoFit/>
              </a:bodyPr>
              <a:lstStyle/>
              <a:p>
                <a:pPr>
                  <a:defRPr sz="40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dirty="0">
                    <a:latin typeface="Verdana" panose="020B0604030504040204" pitchFamily="34" charset="0"/>
                    <a:ea typeface="Verdana" panose="020B0604030504040204" pitchFamily="34" charset="0"/>
                  </a:rPr>
                  <a:t>9 </a:t>
                </a:r>
                <a:r>
                  <a:rPr sz="1600" b="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предприятий</a:t>
                </a:r>
                <a:endParaRPr sz="1600" b="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2519" y="-5"/>
              <a:ext cx="3454753" cy="1585535"/>
              <a:chOff x="-3" y="-4"/>
              <a:chExt cx="3454751" cy="1585534"/>
            </a:xfrm>
          </p:grpSpPr>
          <p:grpSp>
            <p:nvGrpSpPr>
              <p:cNvPr id="310" name="Group 310"/>
              <p:cNvGrpSpPr/>
              <p:nvPr/>
            </p:nvGrpSpPr>
            <p:grpSpPr>
              <a:xfrm>
                <a:off x="-3" y="-4"/>
                <a:ext cx="3454751" cy="1584387"/>
                <a:chOff x="-1" y="-2"/>
                <a:chExt cx="3454750" cy="1584386"/>
              </a:xfrm>
            </p:grpSpPr>
            <p:sp>
              <p:nvSpPr>
                <p:cNvPr id="308" name="Shape 308"/>
                <p:cNvSpPr/>
                <p:nvPr/>
              </p:nvSpPr>
              <p:spPr>
                <a:xfrm>
                  <a:off x="-1" y="-2"/>
                  <a:ext cx="3162945" cy="1584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8"/>
                      </a:lnTo>
                      <a:lnTo>
                        <a:pt x="17451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chemeClr val="accent1"/>
                    </a:gs>
                    <a:gs pos="100000">
                      <a:srgbClr val="246189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913860">
                    <a:lnSpc>
                      <a:spcPct val="95000"/>
                    </a:lnSpc>
                    <a:defRPr>
                      <a:solidFill>
                        <a:srgbClr val="FFFFFF"/>
                      </a:solidFill>
                      <a:latin typeface="Segoe UI"/>
                      <a:ea typeface="Segoe UI"/>
                      <a:cs typeface="Segoe UI"/>
                      <a:sym typeface="Segoe UI"/>
                    </a:defRPr>
                  </a:pPr>
                  <a:endParaRPr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291809" y="562603"/>
                  <a:ext cx="3162940" cy="3847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>
                  <a:lvl1pPr defTabSz="913860">
                    <a:lnSpc>
                      <a:spcPct val="95000"/>
                    </a:lnSpc>
                    <a:defRPr sz="20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rPr dirty="0" err="1">
                      <a:latin typeface="Verdana" panose="020B0604030504040204" pitchFamily="34" charset="0"/>
                      <a:ea typeface="Verdana" panose="020B0604030504040204" pitchFamily="34" charset="0"/>
                    </a:rPr>
                    <a:t>Общий</a:t>
                  </a:r>
                  <a:r>
                    <a:rPr dirty="0"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dirty="0" err="1">
                      <a:latin typeface="Verdana" panose="020B0604030504040204" pitchFamily="34" charset="0"/>
                      <a:ea typeface="Verdana" panose="020B0604030504040204" pitchFamily="34" charset="0"/>
                    </a:rPr>
                    <a:t>итог</a:t>
                  </a:r>
                  <a:endParaRPr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sp>
            <p:nvSpPr>
              <p:cNvPr id="311" name="Shape 311"/>
              <p:cNvSpPr/>
              <p:nvPr/>
            </p:nvSpPr>
            <p:spPr>
              <a:xfrm>
                <a:off x="2504423" y="6"/>
                <a:ext cx="658512" cy="1585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9000" y="0"/>
                    </a:lnTo>
                    <a:lnTo>
                      <a:pt x="21600" y="0"/>
                    </a:lnTo>
                    <a:lnTo>
                      <a:pt x="2600" y="21600"/>
                    </a:lnTo>
                    <a:close/>
                  </a:path>
                </a:pathLst>
              </a:custGeom>
              <a:solidFill>
                <a:srgbClr val="C1E2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314" name="Shape 314"/>
          <p:cNvSpPr/>
          <p:nvPr/>
        </p:nvSpPr>
        <p:spPr>
          <a:xfrm>
            <a:off x="4958624" y="5091519"/>
            <a:ext cx="658511" cy="158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00" y="0"/>
                </a:lnTo>
                <a:lnTo>
                  <a:pt x="21600" y="0"/>
                </a:lnTo>
                <a:lnTo>
                  <a:pt x="2600" y="21600"/>
                </a:lnTo>
                <a:close/>
              </a:path>
            </a:pathLst>
          </a:custGeom>
          <a:solidFill>
            <a:srgbClr val="C1E2F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7130619" y="5093415"/>
            <a:ext cx="658506" cy="158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00" y="0"/>
                </a:lnTo>
                <a:lnTo>
                  <a:pt x="21600" y="0"/>
                </a:lnTo>
                <a:lnTo>
                  <a:pt x="2600" y="21600"/>
                </a:lnTo>
                <a:close/>
              </a:path>
            </a:pathLst>
          </a:custGeom>
          <a:solidFill>
            <a:srgbClr val="C1E2F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9250360" y="5094046"/>
            <a:ext cx="658511" cy="158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00" y="0"/>
                </a:lnTo>
                <a:lnTo>
                  <a:pt x="21600" y="0"/>
                </a:lnTo>
                <a:lnTo>
                  <a:pt x="2600" y="21600"/>
                </a:lnTo>
                <a:close/>
              </a:path>
            </a:pathLst>
          </a:custGeom>
          <a:solidFill>
            <a:srgbClr val="C1E2F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9950442" y="5803019"/>
            <a:ext cx="202983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Получена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субсидия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%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ставки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9950436" y="5249199"/>
            <a:ext cx="192200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defRPr sz="4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sz="1600" b="0">
                <a:latin typeface="Verdana" panose="020B0604030504040204" pitchFamily="34" charset="0"/>
                <a:ea typeface="Verdana" panose="020B0604030504040204" pitchFamily="34" charset="0"/>
              </a:rPr>
              <a:t>предприятия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4294967295"/>
          </p:nvPr>
        </p:nvSpPr>
        <p:spPr>
          <a:xfrm>
            <a:off x="11901171" y="6462015"/>
            <a:ext cx="194426" cy="2438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pic>
        <p:nvPicPr>
          <p:cNvPr id="320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547" y="3944761"/>
            <a:ext cx="375568" cy="36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119" y="4426950"/>
            <a:ext cx="375568" cy="36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7717" y="129782"/>
            <a:ext cx="1163255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0046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ПЕРЕЧЕНЬ ПОСТУПИВШИХ ЗАЯВОК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3560"/>
      </a:dk1>
      <a:lt1>
        <a:srgbClr val="003560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5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5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1368</Words>
  <Application>Microsoft Office PowerPoint</Application>
  <PresentationFormat>Широкоэкранный</PresentationFormat>
  <Paragraphs>334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</vt:lpstr>
      <vt:lpstr>Helvetica</vt:lpstr>
      <vt:lpstr>Segoe UI</vt:lpstr>
      <vt:lpstr>Segoe UI Semilight</vt:lpstr>
      <vt:lpstr>Times New Roman</vt:lpstr>
      <vt:lpstr>Verdana</vt:lpstr>
      <vt:lpstr>Тема Office</vt:lpstr>
      <vt:lpstr>Алгоритм работы импортозамещения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работы импортозамещения</dc:title>
  <dc:creator>Зиновьева Екатерина Анатольевна</dc:creator>
  <cp:lastModifiedBy>User</cp:lastModifiedBy>
  <cp:revision>13</cp:revision>
  <dcterms:modified xsi:type="dcterms:W3CDTF">2021-07-12T14:55:16Z</dcterms:modified>
</cp:coreProperties>
</file>