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charts/chart5.xml" ContentType="application/vnd.openxmlformats-officedocument.drawingml.chart+xml"/>
  <Override PartName="/ppt/notesSlides/notesSlide3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6"/>
  </p:notesMasterIdLst>
  <p:handoutMasterIdLst>
    <p:handoutMasterId r:id="rId117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50" r:id="rId52"/>
    <p:sldId id="445" r:id="rId53"/>
    <p:sldId id="446" r:id="rId54"/>
    <p:sldId id="451" r:id="rId55"/>
    <p:sldId id="447" r:id="rId56"/>
    <p:sldId id="452" r:id="rId57"/>
    <p:sldId id="453" r:id="rId58"/>
    <p:sldId id="454" r:id="rId59"/>
    <p:sldId id="459" r:id="rId60"/>
    <p:sldId id="458" r:id="rId61"/>
    <p:sldId id="460" r:id="rId62"/>
    <p:sldId id="332" r:id="rId63"/>
    <p:sldId id="272" r:id="rId64"/>
    <p:sldId id="470" r:id="rId65"/>
    <p:sldId id="471" r:id="rId66"/>
    <p:sldId id="472" r:id="rId67"/>
    <p:sldId id="473" r:id="rId68"/>
    <p:sldId id="418" r:id="rId69"/>
    <p:sldId id="320" r:id="rId70"/>
    <p:sldId id="303" r:id="rId71"/>
    <p:sldId id="305" r:id="rId72"/>
    <p:sldId id="381" r:id="rId73"/>
    <p:sldId id="385" r:id="rId74"/>
    <p:sldId id="382" r:id="rId75"/>
    <p:sldId id="307" r:id="rId76"/>
    <p:sldId id="308" r:id="rId77"/>
    <p:sldId id="384" r:id="rId78"/>
    <p:sldId id="389" r:id="rId79"/>
    <p:sldId id="309" r:id="rId80"/>
    <p:sldId id="465" r:id="rId81"/>
    <p:sldId id="392" r:id="rId82"/>
    <p:sldId id="310" r:id="rId83"/>
    <p:sldId id="395" r:id="rId84"/>
    <p:sldId id="397" r:id="rId85"/>
    <p:sldId id="398" r:id="rId86"/>
    <p:sldId id="314" r:id="rId87"/>
    <p:sldId id="402" r:id="rId88"/>
    <p:sldId id="399" r:id="rId89"/>
    <p:sldId id="466" r:id="rId90"/>
    <p:sldId id="404" r:id="rId91"/>
    <p:sldId id="405" r:id="rId92"/>
    <p:sldId id="316" r:id="rId93"/>
    <p:sldId id="317" r:id="rId94"/>
    <p:sldId id="467" r:id="rId95"/>
    <p:sldId id="358" r:id="rId96"/>
    <p:sldId id="462" r:id="rId97"/>
    <p:sldId id="359" r:id="rId98"/>
    <p:sldId id="461" r:id="rId99"/>
    <p:sldId id="360" r:id="rId100"/>
    <p:sldId id="361" r:id="rId101"/>
    <p:sldId id="362" r:id="rId102"/>
    <p:sldId id="364" r:id="rId103"/>
    <p:sldId id="366" r:id="rId104"/>
    <p:sldId id="368" r:id="rId105"/>
    <p:sldId id="369" r:id="rId106"/>
    <p:sldId id="370" r:id="rId107"/>
    <p:sldId id="474" r:id="rId108"/>
    <p:sldId id="376" r:id="rId109"/>
    <p:sldId id="464" r:id="rId110"/>
    <p:sldId id="378" r:id="rId111"/>
    <p:sldId id="468" r:id="rId112"/>
    <p:sldId id="380" r:id="rId113"/>
    <p:sldId id="469" r:id="rId114"/>
    <p:sldId id="290" r:id="rId115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DFECE"/>
    <a:srgbClr val="FF7C80"/>
    <a:srgbClr val="FFFFAB"/>
    <a:srgbClr val="FFEBFF"/>
    <a:srgbClr val="E3F8FD"/>
    <a:srgbClr val="FF99FF"/>
    <a:srgbClr val="F4FCFE"/>
    <a:srgbClr val="CCFF33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8" autoAdjust="0"/>
    <p:restoredTop sz="79537" autoAdjust="0"/>
  </p:normalViewPr>
  <p:slideViewPr>
    <p:cSldViewPr snapToGrid="0">
      <p:cViewPr varScale="1">
        <p:scale>
          <a:sx n="87" d="100"/>
          <a:sy n="87" d="100"/>
        </p:scale>
        <p:origin x="1584" y="138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5.0297799313546408E-3"/>
                  <c:y val="0.41144784816515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4393371.53</c:v>
                </c:pt>
                <c:pt idx="1">
                  <c:v>4805233.57</c:v>
                </c:pt>
                <c:pt idx="2" formatCode="#,##0.000">
                  <c:v>5308225.3820000002</c:v>
                </c:pt>
                <c:pt idx="3">
                  <c:v>5455748.8300000001</c:v>
                </c:pt>
                <c:pt idx="4" formatCode="#,##0.000">
                  <c:v>4399683.2659999998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Лист1!$C$2:$C$6</c:f>
              <c:numCache>
                <c:formatCode>#,##0.000</c:formatCode>
                <c:ptCount val="5"/>
                <c:pt idx="0" formatCode="#,##0.00">
                  <c:v>4225724.2</c:v>
                </c:pt>
                <c:pt idx="1">
                  <c:v>5313897</c:v>
                </c:pt>
                <c:pt idx="2">
                  <c:v>5339385.085</c:v>
                </c:pt>
                <c:pt idx="3">
                  <c:v>5485556.9800000004</c:v>
                </c:pt>
                <c:pt idx="4">
                  <c:v>4417446.96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1.0679386230567332E-3"/>
                  <c:y val="-7.539101172606975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-31 159,703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167647.33000000007</c:v>
                </c:pt>
                <c:pt idx="1">
                  <c:v>-508663.4299999997</c:v>
                </c:pt>
                <c:pt idx="2">
                  <c:v>-31159.702999999747</c:v>
                </c:pt>
                <c:pt idx="3">
                  <c:v>-29808.150000000373</c:v>
                </c:pt>
                <c:pt idx="4">
                  <c:v>-17763.694000000134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9230769230769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4BD68FE-95D4-4B7F-B9CB-0F9021D641FD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426C730-940D-437E-AB9E-1D2A2447DCFE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19E34B-12C8-4D6F-BF9B-77224D06B597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575C8DE-FDB0-4935-88D7-D24423558CFF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50429.07</c:v>
                </c:pt>
                <c:pt idx="1">
                  <c:v>29929.452000000001</c:v>
                </c:pt>
                <c:pt idx="2">
                  <c:v>10634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10 634,00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 В динамике 2023-2027 годы                                         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c:rich>
      </c:tx>
      <c:layout>
        <c:manualLayout>
          <c:xMode val="edge"/>
          <c:yMode val="edge"/>
          <c:x val="0.25823198061780739"/>
          <c:y val="3.7600029163021291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2023г.(факт)</c:v>
                </c:pt>
              </c:strCache>
            </c:strRef>
          </c:tx>
          <c:spPr>
            <a:gradFill flip="none" rotWithShape="1">
              <a:gsLst>
                <a:gs pos="18978">
                  <a:srgbClr val="FFFF00"/>
                </a:gs>
                <a:gs pos="100000">
                  <a:srgbClr val="FFFF00"/>
                </a:gs>
                <a:gs pos="100000">
                  <a:srgbClr val="CCFF33">
                    <a:tint val="44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8978">
                    <a:srgbClr val="FFFF00"/>
                  </a:gs>
                  <a:gs pos="100000">
                    <a:srgbClr val="FFFF00"/>
                  </a:gs>
                  <a:gs pos="100000">
                    <a:srgbClr val="CCFF33">
                      <a:tint val="44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4393371.5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 (ожидаемое)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4805233.57</c:v>
                </c:pt>
                <c:pt idx="1">
                  <c:v>1780178</c:v>
                </c:pt>
                <c:pt idx="2">
                  <c:v>143209</c:v>
                </c:pt>
                <c:pt idx="3">
                  <c:v>2881846.57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2025г.(план)</c:v>
                </c:pt>
              </c:strCache>
            </c:strRef>
          </c:tx>
          <c:spPr>
            <a:gradFill flip="none" rotWithShape="1">
              <a:gsLst>
                <a:gs pos="100000">
                  <a:srgbClr val="FF000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gradFill flip="none" rotWithShape="1">
                <a:gsLst>
                  <a:gs pos="100000">
                    <a:srgbClr val="FF0000"/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5308225.3820000002</c:v>
                </c:pt>
                <c:pt idx="1">
                  <c:v>2059230</c:v>
                </c:pt>
                <c:pt idx="2">
                  <c:v>135736</c:v>
                </c:pt>
                <c:pt idx="3">
                  <c:v>3113259.3820000002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gradFill flip="none" rotWithShape="1">
                <a:gsLst>
                  <a:gs pos="6486">
                    <a:schemeClr val="accent2">
                      <a:lumMod val="20000"/>
                      <a:lumOff val="80000"/>
                    </a:schemeClr>
                  </a:gs>
                  <a:gs pos="97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5455748.8300000001</c:v>
                </c:pt>
                <c:pt idx="1">
                  <c:v>2195240</c:v>
                </c:pt>
                <c:pt idx="2">
                  <c:v>133016</c:v>
                </c:pt>
                <c:pt idx="3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1.2819503331315011E-3"/>
                  <c:y val="0.19074088655584703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61538461538458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7022DE6-3EEE-43B0-A9B8-F3197A162010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4399683.2659999998</c:v>
                </c:pt>
                <c:pt idx="1">
                  <c:v>2395331</c:v>
                </c:pt>
                <c:pt idx="2">
                  <c:v>133016</c:v>
                </c:pt>
                <c:pt idx="3">
                  <c:v>1871336.2660000001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2 395 331,000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6.3589743589743588E-3"/>
                  <c:y val="0.1274567465043582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190530991318388E-2"/>
                  <c:y val="0.159391465949831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7150615788411065E-2"/>
                  <c:y val="0.177565894415851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7042297597415709E-2"/>
                  <c:y val="0.1351814488351943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6917423783565517E-2"/>
                  <c:y val="0.143174198842082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2.0853220270543104E-2"/>
                  <c:y val="0.193909913936948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8397032101756531E-2"/>
                  <c:y val="0.1894588835378006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7.9324752675146382E-2"/>
                  <c:y val="0.1446286368604590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1 583 300 тыс.руб. (29,83%)</c:v>
                </c:pt>
                <c:pt idx="1">
                  <c:v>Упрощенная система налогообложения 180 801 тыс.руб. (3,41%)</c:v>
                </c:pt>
                <c:pt idx="2">
                  <c:v>Патентная система налогообложения18 711 тыс. руб. (0,35%)</c:v>
                </c:pt>
                <c:pt idx="3">
                  <c:v>Земельный налог 129 300 тыс.руб. (2,44%)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66 618 тыс.руб. (1,25%)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61 630 тыс.руб. 1,16%)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реализации имущества 56 800 тыс.руб. 1,07%)</c:v>
                </c:pt>
                <c:pt idx="11">
                  <c:v>Денежные взыскания (штрафы) 8 000 тыс.руб. (0,15%)</c:v>
                </c:pt>
                <c:pt idx="12">
                  <c:v>
Безвозмездные поступления 3 113 259,382 тыс.руб. (58,65%)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1583300</c:v>
                </c:pt>
                <c:pt idx="1">
                  <c:v>180801</c:v>
                </c:pt>
                <c:pt idx="2">
                  <c:v>18711</c:v>
                </c:pt>
                <c:pt idx="3">
                  <c:v>129300</c:v>
                </c:pt>
                <c:pt idx="4">
                  <c:v>61600</c:v>
                </c:pt>
                <c:pt idx="5">
                  <c:v>66618</c:v>
                </c:pt>
                <c:pt idx="6">
                  <c:v>18900</c:v>
                </c:pt>
                <c:pt idx="7">
                  <c:v>61630</c:v>
                </c:pt>
                <c:pt idx="8">
                  <c:v>206</c:v>
                </c:pt>
                <c:pt idx="9">
                  <c:v>9100</c:v>
                </c:pt>
                <c:pt idx="10">
                  <c:v>56800</c:v>
                </c:pt>
                <c:pt idx="11">
                  <c:v>8000</c:v>
                </c:pt>
                <c:pt idx="12" formatCode="#,##0.000">
                  <c:v>3113259.3820000002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1 583 300 тыс.руб. (29,83%)</c:v>
                </c:pt>
                <c:pt idx="1">
                  <c:v>Упрощенная система налогообложения 180 801 тыс.руб. (3,41%)</c:v>
                </c:pt>
                <c:pt idx="2">
                  <c:v>Патентная система налогообложения18 711 тыс. руб. (0,35%)</c:v>
                </c:pt>
                <c:pt idx="3">
                  <c:v>Земельный налог 129 300 тыс.руб. (2,44%)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66 618 тыс.руб. (1,25%)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61 630 тыс.руб. 1,16%)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реализации имущества 56 800 тыс.руб. 1,07%)</c:v>
                </c:pt>
                <c:pt idx="11">
                  <c:v>Денежные взыскания (штрафы) 8 000 тыс.руб. (0,15%)</c:v>
                </c:pt>
                <c:pt idx="12">
                  <c:v>
Безвозмездные поступления 3 113 259,382 тыс.руб. (58,65%)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29.827294171964002</c:v>
                </c:pt>
                <c:pt idx="1">
                  <c:v>3.4060535676026427</c:v>
                </c:pt>
                <c:pt idx="2">
                  <c:v>0.3524906848049128</c:v>
                </c:pt>
                <c:pt idx="3">
                  <c:v>2.4358423144286907</c:v>
                </c:pt>
                <c:pt idx="4">
                  <c:v>1.1604631598515647</c:v>
                </c:pt>
                <c:pt idx="5">
                  <c:v>1.2549956945290834</c:v>
                </c:pt>
                <c:pt idx="6">
                  <c:v>0.35605119677263924</c:v>
                </c:pt>
                <c:pt idx="7">
                  <c:v>1.1610283204813627</c:v>
                </c:pt>
                <c:pt idx="8">
                  <c:v>3.880769657945168E-3</c:v>
                </c:pt>
                <c:pt idx="9">
                  <c:v>0.17143205770534481</c:v>
                </c:pt>
                <c:pt idx="10">
                  <c:v>1.0700374590839103</c:v>
                </c:pt>
                <c:pt idx="11">
                  <c:v>0.15070950127942401</c:v>
                </c:pt>
                <c:pt idx="12">
                  <c:v>58.64972110183848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27942661013527"/>
          <c:y val="1.8017824940833567E-4"/>
          <c:w val="0.3672057338986473"/>
          <c:h val="0.999819838111226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809887002510778"/>
                  <c:y val="0.1337991302635392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8192800505471371"/>
                  <c:y val="0.2141308439784766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25641025636E-2"/>
                      <c:h val="4.2020188651813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1944830209486149"/>
                  <c:y val="0.22060740610746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6945883611358359E-2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3.4769732003863067E-2"/>
                  <c:y val="0.215489340075021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6.5474453313703485E-3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4.6789213932039796E-2"/>
                  <c:y val="0.216879600983639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от использования имущества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реализации имущества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1700460</c:v>
                </c:pt>
                <c:pt idx="1">
                  <c:v>212240</c:v>
                </c:pt>
                <c:pt idx="2">
                  <c:v>13600</c:v>
                </c:pt>
                <c:pt idx="3">
                  <c:v>112500</c:v>
                </c:pt>
                <c:pt idx="4">
                  <c:v>65000</c:v>
                </c:pt>
                <c:pt idx="5">
                  <c:v>71540</c:v>
                </c:pt>
                <c:pt idx="6">
                  <c:v>19900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от использования имущества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реализации имущества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31.168223702849605</c:v>
                </c:pt>
                <c:pt idx="1">
                  <c:v>3.8902084134250732</c:v>
                </c:pt>
                <c:pt idx="2">
                  <c:v>0.24927833783726441</c:v>
                </c:pt>
                <c:pt idx="3">
                  <c:v>2.0620450740214884</c:v>
                </c:pt>
                <c:pt idx="4">
                  <c:v>1.1914038205457489</c:v>
                </c:pt>
                <c:pt idx="5">
                  <c:v>1.3112773741821981</c:v>
                </c:pt>
                <c:pt idx="6">
                  <c:v>0.36475286198246776</c:v>
                </c:pt>
                <c:pt idx="7">
                  <c:v>1.0893096777697517</c:v>
                </c:pt>
                <c:pt idx="8">
                  <c:v>3.7758336466526812E-3</c:v>
                </c:pt>
                <c:pt idx="9">
                  <c:v>0.16679653487640486</c:v>
                </c:pt>
                <c:pt idx="10">
                  <c:v>1.0521012199896307</c:v>
                </c:pt>
                <c:pt idx="11">
                  <c:v>0.1261055120823808</c:v>
                </c:pt>
                <c:pt idx="12">
                  <c:v>57.324721636791331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99963194027543"/>
          <c:y val="3.7965469509116515E-3"/>
          <c:w val="0.3533699421189237"/>
          <c:h val="0.98222381360785693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847E-2"/>
                  <c:y val="0.285789974273017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274840500706643"/>
                  <c:y val="6.43930771029857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4646456692913387"/>
                  <c:y val="0.294802525921883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74358974358976E-2"/>
                      <c:h val="4.118811881188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6.5908641227538853E-2"/>
                  <c:y val="0.32171653543307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2.7108822935594627E-3"/>
                  <c:y val="0.285629375535978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5.6703008277811428E-4"/>
                  <c:y val="0.356495049504950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реализации имущества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Лист1!$B$2:$B$14</c:f>
              <c:numCache>
                <c:formatCode>#,##0.000</c:formatCode>
                <c:ptCount val="13"/>
                <c:pt idx="0">
                  <c:v>1849535</c:v>
                </c:pt>
                <c:pt idx="1">
                  <c:v>252500</c:v>
                </c:pt>
                <c:pt idx="2">
                  <c:v>14800</c:v>
                </c:pt>
                <c:pt idx="3">
                  <c:v>117000</c:v>
                </c:pt>
                <c:pt idx="4">
                  <c:v>65000</c:v>
                </c:pt>
                <c:pt idx="5">
                  <c:v>75586</c:v>
                </c:pt>
                <c:pt idx="6">
                  <c:v>20910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1871336.2660000001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реализации имущества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42.037912462765</c:v>
                </c:pt>
                <c:pt idx="1">
                  <c:v>5.7390494891138379</c:v>
                </c:pt>
                <c:pt idx="2">
                  <c:v>0.3363878512431081</c:v>
                </c:pt>
                <c:pt idx="3">
                  <c:v>2.6592823375299761</c:v>
                </c:pt>
                <c:pt idx="4">
                  <c:v>1.4773790764055423</c:v>
                </c:pt>
                <c:pt idx="5">
                  <c:v>1.717987305679836</c:v>
                </c:pt>
                <c:pt idx="6">
                  <c:v>0.47526148442522909</c:v>
                </c:pt>
                <c:pt idx="7">
                  <c:v>1.3507790540120213</c:v>
                </c:pt>
                <c:pt idx="8">
                  <c:v>4.6821552267621806E-3</c:v>
                </c:pt>
                <c:pt idx="9">
                  <c:v>0.20683307069677592</c:v>
                </c:pt>
                <c:pt idx="10">
                  <c:v>1.3046393690104328</c:v>
                </c:pt>
                <c:pt idx="11">
                  <c:v>0.15637489301030971</c:v>
                </c:pt>
                <c:pt idx="12">
                  <c:v>42.533431450881174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3028992529779923"/>
                  <c:y val="6.67950022271478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025641025641"/>
                      <c:h val="3.7238837244240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395 560,24 тыс. руб. (7,41%)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(0,68%)</c:v>
                </c:pt>
                <c:pt idx="3">
                  <c:v>Национальная экономика 519 019,30 тыс. руб. (9,72%)
</c:v>
                </c:pt>
                <c:pt idx="4">
                  <c:v>Жилищно-коммунальное хозяйство  2 373 336,44 тыс. руб. (44,45%)
</c:v>
                </c:pt>
                <c:pt idx="5">
                  <c:v>Охрана окружающей среды  16 872,35 тыс. руб. (0,31%)
</c:v>
                </c:pt>
                <c:pt idx="6">
                  <c:v>Образование 1 474 628,40 тыс. руб. (27,62%)
</c:v>
                </c:pt>
                <c:pt idx="7">
                  <c:v>Культура и кинематография 353 974,97 тыс. руб. (6,63%)
</c:v>
                </c:pt>
                <c:pt idx="8">
                  <c:v>
Социальная политика 41 634,20 тыс. руб. (0,78%)
</c:v>
                </c:pt>
                <c:pt idx="9">
                  <c:v>Физическая культура и спорт 108 538,00 тыс. руб. (2,03%)
</c:v>
                </c:pt>
                <c:pt idx="10">
                  <c:v>Средства массовой информации 15 864,00 тыс. руб. (0,30%)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395560.24</c:v>
                </c:pt>
                <c:pt idx="1">
                  <c:v>3873.18</c:v>
                </c:pt>
                <c:pt idx="2">
                  <c:v>36084</c:v>
                </c:pt>
                <c:pt idx="3">
                  <c:v>519019.3</c:v>
                </c:pt>
                <c:pt idx="4">
                  <c:v>2373336.44</c:v>
                </c:pt>
                <c:pt idx="5">
                  <c:v>16872.349999999999</c:v>
                </c:pt>
                <c:pt idx="6">
                  <c:v>1474628.4</c:v>
                </c:pt>
                <c:pt idx="7">
                  <c:v>353974.97</c:v>
                </c:pt>
                <c:pt idx="8">
                  <c:v>41634.199999999997</c:v>
                </c:pt>
                <c:pt idx="9">
                  <c:v>108538</c:v>
                </c:pt>
                <c:pt idx="10">
                  <c:v>15864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395 560,24 тыс. руб. (7,41%)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(0,68%)</c:v>
                </c:pt>
                <c:pt idx="3">
                  <c:v>Национальная экономика 519 019,30 тыс. руб. (9,72%)
</c:v>
                </c:pt>
                <c:pt idx="4">
                  <c:v>Жилищно-коммунальное хозяйство  2 373 336,44 тыс. руб. (44,45%)
</c:v>
                </c:pt>
                <c:pt idx="5">
                  <c:v>Охрана окружающей среды  16 872,35 тыс. руб. (0,31%)
</c:v>
                </c:pt>
                <c:pt idx="6">
                  <c:v>Образование 1 474 628,40 тыс. руб. (27,62%)
</c:v>
                </c:pt>
                <c:pt idx="7">
                  <c:v>Культура и кинематография 353 974,97 тыс. руб. (6,63%)
</c:v>
                </c:pt>
                <c:pt idx="8">
                  <c:v>
Социальная политика 41 634,20 тыс. руб. (0,78%)
</c:v>
                </c:pt>
                <c:pt idx="9">
                  <c:v>Физическая культура и спорт 108 538,00 тыс. руб. (2,03%)
</c:v>
                </c:pt>
                <c:pt idx="10">
                  <c:v>Средства массовой информации 15 864,00 тыс. руб. (0,30%)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7.4083482287439733</c:v>
                </c:pt>
                <c:pt idx="1">
                  <c:v>7.2539813891827412E-2</c:v>
                </c:pt>
                <c:pt idx="2">
                  <c:v>0.67580815879269751</c:v>
                </c:pt>
                <c:pt idx="3">
                  <c:v>9.7205819064093433</c:v>
                </c:pt>
                <c:pt idx="4">
                  <c:v>44.44962115375278</c:v>
                </c:pt>
                <c:pt idx="5">
                  <c:v>0.31599799878078838</c:v>
                </c:pt>
                <c:pt idx="6">
                  <c:v>27.617944349501755</c:v>
                </c:pt>
                <c:pt idx="7">
                  <c:v>6.6295081680079901</c:v>
                </c:pt>
                <c:pt idx="8">
                  <c:v>0.77975645839726537</c:v>
                </c:pt>
                <c:pt idx="9">
                  <c:v>2.0327808984325966</c:v>
                </c:pt>
                <c:pt idx="10">
                  <c:v>0.29711286528897446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</dgm:pt>
    <dgm:pt modelId="{77C1A16E-A33F-4328-9C30-2B8078A34CDE}" type="pres">
      <dgm:prSet presAssocID="{67ADACB4-344D-449E-B432-B7057679EB9F}" presName="Name9" presStyleLbl="parChTrans1D2" presStyleIdx="0" presStyleCnt="4"/>
      <dgm:spPr/>
    </dgm:pt>
    <dgm:pt modelId="{3FCCDB00-1C65-4EAE-9FA0-7943AA544820}" type="pres">
      <dgm:prSet presAssocID="{67ADACB4-344D-449E-B432-B7057679EB9F}" presName="connTx" presStyleLbl="parChTrans1D2" presStyleIdx="0" presStyleCnt="4"/>
      <dgm:spPr/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</dgm:pt>
    <dgm:pt modelId="{CBB622AE-1EEB-4E9B-A7AB-FEB571855ABE}" type="pres">
      <dgm:prSet presAssocID="{ED01F35C-301C-46B5-8245-CCBDFA7D7E8D}" presName="Name9" presStyleLbl="parChTrans1D2" presStyleIdx="1" presStyleCnt="4"/>
      <dgm:spPr/>
    </dgm:pt>
    <dgm:pt modelId="{C462C88D-6666-4CCF-8F95-B4CB183C6BD7}" type="pres">
      <dgm:prSet presAssocID="{ED01F35C-301C-46B5-8245-CCBDFA7D7E8D}" presName="connTx" presStyleLbl="parChTrans1D2" presStyleIdx="1" presStyleCnt="4"/>
      <dgm:spPr/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</dgm:pt>
    <dgm:pt modelId="{7DE1D65B-DF32-4171-9E7A-E49339917776}" type="pres">
      <dgm:prSet presAssocID="{ECE7B6A4-8C85-4364-874F-823FA42C0DBC}" presName="Name9" presStyleLbl="parChTrans1D2" presStyleIdx="2" presStyleCnt="4"/>
      <dgm:spPr/>
    </dgm:pt>
    <dgm:pt modelId="{508F8A41-EF44-452A-91D8-17FF43EDEF07}" type="pres">
      <dgm:prSet presAssocID="{ECE7B6A4-8C85-4364-874F-823FA42C0DBC}" presName="connTx" presStyleLbl="parChTrans1D2" presStyleIdx="2" presStyleCnt="4"/>
      <dgm:spPr/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</dgm:pt>
    <dgm:pt modelId="{D9DFDD59-21AA-4508-A30A-27B62AD647BD}" type="pres">
      <dgm:prSet presAssocID="{AA24460F-8EE6-49C9-8637-E3596BA4D219}" presName="Name9" presStyleLbl="parChTrans1D2" presStyleIdx="3" presStyleCnt="4"/>
      <dgm:spPr/>
    </dgm:pt>
    <dgm:pt modelId="{50280417-12BA-47F1-8D97-4E38F068C1C7}" type="pres">
      <dgm:prSet presAssocID="{AA24460F-8EE6-49C9-8637-E3596BA4D219}" presName="connTx" presStyleLbl="parChTrans1D2" presStyleIdx="3" presStyleCnt="4"/>
      <dgm:spPr/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</dgm:pt>
  </dgm:ptLst>
  <dgm:cxnLst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0"/>
            <a:ext cx="4303313" cy="341297"/>
          </a:xfrm>
          <a:prstGeom prst="rect">
            <a:avLst/>
          </a:prstGeom>
        </p:spPr>
        <p:txBody>
          <a:bodyPr vert="horz" lIns="91350" tIns="45670" rIns="91350" bIns="4567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02" y="10"/>
            <a:ext cx="4303313" cy="341297"/>
          </a:xfrm>
          <a:prstGeom prst="rect">
            <a:avLst/>
          </a:prstGeom>
        </p:spPr>
        <p:txBody>
          <a:bodyPr vert="horz" lIns="91350" tIns="45670" rIns="91350" bIns="45670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88"/>
            <a:ext cx="4303313" cy="341297"/>
          </a:xfrm>
          <a:prstGeom prst="rect">
            <a:avLst/>
          </a:prstGeom>
        </p:spPr>
        <p:txBody>
          <a:bodyPr vert="horz" lIns="91350" tIns="45670" rIns="91350" bIns="4567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02" y="6456388"/>
            <a:ext cx="4303313" cy="341297"/>
          </a:xfrm>
          <a:prstGeom prst="rect">
            <a:avLst/>
          </a:prstGeom>
        </p:spPr>
        <p:txBody>
          <a:bodyPr vert="horz" lIns="91350" tIns="45670" rIns="91350" bIns="45670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" y="12"/>
            <a:ext cx="4302231" cy="341063"/>
          </a:xfrm>
          <a:prstGeom prst="rect">
            <a:avLst/>
          </a:prstGeom>
        </p:spPr>
        <p:txBody>
          <a:bodyPr vert="horz" lIns="91332" tIns="45660" rIns="91332" bIns="4566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12"/>
            <a:ext cx="4302231" cy="341063"/>
          </a:xfrm>
          <a:prstGeom prst="rect">
            <a:avLst/>
          </a:prstGeom>
        </p:spPr>
        <p:txBody>
          <a:bodyPr vert="horz" lIns="91332" tIns="45660" rIns="91332" bIns="4566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2" tIns="45660" rIns="91332" bIns="4566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32" y="3271389"/>
            <a:ext cx="7942579" cy="2676585"/>
          </a:xfrm>
          <a:prstGeom prst="rect">
            <a:avLst/>
          </a:prstGeom>
        </p:spPr>
        <p:txBody>
          <a:bodyPr vert="horz" lIns="91332" tIns="45660" rIns="91332" bIns="4566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3" y="6456623"/>
            <a:ext cx="4302231" cy="341063"/>
          </a:xfrm>
          <a:prstGeom prst="rect">
            <a:avLst/>
          </a:prstGeom>
        </p:spPr>
        <p:txBody>
          <a:bodyPr vert="horz" lIns="91332" tIns="45660" rIns="91332" bIns="4566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23"/>
            <a:ext cx="4302231" cy="341063"/>
          </a:xfrm>
          <a:prstGeom prst="rect">
            <a:avLst/>
          </a:prstGeom>
        </p:spPr>
        <p:txBody>
          <a:bodyPr vert="horz" lIns="91332" tIns="45660" rIns="91332" bIns="4566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3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7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12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42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png"/><Relationship Id="rId4" Type="http://schemas.microsoft.com/office/2007/relationships/hdphoto" Target="../media/hdphoto34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12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4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41.png"/><Relationship Id="rId4" Type="http://schemas.microsoft.com/office/2007/relationships/hdphoto" Target="../media/hdphoto15.wdp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4" Type="http://schemas.microsoft.com/office/2007/relationships/hdphoto" Target="../media/hdphoto18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5.wdp"/><Relationship Id="rId4" Type="http://schemas.openxmlformats.org/officeDocument/2006/relationships/image" Target="../media/image5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52.png"/><Relationship Id="rId4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55.png"/><Relationship Id="rId4" Type="http://schemas.microsoft.com/office/2007/relationships/hdphoto" Target="../media/hdphoto29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2.wdp"/><Relationship Id="rId4" Type="http://schemas.openxmlformats.org/officeDocument/2006/relationships/image" Target="../media/image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6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1" y="2439463"/>
            <a:ext cx="2604835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3959738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проекта 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«О бюджете   Талдомского городского  округа на  2025 год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2026  и  2027 годов»</a:t>
            </a:r>
            <a:endParaRPr lang="ru-RU" sz="27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2024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32932"/>
              </p:ext>
            </p:extLst>
          </p:nvPr>
        </p:nvGraphicFramePr>
        <p:xfrm>
          <a:off x="0" y="1104900"/>
          <a:ext cx="9927737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8032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264352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730916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91891">
                  <a:extLst>
                    <a:ext uri="{9D8B030D-6E8A-4147-A177-3AD203B41FA5}">
                      <a16:colId xmlns:a16="http://schemas.microsoft.com/office/drawing/2014/main" val="2697093279"/>
                    </a:ext>
                  </a:extLst>
                </a:gridCol>
                <a:gridCol w="73210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35568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686478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37057">
                  <a:extLst>
                    <a:ext uri="{9D8B030D-6E8A-4147-A177-3AD203B41FA5}">
                      <a16:colId xmlns:a16="http://schemas.microsoft.com/office/drawing/2014/main" val="2007063687"/>
                    </a:ext>
                  </a:extLst>
                </a:gridCol>
                <a:gridCol w="484968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27804">
                  <a:extLst>
                    <a:ext uri="{9D8B030D-6E8A-4147-A177-3AD203B41FA5}">
                      <a16:colId xmlns:a16="http://schemas.microsoft.com/office/drawing/2014/main" val="3983355891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8 994,17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19" y="4432300"/>
            <a:ext cx="4288103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97739"/>
              </p:ext>
            </p:extLst>
          </p:nvPr>
        </p:nvGraphicFramePr>
        <p:xfrm>
          <a:off x="0" y="1283354"/>
          <a:ext cx="9906001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89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89779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33506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430974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881648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86973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841301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747051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560288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33267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654454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95307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619784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2 000,0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4800599"/>
            <a:ext cx="4143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17644"/>
              </p:ext>
            </p:extLst>
          </p:nvPr>
        </p:nvGraphicFramePr>
        <p:xfrm>
          <a:off x="-1942" y="1200590"/>
          <a:ext cx="9907942" cy="623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12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58754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42191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83871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742986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741451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94764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16977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77855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1" y="5018183"/>
            <a:ext cx="3824689" cy="24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49114"/>
              </p:ext>
            </p:extLst>
          </p:nvPr>
        </p:nvGraphicFramePr>
        <p:xfrm>
          <a:off x="-2" y="1120398"/>
          <a:ext cx="9905999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81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0828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423270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80035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38954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3189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5913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725210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211157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97023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25718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332735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78052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95382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59020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26" y="4597400"/>
            <a:ext cx="3879773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62428"/>
              </p:ext>
            </p:extLst>
          </p:nvPr>
        </p:nvGraphicFramePr>
        <p:xfrm>
          <a:off x="1" y="1155699"/>
          <a:ext cx="9906000" cy="570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35776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708767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575231">
                  <a:extLst>
                    <a:ext uri="{9D8B030D-6E8A-4147-A177-3AD203B41FA5}">
                      <a16:colId xmlns:a16="http://schemas.microsoft.com/office/drawing/2014/main" val="98228012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36086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114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5799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824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200"/>
            <a:ext cx="3284863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29552"/>
              </p:ext>
            </p:extLst>
          </p:nvPr>
        </p:nvGraphicFramePr>
        <p:xfrm>
          <a:off x="0" y="1205948"/>
          <a:ext cx="9918497" cy="565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826002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585704">
                  <a:extLst>
                    <a:ext uri="{9D8B030D-6E8A-4147-A177-3AD203B41FA5}">
                      <a16:colId xmlns:a16="http://schemas.microsoft.com/office/drawing/2014/main" val="101654894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545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326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1296">
                  <a:extLst>
                    <a:ext uri="{9D8B030D-6E8A-4147-A177-3AD203B41FA5}">
                      <a16:colId xmlns:a16="http://schemas.microsoft.com/office/drawing/2014/main" val="1091948960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16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7022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18 665,2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55" y="4958862"/>
            <a:ext cx="3207746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86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95" y="4927600"/>
            <a:ext cx="2855204" cy="20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083190"/>
              </p:ext>
            </p:extLst>
          </p:nvPr>
        </p:nvGraphicFramePr>
        <p:xfrm>
          <a:off x="1" y="3305175"/>
          <a:ext cx="9906000" cy="3552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503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399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6682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6677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3486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55921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094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0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0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981429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производительностью 12000 м3/</a:t>
                      </a:r>
                      <a:r>
                        <a:rPr lang="ru-RU" sz="1100" b="0" i="1" u="none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сетей теплоснабжения</a:t>
                      </a: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Реконструкция котельной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п. Северный,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Садовая,д.12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2025- 2027г.г.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676 161,99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323 481,30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146 300,0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9 392,40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13 802,40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- 2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2026 год –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2027 год -  2 единицы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8002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2025-2026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3103611"/>
                  </a:ext>
                </a:extLst>
              </a:tr>
              <a:tr h="19001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789169"/>
                  </a:ext>
                </a:extLst>
              </a:tr>
              <a:tr h="432345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2027г.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80 000,0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262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водоснабжения,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водоотведения,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4"/>
            <a:ext cx="2915478" cy="15212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76655" y="1789042"/>
            <a:ext cx="282933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25714"/>
              </p:ext>
            </p:extLst>
          </p:nvPr>
        </p:nvGraphicFramePr>
        <p:xfrm>
          <a:off x="0" y="3643571"/>
          <a:ext cx="9906000" cy="3248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5422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31292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20418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60977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58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4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50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235 320,0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 -2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г.-1 единица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00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49303"/>
                  </a:ext>
                </a:extLst>
              </a:tr>
              <a:tr h="1003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23" y="1789043"/>
            <a:ext cx="3163677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875402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0141"/>
              </p:ext>
            </p:extLst>
          </p:nvPr>
        </p:nvGraphicFramePr>
        <p:xfrm>
          <a:off x="0" y="3552825"/>
          <a:ext cx="9906000" cy="3305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4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9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6231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Обустройство и установка детских игровых площадок</a:t>
                      </a:r>
                      <a:endParaRPr lang="ru-RU" sz="14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Солнечный, д.1;</a:t>
                      </a:r>
                    </a:p>
                    <a:p>
                      <a:pPr algn="ctr"/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ул.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3,5а;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1/7,3,5,7;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ул.Калинина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Великий двор, д.12;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Квашенки, д.1,2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31 830,0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2025г.- 6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-5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 – 4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39" y="1847849"/>
            <a:ext cx="2961861" cy="16668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9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01.03. Обустройство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установка детских игровых площадок на территории муниципальных образований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B751CF-901C-4F85-80A5-13FC07D8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799"/>
            <a:ext cx="2756452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7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 2023 -2027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2025 - 2027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2025 - 2027 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2025 год  и  на  плановый  период  2026  и  2027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34073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8062"/>
              </p:ext>
            </p:extLst>
          </p:nvPr>
        </p:nvGraphicFramePr>
        <p:xfrm>
          <a:off x="0" y="3419062"/>
          <a:ext cx="9906000" cy="3438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32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24514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20667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8283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74144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6805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055462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564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5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12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855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систем наружного освещения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д.Зятьково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р.п.Запрудня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Южная;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Радужная;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Южный тупик;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Новоникольское;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 бывшего СНТ «Новогиреево»;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д.Маклаково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Юркино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Оборонный проезд;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Костино-3 линия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20 628,0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освещения, ед. –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2025г.- 900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2026г.- 720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2027г.- 450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657"/>
            <a:ext cx="2755900" cy="1652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1749286"/>
            <a:ext cx="2908300" cy="16896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653566-4721-42EA-824F-D5459036E587}"/>
              </a:ext>
            </a:extLst>
          </p:cNvPr>
          <p:cNvSpPr/>
          <p:nvPr/>
        </p:nvSpPr>
        <p:spPr>
          <a:xfrm>
            <a:off x="2756452" y="1775791"/>
            <a:ext cx="4227444" cy="1361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01.04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государственной программы «Устройство систем наружного освещения»</a:t>
            </a:r>
          </a:p>
        </p:txBody>
      </p:sp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63128"/>
              </p:ext>
            </p:extLst>
          </p:nvPr>
        </p:nvGraphicFramePr>
        <p:xfrm>
          <a:off x="0" y="3823065"/>
          <a:ext cx="9906000" cy="3061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6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003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059121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302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3559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98751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687417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64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7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0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3306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автомобильных дорог общего пользования местного значения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р.п.Запрудня</a:t>
                      </a:r>
                      <a:endParaRPr lang="ru-RU" altLang="ru-RU" sz="11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ул. Карла-Маркса; ул. Маяковского;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Калинина;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Лозынино</a:t>
                      </a: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Князчино-уч.1;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Юркино, вдоль коттеджей;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Растовцы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Бережок,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Платунино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Остров; д. Карманово, уч.1; д. Ольховик –уч.5;. Д. Кузнецово (Темповое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с.п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.);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Шабушево;д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Сляднево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подъезд;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Куймино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Стариково;д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Ермолино-уч.32;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Тарусово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Припущаево-уч.1;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Калинкино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 а/д к СНТ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Березка,Чеховский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Весна;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Дарвина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166 410,0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значения, м2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2025год-101 896 м2   2026 год-85 394 м     2027год -42 126 м2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функционирование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комплекса на 2023-2027 годы»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4C5ED2-C7B2-4B7B-8B56-B18612F2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1674"/>
            <a:ext cx="31242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3AF89A-458B-4508-8AAC-63E0C90E0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1866900"/>
            <a:ext cx="2990850" cy="19430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3F16DD-2D6B-44F0-93A0-C1527BB4AF2C}"/>
              </a:ext>
            </a:extLst>
          </p:cNvPr>
          <p:cNvSpPr/>
          <p:nvPr/>
        </p:nvSpPr>
        <p:spPr>
          <a:xfrm>
            <a:off x="3147237" y="1892596"/>
            <a:ext cx="3806456" cy="16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2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Подмосковья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04.01.</a:t>
            </a:r>
          </a:p>
          <a:p>
            <a:pPr algn="ctr">
              <a:lnSpc>
                <a:spcPct val="107000"/>
              </a:lnSpc>
            </a:pPr>
            <a:r>
              <a:rPr lang="x-none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автомобильных дорог общего пользования местного значения</a:t>
            </a:r>
            <a:endParaRPr lang="ru-RU" sz="1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4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86297"/>
              </p:ext>
            </p:extLst>
          </p:nvPr>
        </p:nvGraphicFramePr>
        <p:xfrm>
          <a:off x="-25397" y="3460173"/>
          <a:ext cx="9931399" cy="3411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22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425465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03577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84068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11484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1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4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521608">
                <a:tc row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10 590,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2025г.-46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2026г.-56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2027г.-56 единиц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550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81708"/>
                  </a:ext>
                </a:extLst>
              </a:tr>
              <a:tr h="521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10130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342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54968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88974" y="1802296"/>
            <a:ext cx="4187687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04256"/>
              </p:ext>
            </p:extLst>
          </p:nvPr>
        </p:nvGraphicFramePr>
        <p:xfrm>
          <a:off x="0" y="3823065"/>
          <a:ext cx="9892145" cy="3034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61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008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79321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653662593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6043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5606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27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расселяемых граждан,  тысяч человек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4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3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744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подпрограмме 4,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человек– 0,51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07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256 881,33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428 793,44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550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700003"/>
            <a:ext cx="2705100" cy="208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4139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64 165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63 889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63 699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63 558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63 305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-364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7 241,2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8 100,2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8 794,3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10 547,3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2 099,0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2 279,0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2 459,0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2 615,0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23,93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8 560,0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10 357,6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11 169,7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11 999,6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 в 2023-2027 годах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2023-2027 годах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608739"/>
              </p:ext>
            </p:extLst>
          </p:nvPr>
        </p:nvGraphicFramePr>
        <p:xfrm>
          <a:off x="-2" y="720876"/>
          <a:ext cx="9906002" cy="6137123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7 313,55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8 999,6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9 745,4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10 511,8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64 753,3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77 117,4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80 783,5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84 253,5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87 630,3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51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70 923,76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73 432,0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79 456,0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86 471,0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93 928,0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63 739,29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70 128,3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71 140,0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75 370,5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80 219,0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74 460,16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81 168,4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81 405,6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88 029,3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95 620,7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5026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65 456,24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66 951,18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72 399,0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95 621,0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2025  ГОД  И НА ПЛАНОВЫЙ  2026 И 2027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2025 год и на плановый период 2026 и 2027 годов определены на основе прогноза социально-экономического развития Московской области, Талдомского городского округа на 2025-2027 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2025 год и плановый период 2026 и 2027 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2025-2027 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и на плановый период 2026 и 2027 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2025 -2027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и на среднесрочную перспективу 2026-2027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2025-2027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2025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86255"/>
              </p:ext>
            </p:extLst>
          </p:nvPr>
        </p:nvGraphicFramePr>
        <p:xfrm>
          <a:off x="0" y="889001"/>
          <a:ext cx="9905998" cy="59690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6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8178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доходов, 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583 300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129 300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226950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66 618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3,24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8514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180 490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25776">
                <a:tc rowSpan="2"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692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122384"/>
                  </a:ext>
                </a:extLst>
              </a:tr>
              <a:tr h="151702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633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18 711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887063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18 900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61 600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rgbClr val="FFFFF7"/>
            </a:gs>
            <a:gs pos="29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 и на плановый период 2026 и 2027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4395370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ПРОЕКТА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СОВЕТА ДЕПУТАТОВ ТАЛДОМСКОГО ГОРОДСКОГО  ОКРУГА                                                       «О   БЮДЖЕТЕ  ТАЛДОМСКОГО  ГОРОДСКОГО  ОКРУГА  НА  2025  ГОД   И   НА ПЛАНОВЫЙ ПЕРИОД  2026  и  2027 ГОДОВ</a:t>
            </a:r>
            <a:endParaRPr lang="ru" sz="13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65202E-B966-4555-B736-DB68F8BB4516}"/>
              </a:ext>
            </a:extLst>
          </p:cNvPr>
          <p:cNvSpPr/>
          <p:nvPr/>
        </p:nvSpPr>
        <p:spPr>
          <a:xfrm rot="10800000" flipV="1">
            <a:off x="0" y="5269715"/>
            <a:ext cx="9906000" cy="1466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1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ПУБЛИЧНЫЕ   СЛУШАНИЯ  ПО   </a:t>
            </a: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ПРОЕКТУ   РЕШЕНИЯ  СОВЕТА   ДЕПУТАТОВ   ТАЛДОМСКОГО 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 ГОРОДСКОГО   ОКРУГА НА  2025  ГОД   И   НА  ПЛАНОВЫЙ ПЕРИОД  2026  и  2027 ГОДОВ»   </a:t>
            </a:r>
            <a:r>
              <a:rPr lang="ru" sz="112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СОСТОЯТСЯ  5  ДЕКАБРЯ  2024 ГОДА В 10.00 ЧАСОВ  В  ЗАЛЕ  ЗАСЕДАНИЙ  АДМИНИСТРАЦИИ  ТАЛДОМСКОГО  ГОРОДСКОГО  ОКРУГА</a:t>
            </a:r>
            <a:endParaRPr lang="ru" sz="112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2025 год  и плановый период 2026-2027 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2025-2027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2025 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будет 37,1 процента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157909"/>
              </p:ext>
            </p:extLst>
          </p:nvPr>
        </p:nvGraphicFramePr>
        <p:xfrm>
          <a:off x="0" y="672028"/>
          <a:ext cx="9906001" cy="6185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2668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общем   объеме 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1 474 628,4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27,62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353 974,97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6,63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108 538,0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41 634,2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1 978 775,57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37,06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-26333"/>
            <a:ext cx="9906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2025 год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Будет 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2025 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2025 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730,3 млн. руб.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работа по организации и совершенствованию транспортного обслуживания населения по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5 лет – 54 605,0тыс. руб. будет выделено из бюджета в 2025 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427 169,41 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36434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20981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2027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5 308 225,382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4 399 683,266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3 113 259,382</a:t>
                      </a: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1 871 336,266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5 339 385, 085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4 417 446,96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-508 663,43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-31 159,703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-17 763,694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10 634,40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0,00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19726101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25757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</a:t>
            </a:r>
            <a:r>
              <a:rPr lang="ru-RU" sz="14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ОСНОВНЫХ  ХАРАКТЕРИСТИКАХ   </a:t>
            </a: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ТАЛДОМСКОГО ГОРОДСКОГО ОКРУГА НА ОЧЕРЕДНОЙ 2025 ГОД И НА ПЛАНОВЫЙ  ПЕРИОД  2026-2027 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2023 ОТЧЕТНЫМ И ТЕКУЩИМ 2024 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034814"/>
              </p:ext>
            </p:extLst>
          </p:nvPr>
        </p:nvGraphicFramePr>
        <p:xfrm>
          <a:off x="0" y="1619795"/>
          <a:ext cx="9905999" cy="5245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1 950 618,620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2 194 966,00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1 330 171,264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1 583 300,00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1 700 460,00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1 849 535,00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46 083,803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66 618,00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75 586,00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106 503,045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168 178,00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199 512,00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225 840,00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267 300,00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154 736,661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14 169,875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68 833,894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146 116,321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89052"/>
              </p:ext>
            </p:extLst>
          </p:nvPr>
        </p:nvGraphicFramePr>
        <p:xfrm>
          <a:off x="0" y="1619795"/>
          <a:ext cx="9905998" cy="5321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4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35181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7065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2356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8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75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1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2026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203641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147,4520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2 442 752,900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3 113 259,38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2 588 628,902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2 894 196,00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3 113 259,38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663 345,000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963 434,00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371 251,00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170 249,00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34591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1 112 897,812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1 286 475,91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1 895 232,14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863 697,26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798 753,811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792 147,00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792 898,97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794 028,29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790 323,01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70 450,50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1 893,31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66 981,40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-147 990,750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94319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4 393 371,520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5 308 225,38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4 399 683,27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2023 -2027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27755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1 950 618, 63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2 194 966,000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1 583 300,000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1 583 300,000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1 008 532, 18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1 364 696,00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1 459 104,000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1 587 460,000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3 215, 31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16 665, 68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53 729,02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65 938,000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66 156,000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07789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34308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45916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66 618,000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66 618,000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23 878,531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34 650,000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34 840,000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39 989,000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35 148,000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37 487,000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-2 820,000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63639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2979"/>
              </p:ext>
            </p:extLst>
          </p:nvPr>
        </p:nvGraphicFramePr>
        <p:xfrm>
          <a:off x="0" y="1567543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276640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-195,141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02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367,267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206657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789375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154 736,661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4265"/>
              </p:ext>
            </p:extLst>
          </p:nvPr>
        </p:nvGraphicFramePr>
        <p:xfrm>
          <a:off x="0" y="1974273"/>
          <a:ext cx="9905999" cy="1226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16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106 503, 045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168 178,000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199 512,000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225 840,000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46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180 490,000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20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86 507,403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158 490,000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73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301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19871"/>
              </p:ext>
            </p:extLst>
          </p:nvPr>
        </p:nvGraphicFramePr>
        <p:xfrm>
          <a:off x="-1" y="2202873"/>
          <a:ext cx="9906000" cy="465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-9,199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59 844,415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2025-2027 годы, какие результаты ожидаются в отчетном 2024 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текущий 2024 год и на плановый период 2025-2027 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12184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89569"/>
              </p:ext>
            </p:extLst>
          </p:nvPr>
        </p:nvGraphicFramePr>
        <p:xfrm>
          <a:off x="0" y="2199562"/>
          <a:ext cx="9906003" cy="4847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42,416 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182 1 09 00 000 00 0000 000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ЗАДОЛЖЕННОТЬ И ПЕРЕРАСЧЕТЫ ПО ОТМЕНЕННЫМ НАЛОГАМСБОРАМ И ИНЫМ ОБЯЗААТЕЛЬНЫМ ПЛАТЕЖАМ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8773141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19894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565296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 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837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50753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5092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7338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18 ,270 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335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0537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146 116,321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143 457,772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867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461540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EB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829184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6805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2 593,599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5 629,600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85480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0414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07027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2 277,800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898,500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4951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37845"/>
              </p:ext>
            </p:extLst>
          </p:nvPr>
        </p:nvGraphicFramePr>
        <p:xfrm>
          <a:off x="0" y="2246812"/>
          <a:ext cx="9906001" cy="4777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68039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109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000 116 18 000 02 0000 140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23 066,700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152,950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-8,982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156,435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156,400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3 113 259,380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63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3 113 259,380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371 251,000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963 434,000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963 434,000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1 286 475,910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1 895 232,140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863 697,260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7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071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57028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6 420,562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В  ГОРОДСКОЙ  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15572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33411"/>
              </p:ext>
            </p:extLst>
          </p:nvPr>
        </p:nvGraphicFramePr>
        <p:xfrm>
          <a:off x="0" y="2202874"/>
          <a:ext cx="9906000" cy="4738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70599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879002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18 326,298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24 713,600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18 326,298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24 713,600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7  541,900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10 305,200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10 305,200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201 157,220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201 157,220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654 838,480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654 838,480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05613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769291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792 898,972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794 028,290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790 323,006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776 765,350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759 832,470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776 765,350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03471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255700"/>
              </p:ext>
            </p:extLst>
          </p:nvPr>
        </p:nvGraphicFramePr>
        <p:xfrm>
          <a:off x="0" y="2171701"/>
          <a:ext cx="9905997" cy="4707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350124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519721"/>
              </p:ext>
            </p:extLst>
          </p:nvPr>
        </p:nvGraphicFramePr>
        <p:xfrm>
          <a:off x="0" y="2234045"/>
          <a:ext cx="9905997" cy="414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534902350"/>
                    </a:ext>
                  </a:extLst>
                </a:gridCol>
                <a:gridCol w="226485">
                  <a:extLst>
                    <a:ext uri="{9D8B030D-6E8A-4147-A177-3AD203B41FA5}">
                      <a16:colId xmlns:a16="http://schemas.microsoft.com/office/drawing/2014/main" val="1159095575"/>
                    </a:ext>
                  </a:extLst>
                </a:gridCol>
                <a:gridCol w="408418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67014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808324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65453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539281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312773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66697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665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81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13 632, 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70 450,500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000 2 02 45 519 00 0000 150	</a:t>
                      </a:r>
                    </a:p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000 202 45 519 00 0000 150	</a:t>
                      </a:r>
                    </a:p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9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50 886,000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50 886,000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5 308 225,382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4 399 683,266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74"/>
            <a:ext cx="9925050" cy="2264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0622101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2025 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23819283"/>
              </p:ext>
            </p:extLst>
          </p:nvPr>
        </p:nvGraphicFramePr>
        <p:xfrm>
          <a:off x="0" y="562987"/>
          <a:ext cx="9906000" cy="638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2026 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55621905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2027 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82204380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2023-2027 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43156"/>
              </p:ext>
            </p:extLst>
          </p:nvPr>
        </p:nvGraphicFramePr>
        <p:xfrm>
          <a:off x="1" y="1580393"/>
          <a:ext cx="9906000" cy="5320980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2 931 948, 71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3 113 259,38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3 127 492,83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1 871 336,27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963 434,00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371 251,00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170 249,00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1 477 819,30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1 286 475,91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1 895 232,14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863 697,26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798 753,80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800 147,75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792 898,97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794 028,29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790 323,01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70 450,50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- 147 990,75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92529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01.01.2024г.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01.10.2024г.**(рублей)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63 889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1 926 300 000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30 150,73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64 721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2 664 600 000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41 170,56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163 081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6 743 400 000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41 350,00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21 886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452</a:t>
                      </a:r>
                      <a:r>
                        <a:rPr lang="ru" sz="160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600 000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20 679,89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23 278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767 200 000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32 958,16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869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18 299,06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384995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2023 год,  плановые показатели в 2024 году и прогноз на 2025 год  и плановый период 2026-2027 годов                                              12-13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2025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2026-2027 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2025 год и на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плановый период    2026-2027 годов  в    сравнении с предыдущими годами отчетным 2023  и текущим 2024 годами                                                23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2023 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2024 году и прогноз на 2025 год  и на плановый период  2026-2027 годов)                                                                                                                  24-48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dirty="0"/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7.  Информация о налоговых льготах и ставках налогов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и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в Талдомском городском  округе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                                                                                                    50-62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2023 год  в сравнении с плановыми назначениями  в 2024 году и прогноз на 2025 год  и на плановый период  2026-2027 годов)       63-94</a:t>
            </a:r>
          </a:p>
          <a:p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9. Информация о расходах бюджета с учетом интересов целевых групп пользователей (</a:t>
            </a:r>
            <a:r>
              <a:rPr lang="ru-RU" sz="1200" dirty="0">
                <a:solidFill>
                  <a:schemeClr val="bg1"/>
                </a:solidFill>
                <a:latin typeface="Times New Roman"/>
              </a:rPr>
              <a:t>план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 и  прогноз на плановый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период  2025-2027 годов)                                                                                                                                                                                                   95-106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2025 год  и прогноз  на плановый период  2026-2027 годов)                                                                                                                        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107-113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114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2406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55782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8525"/>
              </p:ext>
            </p:extLst>
          </p:nvPr>
        </p:nvGraphicFramePr>
        <p:xfrm>
          <a:off x="-1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4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5427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2023-2027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44047"/>
              </p:ext>
            </p:extLst>
          </p:nvPr>
        </p:nvGraphicFramePr>
        <p:xfrm>
          <a:off x="0" y="992779"/>
          <a:ext cx="9905998" cy="589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14300" indent="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15" y="1955800"/>
            <a:ext cx="1764585" cy="14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444875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869015"/>
            <a:ext cx="767715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083175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2023-2027 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30324"/>
              </p:ext>
            </p:extLst>
          </p:nvPr>
        </p:nvGraphicFramePr>
        <p:xfrm>
          <a:off x="0" y="2032472"/>
          <a:ext cx="9906004" cy="4825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061985"/>
              </p:ext>
            </p:extLst>
          </p:nvPr>
        </p:nvGraphicFramePr>
        <p:xfrm>
          <a:off x="0" y="914400"/>
          <a:ext cx="9905999" cy="1097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951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1733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62775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628338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583237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83238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43699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54424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755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5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2023-2027 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1802"/>
              </p:ext>
            </p:extLst>
          </p:nvPr>
        </p:nvGraphicFramePr>
        <p:xfrm>
          <a:off x="0" y="2210565"/>
          <a:ext cx="9905997" cy="4647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0266"/>
              </p:ext>
            </p:extLst>
          </p:nvPr>
        </p:nvGraphicFramePr>
        <p:xfrm>
          <a:off x="0" y="914401"/>
          <a:ext cx="9905999" cy="1330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981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в 2023 -2027 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44763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2024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№ 7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2 181,0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2 120,0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2 124,0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17330"/>
              </p:ext>
            </p:extLst>
          </p:nvPr>
        </p:nvGraphicFramePr>
        <p:xfrm>
          <a:off x="1" y="850261"/>
          <a:ext cx="9906001" cy="6030931"/>
        </p:xfrm>
        <a:graphic>
          <a:graphicData uri="http://schemas.openxmlformats.org/drawingml/2006/table">
            <a:tbl>
              <a:tblPr/>
              <a:tblGrid>
                <a:gridCol w="3639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718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3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418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841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4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0673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</a:p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2024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2025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на 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2026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"Культура  и туризм"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451 114,90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469 169,97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469 179,02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508 818,00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1 338 209,15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1 345 174,40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1 347 346,00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1 279 611,30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20 892,00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21 012,00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127 264,06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108 538,00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27 413,89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26 433,30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26 673,82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26 913,51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24 212,35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19 422,34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18 926,34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66 296,79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67 085,00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66 025,00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21 659,20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49 689,60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инженерной инфраструктуры и энергоэффективности и отрасли обращения с отходами"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620 825,12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754 828,29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1 265 190,75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916 396,58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359 175,65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355 578,60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049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53 302,56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37 013,62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38 062,95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37 319,67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569 328,58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469 785,00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49 404,00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43 457,00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290,31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1469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627 034,21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893 024,63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495 946,00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488 158,00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 «Строительство</a:t>
                      </a:r>
                      <a:r>
                        <a:rPr lang="ru" sz="1050" b="1" baseline="0" dirty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36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817 423,18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622 041,33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778 793,44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b="1" dirty="0">
                          <a:latin typeface="Times New Roman"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9 832,80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29 054,45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61 992,19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160 000,00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188,24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06952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5 397 728,35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5 339 385,09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98,92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4653"/>
              </p:ext>
            </p:extLst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6B8CB63-D8D7-40C6-8003-649EBE655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997774"/>
              </p:ext>
            </p:extLst>
          </p:nvPr>
        </p:nvGraphicFramePr>
        <p:xfrm>
          <a:off x="0" y="924791"/>
          <a:ext cx="9906005" cy="5933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3473">
                  <a:extLst>
                    <a:ext uri="{9D8B030D-6E8A-4147-A177-3AD203B41FA5}">
                      <a16:colId xmlns:a16="http://schemas.microsoft.com/office/drawing/2014/main" val="2978682478"/>
                    </a:ext>
                  </a:extLst>
                </a:gridCol>
                <a:gridCol w="431327">
                  <a:extLst>
                    <a:ext uri="{9D8B030D-6E8A-4147-A177-3AD203B41FA5}">
                      <a16:colId xmlns:a16="http://schemas.microsoft.com/office/drawing/2014/main" val="2267381448"/>
                    </a:ext>
                  </a:extLst>
                </a:gridCol>
                <a:gridCol w="662429">
                  <a:extLst>
                    <a:ext uri="{9D8B030D-6E8A-4147-A177-3AD203B41FA5}">
                      <a16:colId xmlns:a16="http://schemas.microsoft.com/office/drawing/2014/main" val="3473616074"/>
                    </a:ext>
                  </a:extLst>
                </a:gridCol>
                <a:gridCol w="113529">
                  <a:extLst>
                    <a:ext uri="{9D8B030D-6E8A-4147-A177-3AD203B41FA5}">
                      <a16:colId xmlns:a16="http://schemas.microsoft.com/office/drawing/2014/main" val="1835282578"/>
                    </a:ext>
                  </a:extLst>
                </a:gridCol>
                <a:gridCol w="496743">
                  <a:extLst>
                    <a:ext uri="{9D8B030D-6E8A-4147-A177-3AD203B41FA5}">
                      <a16:colId xmlns:a16="http://schemas.microsoft.com/office/drawing/2014/main" val="3722487445"/>
                    </a:ext>
                  </a:extLst>
                </a:gridCol>
                <a:gridCol w="242469">
                  <a:extLst>
                    <a:ext uri="{9D8B030D-6E8A-4147-A177-3AD203B41FA5}">
                      <a16:colId xmlns:a16="http://schemas.microsoft.com/office/drawing/2014/main" val="2731076746"/>
                    </a:ext>
                  </a:extLst>
                </a:gridCol>
                <a:gridCol w="1066911">
                  <a:extLst>
                    <a:ext uri="{9D8B030D-6E8A-4147-A177-3AD203B41FA5}">
                      <a16:colId xmlns:a16="http://schemas.microsoft.com/office/drawing/2014/main" val="2812986576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693015408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3426206934"/>
                    </a:ext>
                  </a:extLst>
                </a:gridCol>
                <a:gridCol w="807655">
                  <a:extLst>
                    <a:ext uri="{9D8B030D-6E8A-4147-A177-3AD203B41FA5}">
                      <a16:colId xmlns:a16="http://schemas.microsoft.com/office/drawing/2014/main" val="1747646779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1734174493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3767500398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4134157955"/>
                    </a:ext>
                  </a:extLst>
                </a:gridCol>
              </a:tblGrid>
              <a:tr h="202573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года, тыс. руб. 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82356"/>
                  </a:ext>
                </a:extLst>
              </a:tr>
              <a:tr h="59088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2125674"/>
                  </a:ext>
                </a:extLst>
              </a:tr>
              <a:tr h="169747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12559"/>
                  </a:ext>
                </a:extLst>
              </a:tr>
              <a:tr h="278687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b="1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396 474,015</a:t>
                      </a:r>
                      <a:endParaRPr lang="ru-RU" b="1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395 560,24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393 437,20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396 329,14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6124776"/>
                  </a:ext>
                </a:extLst>
              </a:tr>
              <a:tr h="655334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2 885,119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6653144"/>
                  </a:ext>
                </a:extLst>
              </a:tr>
              <a:tr h="817779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2 814,796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7396598"/>
                  </a:ext>
                </a:extLst>
              </a:tr>
              <a:tr h="851401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128 741,262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7908754"/>
                  </a:ext>
                </a:extLst>
              </a:tr>
              <a:tr h="722206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23 186,796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7482709"/>
                  </a:ext>
                </a:extLst>
              </a:tr>
              <a:tr h="333882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5 325,895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964100"/>
                  </a:ext>
                </a:extLst>
              </a:tr>
              <a:tr h="177033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154089"/>
                  </a:ext>
                </a:extLst>
              </a:tr>
              <a:tr h="288883">
                <a:tc gridSpan="2"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233 520,147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223 113,44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220 990,40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223 882,34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5680078"/>
                  </a:ext>
                </a:extLst>
              </a:tr>
              <a:tr h="17703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0200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3 514,40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3 873,18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4 050,91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4 209,49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138252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0203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303647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0204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829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073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06516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775957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739212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0661F25-1305-4BD4-B9FF-630B5E210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766231"/>
              </p:ext>
            </p:extLst>
          </p:nvPr>
        </p:nvGraphicFramePr>
        <p:xfrm>
          <a:off x="0" y="1496291"/>
          <a:ext cx="9905998" cy="534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6160">
                  <a:extLst>
                    <a:ext uri="{9D8B030D-6E8A-4147-A177-3AD203B41FA5}">
                      <a16:colId xmlns:a16="http://schemas.microsoft.com/office/drawing/2014/main" val="1170432249"/>
                    </a:ext>
                  </a:extLst>
                </a:gridCol>
                <a:gridCol w="702675">
                  <a:extLst>
                    <a:ext uri="{9D8B030D-6E8A-4147-A177-3AD203B41FA5}">
                      <a16:colId xmlns:a16="http://schemas.microsoft.com/office/drawing/2014/main" val="357082743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478744357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2681390318"/>
                    </a:ext>
                  </a:extLst>
                </a:gridCol>
                <a:gridCol w="102916">
                  <a:extLst>
                    <a:ext uri="{9D8B030D-6E8A-4147-A177-3AD203B41FA5}">
                      <a16:colId xmlns:a16="http://schemas.microsoft.com/office/drawing/2014/main" val="1637881934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804088810"/>
                    </a:ext>
                  </a:extLst>
                </a:gridCol>
                <a:gridCol w="791704">
                  <a:extLst>
                    <a:ext uri="{9D8B030D-6E8A-4147-A177-3AD203B41FA5}">
                      <a16:colId xmlns:a16="http://schemas.microsoft.com/office/drawing/2014/main" val="2280013662"/>
                    </a:ext>
                  </a:extLst>
                </a:gridCol>
                <a:gridCol w="935431">
                  <a:extLst>
                    <a:ext uri="{9D8B030D-6E8A-4147-A177-3AD203B41FA5}">
                      <a16:colId xmlns:a16="http://schemas.microsoft.com/office/drawing/2014/main" val="3026110287"/>
                    </a:ext>
                  </a:extLst>
                </a:gridCol>
                <a:gridCol w="638290">
                  <a:extLst>
                    <a:ext uri="{9D8B030D-6E8A-4147-A177-3AD203B41FA5}">
                      <a16:colId xmlns:a16="http://schemas.microsoft.com/office/drawing/2014/main" val="1626039936"/>
                    </a:ext>
                  </a:extLst>
                </a:gridCol>
                <a:gridCol w="813507">
                  <a:extLst>
                    <a:ext uri="{9D8B030D-6E8A-4147-A177-3AD203B41FA5}">
                      <a16:colId xmlns:a16="http://schemas.microsoft.com/office/drawing/2014/main" val="756884490"/>
                    </a:ext>
                  </a:extLst>
                </a:gridCol>
                <a:gridCol w="816635">
                  <a:extLst>
                    <a:ext uri="{9D8B030D-6E8A-4147-A177-3AD203B41FA5}">
                      <a16:colId xmlns:a16="http://schemas.microsoft.com/office/drawing/2014/main" val="2414607439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34 302,60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0670305"/>
                  </a:ext>
                </a:extLst>
              </a:tr>
              <a:tr h="721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3 085,278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5 934,10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24691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12 106,70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0264672"/>
                  </a:ext>
                </a:extLst>
              </a:tr>
              <a:tr h="54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16 261,80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5023617"/>
                  </a:ext>
                </a:extLst>
              </a:tr>
              <a:tr h="21408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2342746"/>
                  </a:ext>
                </a:extLst>
              </a:tr>
              <a:tr h="201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602 423,90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519 019,30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519 019,30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397 628,82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447 868,51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9428047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3 672,00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15 276,01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677509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58 751,00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59 081,89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59 081,89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59 227,88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59 424,18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58024628"/>
                  </a:ext>
                </a:extLst>
              </a:tr>
              <a:tr h="29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530 700,90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428 169,41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428 169,41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378 032,94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328 076,32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9909114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4 379,896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394425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844532"/>
                  </a:ext>
                </a:extLst>
              </a:tr>
              <a:tr h="20741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530866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1 801 840,00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2 373 336,44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2 622 064,59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1 519 554,58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3894480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656 800,00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650 741,33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818 793,44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4053583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520 000,00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809 074,81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1 272 825,15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157,32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913 396,58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657755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580 000,00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912 366,30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689 290,00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139488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970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3844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F1B7EEF-5F56-4D72-A6C6-14EE447D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70394"/>
              </p:ext>
            </p:extLst>
          </p:nvPr>
        </p:nvGraphicFramePr>
        <p:xfrm>
          <a:off x="0" y="1662546"/>
          <a:ext cx="9905999" cy="5195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736">
                  <a:extLst>
                    <a:ext uri="{9D8B030D-6E8A-4147-A177-3AD203B41FA5}">
                      <a16:colId xmlns:a16="http://schemas.microsoft.com/office/drawing/2014/main" val="2635992218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504064903"/>
                    </a:ext>
                  </a:extLst>
                </a:gridCol>
                <a:gridCol w="748425">
                  <a:extLst>
                    <a:ext uri="{9D8B030D-6E8A-4147-A177-3AD203B41FA5}">
                      <a16:colId xmlns:a16="http://schemas.microsoft.com/office/drawing/2014/main" val="193809350"/>
                    </a:ext>
                  </a:extLst>
                </a:gridCol>
                <a:gridCol w="1236239">
                  <a:extLst>
                    <a:ext uri="{9D8B030D-6E8A-4147-A177-3AD203B41FA5}">
                      <a16:colId xmlns:a16="http://schemas.microsoft.com/office/drawing/2014/main" val="1866087339"/>
                    </a:ext>
                  </a:extLst>
                </a:gridCol>
                <a:gridCol w="102917">
                  <a:extLst>
                    <a:ext uri="{9D8B030D-6E8A-4147-A177-3AD203B41FA5}">
                      <a16:colId xmlns:a16="http://schemas.microsoft.com/office/drawing/2014/main" val="1469865642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3991759598"/>
                    </a:ext>
                  </a:extLst>
                </a:gridCol>
                <a:gridCol w="833267">
                  <a:extLst>
                    <a:ext uri="{9D8B030D-6E8A-4147-A177-3AD203B41FA5}">
                      <a16:colId xmlns:a16="http://schemas.microsoft.com/office/drawing/2014/main" val="3819851157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199357321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3897973899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4121328027"/>
                    </a:ext>
                  </a:extLst>
                </a:gridCol>
                <a:gridCol w="813954">
                  <a:extLst>
                    <a:ext uri="{9D8B030D-6E8A-4147-A177-3AD203B41FA5}">
                      <a16:colId xmlns:a16="http://schemas.microsoft.com/office/drawing/2014/main" val="3989554434"/>
                    </a:ext>
                  </a:extLst>
                </a:gridCol>
              </a:tblGrid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12 409,00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16 872,35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16 872,35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15 922,34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15 926,34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810137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74461"/>
                  </a:ext>
                </a:extLst>
              </a:tr>
              <a:tr h="51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1 050,00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9947902"/>
                  </a:ext>
                </a:extLst>
              </a:tr>
              <a:tr h="465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14 822,35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14 826,34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78433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1 326 401,186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1 628 145,00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1 474 628,40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1 474 628,40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1 476 892,00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1 409 181,30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206216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8904916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755 760,00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754 794,80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754 794,80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756 616,50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711 877,20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089148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4452251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7735457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46 597,80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46 597,80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24 068,30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4470963"/>
                  </a:ext>
                </a:extLst>
              </a:tr>
              <a:tr h="17846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0858319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337 550,00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353 974,97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353 984,02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393 623,00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6706348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319 319,97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319 329,02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358 968,00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2063889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331347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153 500,00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41 634,20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60 740,10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69 664,60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8358717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6871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662252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49 490,10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58 414,60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036239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55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/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C6031D-E740-48A0-8E86-8D7716D55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58012"/>
              </p:ext>
            </p:extLst>
          </p:nvPr>
        </p:nvGraphicFramePr>
        <p:xfrm>
          <a:off x="0" y="1566708"/>
          <a:ext cx="9905999" cy="5291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7445">
                  <a:extLst>
                    <a:ext uri="{9D8B030D-6E8A-4147-A177-3AD203B41FA5}">
                      <a16:colId xmlns:a16="http://schemas.microsoft.com/office/drawing/2014/main" val="3357005690"/>
                    </a:ext>
                  </a:extLst>
                </a:gridCol>
                <a:gridCol w="478716">
                  <a:extLst>
                    <a:ext uri="{9D8B030D-6E8A-4147-A177-3AD203B41FA5}">
                      <a16:colId xmlns:a16="http://schemas.microsoft.com/office/drawing/2014/main" val="188293657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1744024933"/>
                    </a:ext>
                  </a:extLst>
                </a:gridCol>
                <a:gridCol w="1339155">
                  <a:extLst>
                    <a:ext uri="{9D8B030D-6E8A-4147-A177-3AD203B41FA5}">
                      <a16:colId xmlns:a16="http://schemas.microsoft.com/office/drawing/2014/main" val="2686066552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2199656157"/>
                    </a:ext>
                  </a:extLst>
                </a:gridCol>
                <a:gridCol w="901114">
                  <a:extLst>
                    <a:ext uri="{9D8B030D-6E8A-4147-A177-3AD203B41FA5}">
                      <a16:colId xmlns:a16="http://schemas.microsoft.com/office/drawing/2014/main" val="1062247556"/>
                    </a:ext>
                  </a:extLst>
                </a:gridCol>
                <a:gridCol w="826021">
                  <a:extLst>
                    <a:ext uri="{9D8B030D-6E8A-4147-A177-3AD203B41FA5}">
                      <a16:colId xmlns:a16="http://schemas.microsoft.com/office/drawing/2014/main" val="2837584984"/>
                    </a:ext>
                  </a:extLst>
                </a:gridCol>
                <a:gridCol w="638290">
                  <a:extLst>
                    <a:ext uri="{9D8B030D-6E8A-4147-A177-3AD203B41FA5}">
                      <a16:colId xmlns:a16="http://schemas.microsoft.com/office/drawing/2014/main" val="413040208"/>
                    </a:ext>
                  </a:extLst>
                </a:gridCol>
                <a:gridCol w="813507">
                  <a:extLst>
                    <a:ext uri="{9D8B030D-6E8A-4147-A177-3AD203B41FA5}">
                      <a16:colId xmlns:a16="http://schemas.microsoft.com/office/drawing/2014/main" val="2114513401"/>
                    </a:ext>
                  </a:extLst>
                </a:gridCol>
                <a:gridCol w="816635">
                  <a:extLst>
                    <a:ext uri="{9D8B030D-6E8A-4147-A177-3AD203B41FA5}">
                      <a16:colId xmlns:a16="http://schemas.microsoft.com/office/drawing/2014/main" val="205084761"/>
                    </a:ext>
                  </a:extLst>
                </a:gridCol>
              </a:tblGrid>
              <a:tr h="470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119 800,00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108 538,00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3519388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8964786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9305592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30 233,00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30 847,00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7852775"/>
                  </a:ext>
                </a:extLst>
              </a:tr>
              <a:tr h="500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15 864,00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272243"/>
                  </a:ext>
                </a:extLst>
              </a:tr>
              <a:tr h="453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7794067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14 562,996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430909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0007922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341816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5 339 385,09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61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2025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7294975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03148"/>
              </p:ext>
            </p:extLst>
          </p:nvPr>
        </p:nvGraphicFramePr>
        <p:xfrm>
          <a:off x="0" y="3124200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-31 159,703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31 159,703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31 159,703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- 5 308 225,382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-5 455 748,830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-4 399 683,266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5 339 385,085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4 417 446,956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31 159,703 тыс. руб.----------------------------------------------------------     1,42 %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29 808,150 тыс. руб. ------------------------------------------------------------ 1,28%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году –17 763,690 тыс. руб.   ------------------------------------------------------------  0,70%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3030">
              <a:srgbClr val="F5FC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888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12886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744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79470"/>
              </p:ext>
            </p:extLst>
          </p:nvPr>
        </p:nvGraphicFramePr>
        <p:xfrm>
          <a:off x="1" y="2265528"/>
          <a:ext cx="9906000" cy="459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480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77594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054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54696"/>
              </p:ext>
            </p:extLst>
          </p:nvPr>
        </p:nvGraphicFramePr>
        <p:xfrm>
          <a:off x="0" y="2265527"/>
          <a:ext cx="9906001" cy="2049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3736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61798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0576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5"/>
            <a:ext cx="2825087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26" y="4324350"/>
            <a:ext cx="3474492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333876"/>
            <a:ext cx="3629238" cy="252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09151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53219"/>
              </p:ext>
            </p:extLst>
          </p:nvPr>
        </p:nvGraphicFramePr>
        <p:xfrm>
          <a:off x="-9052" y="1314450"/>
          <a:ext cx="9915052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37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10215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60007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энергоэффективности»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41615"/>
              </p:ext>
            </p:extLst>
          </p:nvPr>
        </p:nvGraphicFramePr>
        <p:xfrm>
          <a:off x="0" y="1910688"/>
          <a:ext cx="9905998" cy="3052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4973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учет- оснащенность многоквартирных домов общедомовыми приборами учета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4067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274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90641"/>
            <a:ext cx="5076967" cy="18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4979624"/>
            <a:ext cx="4842681" cy="18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71943"/>
              </p:ext>
            </p:extLst>
          </p:nvPr>
        </p:nvGraphicFramePr>
        <p:xfrm>
          <a:off x="0" y="1937983"/>
          <a:ext cx="9905999" cy="358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25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49306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16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12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277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554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059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51662"/>
            <a:ext cx="5008727" cy="25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29628"/>
            <a:ext cx="4913195" cy="25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15013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10443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64410"/>
              </p:ext>
            </p:extLst>
          </p:nvPr>
        </p:nvGraphicFramePr>
        <p:xfrm>
          <a:off x="1" y="1085849"/>
          <a:ext cx="9906000" cy="586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41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79617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17476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67821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206425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561700">
                  <a:extLst>
                    <a:ext uri="{9D8B030D-6E8A-4147-A177-3AD203B41FA5}">
                      <a16:colId xmlns:a16="http://schemas.microsoft.com/office/drawing/2014/main" val="172507198"/>
                    </a:ext>
                  </a:extLst>
                </a:gridCol>
                <a:gridCol w="850995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617867">
                  <a:extLst>
                    <a:ext uri="{9D8B030D-6E8A-4147-A177-3AD203B41FA5}">
                      <a16:colId xmlns:a16="http://schemas.microsoft.com/office/drawing/2014/main" val="830822327"/>
                    </a:ext>
                  </a:extLst>
                </a:gridCol>
                <a:gridCol w="618438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69384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329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4456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36075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 и туризм»</a:t>
                      </a:r>
                    </a:p>
                    <a:p>
                      <a:pPr algn="l"/>
                      <a:endParaRPr lang="ru-RU" sz="14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в части комплектования книжных фондов муниципальных общественных библиотек)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29.03.2024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618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Талдомского городского округа «Культура и туризм» на 2023-2027 годы в новой редакции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u="non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u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A3EE0-493D-4CE9-B8EC-2813AE58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89" y="4316506"/>
            <a:ext cx="4100112" cy="26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57848"/>
              </p:ext>
            </p:extLst>
          </p:nvPr>
        </p:nvGraphicFramePr>
        <p:xfrm>
          <a:off x="0" y="1085849"/>
          <a:ext cx="9915562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3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91115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31111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73822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695580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674868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807192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623995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75399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898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5125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7" y="4470400"/>
            <a:ext cx="4166213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82600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2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1438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607247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22" y="4508500"/>
            <a:ext cx="406537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64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2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339182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педагогическим работникам муниципальных дошкольных и общеобразовательных организаций – молодым специалистам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4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5888" y="4302368"/>
            <a:ext cx="4100111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63212"/>
              </p:ext>
            </p:extLst>
          </p:nvPr>
        </p:nvGraphicFramePr>
        <p:xfrm>
          <a:off x="0" y="1314178"/>
          <a:ext cx="9906002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14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911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509298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85853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743829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633375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35814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667487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491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819056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96988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764124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22 841,2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2129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25574</TotalTime>
  <Words>26123</Words>
  <Application>Microsoft Office PowerPoint</Application>
  <PresentationFormat>Лист A4 (210x297 мм)</PresentationFormat>
  <Paragraphs>6436</Paragraphs>
  <Slides>114</Slides>
  <Notes>98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3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2025 году – 31 159,703 тыс. руб.----------------------------------------------------------     1,42 %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2026 году – 29 808,150 тыс. руб. ------------------------------------------------------------ 1,28%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2027 году –17 763,690 тыс. руб.   ------------------------------------------------------------  0,70%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3610</cp:revision>
  <cp:lastPrinted>2024-11-20T07:09:24Z</cp:lastPrinted>
  <dcterms:modified xsi:type="dcterms:W3CDTF">2024-11-21T08:20:41Z</dcterms:modified>
</cp:coreProperties>
</file>