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8.xml" ContentType="application/vnd.openxmlformats-officedocument.presentationml.notesSlide+xml"/>
  <Override PartName="/ppt/charts/chart5.xml" ContentType="application/vnd.openxmlformats-officedocument.drawingml.chart+xml"/>
  <Override PartName="/ppt/notesSlides/notesSlide39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0.xml" ContentType="application/vnd.openxmlformats-officedocument.presentationml.notesSlide+xml"/>
  <Override PartName="/ppt/charts/chart7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8.xml" ContentType="application/vnd.openxmlformats-officedocument.drawingml.chart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16"/>
  </p:notesMasterIdLst>
  <p:handoutMasterIdLst>
    <p:handoutMasterId r:id="rId117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56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450" r:id="rId52"/>
    <p:sldId id="445" r:id="rId53"/>
    <p:sldId id="446" r:id="rId54"/>
    <p:sldId id="451" r:id="rId55"/>
    <p:sldId id="447" r:id="rId56"/>
    <p:sldId id="452" r:id="rId57"/>
    <p:sldId id="453" r:id="rId58"/>
    <p:sldId id="454" r:id="rId59"/>
    <p:sldId id="459" r:id="rId60"/>
    <p:sldId id="458" r:id="rId61"/>
    <p:sldId id="460" r:id="rId62"/>
    <p:sldId id="332" r:id="rId63"/>
    <p:sldId id="475" r:id="rId64"/>
    <p:sldId id="476" r:id="rId65"/>
    <p:sldId id="471" r:id="rId66"/>
    <p:sldId id="472" r:id="rId67"/>
    <p:sldId id="473" r:id="rId68"/>
    <p:sldId id="418" r:id="rId69"/>
    <p:sldId id="320" r:id="rId70"/>
    <p:sldId id="303" r:id="rId71"/>
    <p:sldId id="305" r:id="rId72"/>
    <p:sldId id="381" r:id="rId73"/>
    <p:sldId id="385" r:id="rId74"/>
    <p:sldId id="382" r:id="rId75"/>
    <p:sldId id="307" r:id="rId76"/>
    <p:sldId id="308" r:id="rId77"/>
    <p:sldId id="384" r:id="rId78"/>
    <p:sldId id="389" r:id="rId79"/>
    <p:sldId id="309" r:id="rId80"/>
    <p:sldId id="465" r:id="rId81"/>
    <p:sldId id="392" r:id="rId82"/>
    <p:sldId id="310" r:id="rId83"/>
    <p:sldId id="395" r:id="rId84"/>
    <p:sldId id="397" r:id="rId85"/>
    <p:sldId id="398" r:id="rId86"/>
    <p:sldId id="314" r:id="rId87"/>
    <p:sldId id="402" r:id="rId88"/>
    <p:sldId id="399" r:id="rId89"/>
    <p:sldId id="466" r:id="rId90"/>
    <p:sldId id="404" r:id="rId91"/>
    <p:sldId id="405" r:id="rId92"/>
    <p:sldId id="316" r:id="rId93"/>
    <p:sldId id="317" r:id="rId94"/>
    <p:sldId id="467" r:id="rId95"/>
    <p:sldId id="358" r:id="rId96"/>
    <p:sldId id="462" r:id="rId97"/>
    <p:sldId id="359" r:id="rId98"/>
    <p:sldId id="461" r:id="rId99"/>
    <p:sldId id="360" r:id="rId100"/>
    <p:sldId id="361" r:id="rId101"/>
    <p:sldId id="362" r:id="rId102"/>
    <p:sldId id="364" r:id="rId103"/>
    <p:sldId id="366" r:id="rId104"/>
    <p:sldId id="368" r:id="rId105"/>
    <p:sldId id="369" r:id="rId106"/>
    <p:sldId id="370" r:id="rId107"/>
    <p:sldId id="474" r:id="rId108"/>
    <p:sldId id="376" r:id="rId109"/>
    <p:sldId id="464" r:id="rId110"/>
    <p:sldId id="378" r:id="rId111"/>
    <p:sldId id="468" r:id="rId112"/>
    <p:sldId id="380" r:id="rId113"/>
    <p:sldId id="469" r:id="rId114"/>
    <p:sldId id="290" r:id="rId115"/>
  </p:sldIdLst>
  <p:sldSz cx="9906000" cy="6858000" type="A4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FDFECE"/>
    <a:srgbClr val="FF7C80"/>
    <a:srgbClr val="FFFFAB"/>
    <a:srgbClr val="FFEBFF"/>
    <a:srgbClr val="E3F8FD"/>
    <a:srgbClr val="FF99FF"/>
    <a:srgbClr val="F4FCFE"/>
    <a:srgbClr val="CCFF33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37" autoAdjust="0"/>
    <p:restoredTop sz="95349" autoAdjust="0"/>
  </p:normalViewPr>
  <p:slideViewPr>
    <p:cSldViewPr snapToGrid="0">
      <p:cViewPr varScale="1">
        <p:scale>
          <a:sx n="88" d="100"/>
          <a:sy n="88" d="100"/>
        </p:scale>
        <p:origin x="864" y="-29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4000"/>
        <c:axId val="168884544"/>
      </c:barChart>
      <c:catAx>
        <c:axId val="733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84544"/>
        <c:crosses val="autoZero"/>
        <c:auto val="1"/>
        <c:lblAlgn val="ctr"/>
        <c:lblOffset val="100"/>
        <c:noMultiLvlLbl val="0"/>
      </c:catAx>
      <c:valAx>
        <c:axId val="168884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33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55017161316369E-2"/>
          <c:y val="0.16067116224366465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700">
                  <a:srgbClr val="FFFFAB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6.8292449020795482E-3"/>
                  <c:y val="-0.19366905593938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98081970522914"/>
                      <c:h val="8.05146414524116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1.282051282051235E-3"/>
                  <c:y val="-0.13462102018386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23722996163941"/>
                      <c:h val="7.68297608367406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2.0341207349080423E-3"/>
                  <c:y val="-0.12579863259012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64748637189582"/>
                      <c:h val="6.57197007064525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4.0809610337169391E-3"/>
                  <c:y val="-0.10839700149368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23722996163941"/>
                      <c:h val="7.68297608367406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1.0157985059559864E-2"/>
                  <c:y val="-2.3593391123093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2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2024г.</c:v>
                </c:pt>
                <c:pt idx="1">
                  <c:v>2025г.</c:v>
                </c:pt>
                <c:pt idx="2">
                  <c:v>2026г.</c:v>
                </c:pt>
                <c:pt idx="3">
                  <c:v>2027г.</c:v>
                </c:pt>
                <c:pt idx="4">
                  <c:v>2028г.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4969825.2699999996</c:v>
                </c:pt>
                <c:pt idx="1">
                  <c:v>5528432.5999999996</c:v>
                </c:pt>
                <c:pt idx="2" formatCode="#,##0.000">
                  <c:v>6561474.4079999998</c:v>
                </c:pt>
                <c:pt idx="3">
                  <c:v>5592026.3629999999</c:v>
                </c:pt>
                <c:pt idx="4" formatCode="#,##0.000">
                  <c:v>5054300.5489999996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FFEBFF"/>
                </a:gs>
                <a:gs pos="87000">
                  <a:srgbClr val="FF000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FFEBFF"/>
                  </a:gs>
                  <a:gs pos="87000">
                    <a:srgbClr val="FF000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B-4297-BAF6-ED8BCE606D1C}"/>
              </c:ext>
            </c:extLst>
          </c:dPt>
          <c:dLbls>
            <c:dLbl>
              <c:idx val="0"/>
              <c:layout>
                <c:manualLayout>
                  <c:x val="7.0512820512820514E-3"/>
                  <c:y val="-0.2240954343458727"/>
                </c:manualLayout>
              </c:layout>
              <c:spPr>
                <a:gradFill>
                  <a:gsLst>
                    <a:gs pos="76000">
                      <a:srgbClr val="E8F4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rgbClr val="FFFFEB"/>
                    </a:gs>
                    <a:gs pos="30807">
                      <a:schemeClr val="accent4">
                        <a:lumMod val="20000"/>
                        <a:lumOff val="80000"/>
                      </a:schemeClr>
                    </a:gs>
                    <a:gs pos="99000">
                      <a:srgbClr val="E3F8FD"/>
                    </a:gs>
                    <a:gs pos="53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92953765394711"/>
                      <c:h val="6.57751189897275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6.41025641025641E-3"/>
                  <c:y val="-0.17372514736620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69876842317786"/>
                      <c:h val="9.15138650161496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2.0707147183525137E-3"/>
                  <c:y val="-0.158649488352875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59620432061376"/>
                      <c:h val="8.04592231691366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4.3383807793256615E-3"/>
                  <c:y val="-0.13945053497502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90389662830609"/>
                      <c:h val="7.30894619377945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7.8892590349283268E-3"/>
                  <c:y val="-4.18480575746638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4 417 446,96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gradFill>
                <a:gsLst>
                  <a:gs pos="11362">
                    <a:srgbClr val="E8F4E4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53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2024г.</c:v>
                </c:pt>
                <c:pt idx="1">
                  <c:v>2025г.</c:v>
                </c:pt>
                <c:pt idx="2">
                  <c:v>2026г.</c:v>
                </c:pt>
                <c:pt idx="3">
                  <c:v>2027г.</c:v>
                </c:pt>
                <c:pt idx="4">
                  <c:v>2028г.</c:v>
                </c:pt>
              </c:strCache>
            </c:strRef>
          </c:cat>
          <c:val>
            <c:numRef>
              <c:f>Лист1!$C$2:$C$6</c:f>
              <c:numCache>
                <c:formatCode>#,##0.000</c:formatCode>
                <c:ptCount val="5"/>
                <c:pt idx="0" formatCode="#,##0.00">
                  <c:v>5102236.97</c:v>
                </c:pt>
                <c:pt idx="1">
                  <c:v>5740067.5</c:v>
                </c:pt>
                <c:pt idx="2">
                  <c:v>6607819.4000000004</c:v>
                </c:pt>
                <c:pt idx="3">
                  <c:v>5631741.5190000003</c:v>
                </c:pt>
                <c:pt idx="4">
                  <c:v>5079432.3990000002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4.9140924692105794E-3"/>
                  <c:y val="0.1437103440111695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-4.8328285887341473E-3"/>
                  <c:y val="0.2458132598565100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-1.6767615586513224E-3"/>
                  <c:y val="0.246110436761553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-31 159,703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CF-4A7C-887A-BA2620646065}"/>
                </c:ext>
              </c:extLst>
            </c:dLbl>
            <c:dLbl>
              <c:idx val="3"/>
              <c:layout>
                <c:manualLayout>
                  <c:x val="1.034928326266909E-3"/>
                  <c:y val="0.237098354422140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-29 808,15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CF-4A7C-887A-BA2620646065}"/>
                </c:ext>
              </c:extLst>
            </c:dLbl>
            <c:dLbl>
              <c:idx val="4"/>
              <c:layout>
                <c:manualLayout>
                  <c:x val="-1.8573589887584303E-3"/>
                  <c:y val="0.24100769245802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CF-4A7C-887A-BA2620646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2024г.</c:v>
                </c:pt>
                <c:pt idx="1">
                  <c:v>2025г.</c:v>
                </c:pt>
                <c:pt idx="2">
                  <c:v>2026г.</c:v>
                </c:pt>
                <c:pt idx="3">
                  <c:v>2027г.</c:v>
                </c:pt>
                <c:pt idx="4">
                  <c:v>2028г.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-132411.70000000019</c:v>
                </c:pt>
                <c:pt idx="1">
                  <c:v>-211634.90000000037</c:v>
                </c:pt>
                <c:pt idx="2">
                  <c:v>-46344.992000000551</c:v>
                </c:pt>
                <c:pt idx="3">
                  <c:v>-39715.156000000425</c:v>
                </c:pt>
                <c:pt idx="4">
                  <c:v>-25131.850000000559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641025641025173E-3"/>
                  <c:y val="0.42376127080216658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50 429,07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E2-47D7-8AE2-1A7BC568F7E5}"/>
                </c:ext>
              </c:extLst>
            </c:dLbl>
            <c:dLbl>
              <c:idx val="1"/>
              <c:layout>
                <c:manualLayout>
                  <c:x val="0"/>
                  <c:y val="0.4053368677238115"/>
                </c:manualLayout>
              </c:layout>
              <c:tx>
                <c:rich>
                  <a:bodyPr/>
                  <a:lstStyle/>
                  <a:p>
                    <a:fld id="{FF503E8A-00AE-43AC-8F7C-AD7DE007EFD7}" type="VALUE">
                      <a:rPr lang="en-US" dirty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AE2-47D7-8AE2-1A7BC568F7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833C023-A29A-47FD-8403-48C76C3B8FBC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AE2-47D7-8AE2-1A7BC568F7E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C0AA081-D8BD-49F7-9DD6-7DEB4B563316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AE2-47D7-8AE2-1A7BC568F7E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4C32C9B-F6CF-4CDB-B9D8-403BD1368F79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AE2-47D7-8AE2-1A7BC568F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2024г.</c:v>
                </c:pt>
                <c:pt idx="1">
                  <c:v>2025г.</c:v>
                </c:pt>
                <c:pt idx="2">
                  <c:v>2026г.</c:v>
                </c:pt>
                <c:pt idx="3">
                  <c:v>2027г.</c:v>
                </c:pt>
                <c:pt idx="4">
                  <c:v>2028г.</c:v>
                </c:pt>
              </c:strCache>
            </c:str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96840617.099999994</c:v>
                </c:pt>
                <c:pt idx="1">
                  <c:v>99408114.370000005</c:v>
                </c:pt>
                <c:pt idx="2">
                  <c:v>30202.832999999999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Лист1!$E$4</c15:f>
                <c15:dlblRangeCache>
                  <c:ptCount val="1"/>
                  <c:pt idx="0">
                    <c:v>30 202,83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7AE2-47D7-8AE2-1A7BC568F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86704"/>
        <c:axId val="171191184"/>
        <c:axId val="0"/>
      </c:bar3DChart>
      <c:catAx>
        <c:axId val="1711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91184"/>
        <c:crosses val="autoZero"/>
        <c:auto val="1"/>
        <c:lblAlgn val="ctr"/>
        <c:lblOffset val="100"/>
        <c:noMultiLvlLbl val="0"/>
      </c:catAx>
      <c:valAx>
        <c:axId val="17119118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86704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641312"/>
        <c:axId val="273162616"/>
        <c:axId val="0"/>
      </c:bar3DChart>
      <c:catAx>
        <c:axId val="271641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3162616"/>
        <c:crosses val="autoZero"/>
        <c:auto val="1"/>
        <c:lblAlgn val="ctr"/>
        <c:lblOffset val="100"/>
        <c:noMultiLvlLbl val="0"/>
      </c:catAx>
      <c:valAx>
        <c:axId val="273162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1641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бюджета  Талдомского городского округа В </a:t>
            </a: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динамике 2024-2028 годы</a:t>
            </a:r>
            <a:r>
              <a:rPr lang="ru-RU" sz="1800" b="1" i="1" baseline="0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</a:p>
        </c:rich>
      </c:tx>
      <c:layout>
        <c:manualLayout>
          <c:xMode val="edge"/>
          <c:yMode val="edge"/>
          <c:x val="0.17869230769230771"/>
          <c:y val="1.1674103237095362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322814455885322"/>
          <c:y val="8.4546369203849517E-2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2024г.(факт)</c:v>
                </c:pt>
              </c:strCache>
            </c:strRef>
          </c:tx>
          <c:spPr>
            <a:gradFill flip="none" rotWithShape="1">
              <a:gsLst>
                <a:gs pos="18978">
                  <a:srgbClr val="FFFF00"/>
                </a:gs>
                <a:gs pos="100000">
                  <a:srgbClr val="FFFF00"/>
                </a:gs>
                <a:gs pos="100000">
                  <a:srgbClr val="CCFF33">
                    <a:tint val="44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8978">
                    <a:srgbClr val="FFFF00"/>
                  </a:gs>
                  <a:gs pos="100000">
                    <a:srgbClr val="FFFF00"/>
                  </a:gs>
                  <a:gs pos="100000">
                    <a:srgbClr val="CCFF33">
                      <a:tint val="44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4.2283464566929135E-3"/>
                  <c:y val="0.26745873432487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2.5641025641025641E-3"/>
                  <c:y val="0.18148148148148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#,##0.000</c:formatCode>
                <c:ptCount val="4"/>
                <c:pt idx="0">
                  <c:v>4969825.2699999996</c:v>
                </c:pt>
                <c:pt idx="1">
                  <c:v>1817327</c:v>
                </c:pt>
                <c:pt idx="2">
                  <c:v>118106</c:v>
                </c:pt>
                <c:pt idx="3">
                  <c:v>2937646.79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2025г. (ожидаемое)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#,##0.000</c:formatCode>
                <c:ptCount val="4"/>
                <c:pt idx="0">
                  <c:v>5528432.5999999996</c:v>
                </c:pt>
                <c:pt idx="1">
                  <c:v>2138549</c:v>
                </c:pt>
                <c:pt idx="2">
                  <c:v>158736</c:v>
                </c:pt>
                <c:pt idx="3">
                  <c:v>3110258.3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2026г.(план)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FFEB"/>
                </a:solidFill>
              </a:ln>
              <a:effectLst/>
              <a:sp3d>
                <a:contourClr>
                  <a:srgbClr val="FFFFEB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B2E-4BCC-805D-A820CCBEE5F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572-4D88-A9DE-EA6C758088CF}"/>
              </c:ext>
            </c:extLst>
          </c:dPt>
          <c:dLbls>
            <c:dLbl>
              <c:idx val="0"/>
              <c:layout>
                <c:manualLayout>
                  <c:x val="9.6153846153845916E-3"/>
                  <c:y val="0.17499999999999999"/>
                </c:manualLayout>
              </c:layout>
              <c:tx>
                <c:rich>
                  <a:bodyPr rot="-5400000" spcFirstLastPara="1" vertOverflow="ellipsis" wrap="square" lIns="38100" tIns="19050" rIns="38100" bIns="19050" anchor="t" anchorCtr="0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A67AAB8-F257-4C1B-9780-462C0F5CDCA2}" type="VALUE">
                      <a:rPr lang="en-US" sz="140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t" anchorCtr="0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73722996163941"/>
                      <c:h val="6.05740740740740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t" anchorCtr="0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572-4D88-A9DE-EA6C758088C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t" anchorCtr="0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0572-4D88-A9DE-EA6C758088CF}"/>
                </c:ext>
              </c:extLst>
            </c:dLbl>
            <c:dLbl>
              <c:idx val="3"/>
              <c:layout>
                <c:manualLayout>
                  <c:x val="-7.6428427215838193E-4"/>
                  <c:y val="0.183692403032954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t" anchorCtr="0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72148193014335"/>
                      <c:h val="4.39074074074074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0572-4D88-A9DE-EA6C758088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t" anchorCtr="0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#,##0.000</c:formatCode>
                <c:ptCount val="4"/>
                <c:pt idx="0">
                  <c:v>5748082.4500000002</c:v>
                </c:pt>
                <c:pt idx="1">
                  <c:v>2603973</c:v>
                </c:pt>
                <c:pt idx="2">
                  <c:v>158254</c:v>
                </c:pt>
                <c:pt idx="3">
                  <c:v>2985855.45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2027г.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B2E-4BCC-805D-A820CCBEE5F1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AD-4509-A4E1-0E10F5DC0CF3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D-4509-A4E1-0E10F5DC0CF3}"/>
              </c:ext>
            </c:extLst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gradFill flip="none" rotWithShape="1">
                <a:gsLst>
                  <a:gs pos="6486">
                    <a:schemeClr val="accent2">
                      <a:lumMod val="20000"/>
                      <a:lumOff val="80000"/>
                    </a:schemeClr>
                  </a:gs>
                  <a:gs pos="97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#,##0.000</c:formatCode>
                <c:ptCount val="4"/>
                <c:pt idx="0">
                  <c:v>5592026.3629999999</c:v>
                </c:pt>
                <c:pt idx="1">
                  <c:v>2988557</c:v>
                </c:pt>
                <c:pt idx="2">
                  <c:v>208631</c:v>
                </c:pt>
                <c:pt idx="3">
                  <c:v>2394838.3629999999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2028г. (план)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6.1949323642237026E-3"/>
                  <c:y val="0.196768737241178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67948717948718"/>
                      <c:h val="2.63982210557013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1.2819503331315011E-3"/>
                  <c:y val="0.19074088655584703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61538461538458"/>
                      <c:h val="4.906488772236803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3.2050777306682834E-3"/>
                  <c:y val="-5.952639253426669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 sz="1400">
                        <a:solidFill>
                          <a:schemeClr val="bg1"/>
                        </a:solidFill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5384615384615"/>
                      <c:h val="2.623155438903470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26D8B95-FDE1-4975-9533-E0FF57EB64E5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gradFill flip="none" rotWithShape="1"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#,##0.000</c:formatCode>
                <c:ptCount val="4"/>
                <c:pt idx="0">
                  <c:v>5054300.5489999996</c:v>
                </c:pt>
                <c:pt idx="1">
                  <c:v>2990977</c:v>
                </c:pt>
                <c:pt idx="2">
                  <c:v>151700</c:v>
                </c:pt>
                <c:pt idx="3">
                  <c:v>1911623.5490000001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2 990 977,000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163400"/>
        <c:axId val="273163792"/>
      </c:barChart>
      <c:catAx>
        <c:axId val="27316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792"/>
        <c:crosses val="autoZero"/>
        <c:auto val="1"/>
        <c:lblAlgn val="ctr"/>
        <c:lblOffset val="100"/>
        <c:noMultiLvlLbl val="0"/>
      </c:catAx>
      <c:valAx>
        <c:axId val="273163792"/>
        <c:scaling>
          <c:orientation val="minMax"/>
        </c:scaling>
        <c:delete val="0"/>
        <c:axPos val="l"/>
        <c:numFmt formatCode="#,##0.0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400"/>
        <c:crosses val="autoZero"/>
        <c:crossBetween val="between"/>
      </c:valAx>
      <c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7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7623611952352113E-2"/>
                  <c:y val="0.180780229204022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5.8974358974358924E-2"/>
                  <c:y val="4.0931057841679226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12270704623460529"/>
                  <c:y val="0.1239780121031190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4.353846153846154E-2"/>
                  <c:y val="0.1015917224541871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9.9597617605491615E-2"/>
                  <c:y val="0.1733187919189716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25641025641021E-2"/>
                      <c:h val="4.7627372397978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-3.618271754492227E-2"/>
                  <c:y val="0.1696073786789840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6.4707248132444984E-3"/>
                  <c:y val="0.145129487832649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538461538461542E-2"/>
                      <c:h val="4.98796205257969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7.6917423783565531E-2"/>
                  <c:y val="0.1053715188806526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0.10222370280637996"/>
                  <c:y val="6.85642883417398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0.12173036543508985"/>
                  <c:y val="2.432091500933395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8.0610740965071665E-3"/>
                  <c:y val="-9.01458026666466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985 855,45</a:t>
                    </a: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0.1491877649909146"/>
                  <c:y val="0.152681548338900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950444175247325E-2"/>
                  <c:y val="-0.126788804864738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Налог на доходы физических лиц  2 105 536,00 тыс.руб. (32,09%)</c:v>
                </c:pt>
                <c:pt idx="1">
                  <c:v>Упрощенная система налогообложения 182 985,00 тыс.руб. (%)</c:v>
                </c:pt>
                <c:pt idx="2">
                  <c:v>Земельный налог 129 202,00 тыс.руб. (1,97%)</c:v>
                </c:pt>
                <c:pt idx="3">
                  <c:v>Патентная система налогообложения 5 000,00 тыс.руб. (0,00)</c:v>
                </c:pt>
                <c:pt idx="4">
                  <c:v>Налог на имущество физических лиц  71 135,00 тыс.руб. (1,08%)
</c:v>
                </c:pt>
                <c:pt idx="5">
                  <c:v>Акцизы по подакцизным товарам(продукции) 78 355,00 тыс.руб. (1,19%)</c:v>
                </c:pt>
                <c:pt idx="6">
                  <c:v>Государственная пошлина 31 525,00 тыс.руб. (0,48%)</c:v>
                </c:pt>
                <c:pt idx="7">
                  <c:v>Доходы от использования имущества 79 354,00 тыс.руб.( 1,29%)</c:v>
                </c:pt>
                <c:pt idx="8">
                  <c:v>Доходы от оказания платных услуг и компенсации затрат государства  22 000,00  тыс. руб.(0,34%)</c:v>
                </c:pt>
                <c:pt idx="9">
                  <c:v>Доходы от  реализации имущества 56 900,00 тыс.руб. (0,87%)</c:v>
                </c:pt>
                <c:pt idx="10">
                  <c:v>
Безвозмездные поступления 2 985 855,45 тыс.руб. (%)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2105536</c:v>
                </c:pt>
                <c:pt idx="1">
                  <c:v>1829850</c:v>
                </c:pt>
                <c:pt idx="2">
                  <c:v>129202</c:v>
                </c:pt>
                <c:pt idx="3">
                  <c:v>5000</c:v>
                </c:pt>
                <c:pt idx="4">
                  <c:v>71135</c:v>
                </c:pt>
                <c:pt idx="5">
                  <c:v>78355</c:v>
                </c:pt>
                <c:pt idx="6">
                  <c:v>31525</c:v>
                </c:pt>
                <c:pt idx="7">
                  <c:v>79354</c:v>
                </c:pt>
                <c:pt idx="8">
                  <c:v>22000</c:v>
                </c:pt>
                <c:pt idx="9">
                  <c:v>56900</c:v>
                </c:pt>
                <c:pt idx="10" formatCode="#,##0.000">
                  <c:v>3799247.4079999998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Налог на доходы физических лиц  2 105 536,00 тыс.руб. (32,09%)</c:v>
                </c:pt>
                <c:pt idx="1">
                  <c:v>Упрощенная система налогообложения 182 985,00 тыс.руб. (%)</c:v>
                </c:pt>
                <c:pt idx="2">
                  <c:v>Земельный налог 129 202,00 тыс.руб. (1,97%)</c:v>
                </c:pt>
                <c:pt idx="3">
                  <c:v>Патентная система налогообложения 5 000,00 тыс.руб. (0,00)</c:v>
                </c:pt>
                <c:pt idx="4">
                  <c:v>Налог на имущество физических лиц  71 135,00 тыс.руб. (1,08%)
</c:v>
                </c:pt>
                <c:pt idx="5">
                  <c:v>Акцизы по подакцизным товарам(продукции) 78 355,00 тыс.руб. (1,19%)</c:v>
                </c:pt>
                <c:pt idx="6">
                  <c:v>Государственная пошлина 31 525,00 тыс.руб. (0,48%)</c:v>
                </c:pt>
                <c:pt idx="7">
                  <c:v>Доходы от использования имущества 79 354,00 тыс.руб.( 1,29%)</c:v>
                </c:pt>
                <c:pt idx="8">
                  <c:v>Доходы от оказания платных услуг и компенсации затрат государства  22 000,00  тыс. руб.(0,34%)</c:v>
                </c:pt>
                <c:pt idx="9">
                  <c:v>Доходы от  реализации имущества 56 900,00 тыс.руб. (0,87%)</c:v>
                </c:pt>
                <c:pt idx="10">
                  <c:v>
Безвозмездные поступления 2 985 855,45 тыс.руб. (%)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 formatCode="0.00">
                  <c:v>32.1</c:v>
                </c:pt>
                <c:pt idx="2" formatCode="0.00">
                  <c:v>1.9691001132683226</c:v>
                </c:pt>
                <c:pt idx="3" formatCode="0.00">
                  <c:v>1.6522678686794876E-5</c:v>
                </c:pt>
                <c:pt idx="4" formatCode="0.00">
                  <c:v>1.0841313335501164</c:v>
                </c:pt>
                <c:pt idx="5" formatCode="0.00">
                  <c:v>1.1941675777088545</c:v>
                </c:pt>
                <c:pt idx="6" formatCode="0.00">
                  <c:v>0.48045603838008605</c:v>
                </c:pt>
                <c:pt idx="7" formatCode="0.00">
                  <c:v>1.29</c:v>
                </c:pt>
                <c:pt idx="8" formatCode="0.00">
                  <c:v>0.33529049466651517</c:v>
                </c:pt>
                <c:pt idx="9" formatCode="0.00">
                  <c:v>0.8671831430238508</c:v>
                </c:pt>
                <c:pt idx="10" formatCode="0.00">
                  <c:v>57.902342854036171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151221481930142"/>
          <c:y val="1.8017824940833567E-4"/>
          <c:w val="0.36848778518069858"/>
          <c:h val="0.999819838111226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820511526296029E-3"/>
          <c:y val="0"/>
          <c:w val="0.651478331165119"/>
          <c:h val="0.989000568936089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Pt>
            <c:idx val="13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5314-4EED-B114-1DCE21040EB4}"/>
              </c:ext>
            </c:extLst>
          </c:dPt>
          <c:dLbls>
            <c:dLbl>
              <c:idx val="0"/>
              <c:layout>
                <c:manualLayout>
                  <c:x val="-5.0187764990914596E-2"/>
                  <c:y val="0.258529306122864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7220147666046065"/>
                  <c:y val="5.191832732160676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11654339627060405"/>
                  <c:y val="0.1182703021965837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7.5641018005146582E-2"/>
                      <c:h val="4.20201288267556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8.6114972126491815E-2"/>
                  <c:y val="0.1806655136983391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9.3612548595543243E-2"/>
                  <c:y val="0.2534341378636874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2.9641527393344701E-2"/>
                  <c:y val="0.287384746411441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3.0906417231332806E-2"/>
                  <c:y val="0.2574283271045996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9.6789208884594247E-2"/>
                  <c:y val="0.2048971118866757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5897427226183404E-2"/>
                      <c:h val="3.5548284244118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4.9522607558791891E-2"/>
                  <c:y val="-0.129210921182695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333331987347871"/>
                      <c:h val="4.2276448844971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  2 390 253,00 тыс.руб. (42,74%)</c:v>
                </c:pt>
                <c:pt idx="1">
                  <c:v>Упрощенная система налогообложения 248 995,00 тыс.руб. (4,45%)</c:v>
                </c:pt>
                <c:pt idx="2">
                  <c:v>Патентная система налогообложения 4 500,00 тыс. руб. (0,08%)</c:v>
                </c:pt>
                <c:pt idx="3">
                  <c:v>Земельный налог 129 202,00 тыс.руб. (2,31%)</c:v>
                </c:pt>
                <c:pt idx="4">
                  <c:v>Налог на имущество физических лиц 80 629,00 тыс.руб. (1,44%)
</c:v>
                </c:pt>
                <c:pt idx="5">
                  <c:v>Акцизы по подакцизным товарам(продукции) 90 049 тыс.руб. (1,61%)</c:v>
                </c:pt>
                <c:pt idx="6">
                  <c:v>Государственная пошлина 34 159 тыс.руб. (0,61%)</c:v>
                </c:pt>
                <c:pt idx="7">
                  <c:v>Доходы от использования имущества 82 165,00 тыс.руб. (1,46%)</c:v>
                </c:pt>
                <c:pt idx="8">
                  <c:v>Доходы от оказания платных услуг и компенсации затрат государства  55 066,00 тыс. руб.(0,98%)</c:v>
                </c:pt>
                <c:pt idx="9">
                  <c:v>Доходы от  реализации имущества 59 400 тыс.руб. (0,32%)</c:v>
                </c:pt>
                <c:pt idx="10">
                  <c:v>Денежные взыскания (штрафы) 12 000,00 тыс.руб. (0,21%)</c:v>
                </c:pt>
                <c:pt idx="11">
                  <c:v>
Безвозмездные поступления 2 394 838 тыс.руб. (34,18%)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2390253</c:v>
                </c:pt>
                <c:pt idx="1">
                  <c:v>248995</c:v>
                </c:pt>
                <c:pt idx="2">
                  <c:v>4500</c:v>
                </c:pt>
                <c:pt idx="3">
                  <c:v>129202</c:v>
                </c:pt>
                <c:pt idx="4">
                  <c:v>80629</c:v>
                </c:pt>
                <c:pt idx="5">
                  <c:v>90049</c:v>
                </c:pt>
                <c:pt idx="6">
                  <c:v>34159</c:v>
                </c:pt>
                <c:pt idx="7">
                  <c:v>82165</c:v>
                </c:pt>
                <c:pt idx="8">
                  <c:v>55066</c:v>
                </c:pt>
                <c:pt idx="9">
                  <c:v>59400</c:v>
                </c:pt>
                <c:pt idx="10">
                  <c:v>12000</c:v>
                </c:pt>
                <c:pt idx="11">
                  <c:v>2394838.36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Pt>
            <c:idx val="1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7-5314-4EED-B114-1DCE21040EB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  2 390 253,00 тыс.руб. (42,74%)</c:v>
                </c:pt>
                <c:pt idx="1">
                  <c:v>Упрощенная система налогообложения 248 995,00 тыс.руб. (4,45%)</c:v>
                </c:pt>
                <c:pt idx="2">
                  <c:v>Патентная система налогообложения 4 500,00 тыс. руб. (0,08%)</c:v>
                </c:pt>
                <c:pt idx="3">
                  <c:v>Земельный налог 129 202,00 тыс.руб. (2,31%)</c:v>
                </c:pt>
                <c:pt idx="4">
                  <c:v>Налог на имущество физических лиц 80 629,00 тыс.руб. (1,44%)
</c:v>
                </c:pt>
                <c:pt idx="5">
                  <c:v>Акцизы по подакцизным товарам(продукции) 90 049 тыс.руб. (1,61%)</c:v>
                </c:pt>
                <c:pt idx="6">
                  <c:v>Государственная пошлина 34 159 тыс.руб. (0,61%)</c:v>
                </c:pt>
                <c:pt idx="7">
                  <c:v>Доходы от использования имущества 82 165,00 тыс.руб. (1,46%)</c:v>
                </c:pt>
                <c:pt idx="8">
                  <c:v>Доходы от оказания платных услуг и компенсации затрат государства  55 066,00 тыс. руб.(0,98%)</c:v>
                </c:pt>
                <c:pt idx="9">
                  <c:v>Доходы от  реализации имущества 59 400 тыс.руб. (0,32%)</c:v>
                </c:pt>
                <c:pt idx="10">
                  <c:v>Денежные взыскания (штрафы) 12 000,00 тыс.руб. (0,21%)</c:v>
                </c:pt>
                <c:pt idx="11">
                  <c:v>
Безвозмездные поступления 2 394 838 тыс.руб. (34,18%)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42.74</c:v>
                </c:pt>
                <c:pt idx="1">
                  <c:v>4.45</c:v>
                </c:pt>
                <c:pt idx="2">
                  <c:v>0.08</c:v>
                </c:pt>
                <c:pt idx="3">
                  <c:v>2.31</c:v>
                </c:pt>
                <c:pt idx="4">
                  <c:v>1.44</c:v>
                </c:pt>
                <c:pt idx="5">
                  <c:v>1.61</c:v>
                </c:pt>
                <c:pt idx="6">
                  <c:v>0.61</c:v>
                </c:pt>
                <c:pt idx="7">
                  <c:v>1.46</c:v>
                </c:pt>
                <c:pt idx="8">
                  <c:v>0.98</c:v>
                </c:pt>
                <c:pt idx="9">
                  <c:v>0.32</c:v>
                </c:pt>
                <c:pt idx="10">
                  <c:v>0.21</c:v>
                </c:pt>
                <c:pt idx="11">
                  <c:v>34.18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97399000868262"/>
          <c:y val="5.1726794939896889E-2"/>
          <c:w val="0.3437439588386878"/>
          <c:h val="0.93450630405718438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3403757698604489E-4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2"/>
              <c:layout>
                <c:manualLayout>
                  <c:x val="5.0823743185947909E-3"/>
                  <c:y val="0.1446408357371170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-9.4421562689279218E-3"/>
                  <c:y val="6.51453964294067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-3.8461538461538464E-3"/>
                  <c:y val="4.412465892258524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179487179487175E-2"/>
                      <c:h val="3.52475247524752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  2 390 667,00 тыс.руб. (47,30%)</c:v>
                </c:pt>
                <c:pt idx="1">
                  <c:v>Упрощенная система налогообложения 249 577,00 тыс.руб. (4,94%)</c:v>
                </c:pt>
                <c:pt idx="2">
                  <c:v>Патентная система налогообложения 4 693 тыс. руб. (0,09%)</c:v>
                </c:pt>
                <c:pt idx="3">
                  <c:v>Земельный налог 129 202 тыс.руб. (2,56%)</c:v>
                </c:pt>
                <c:pt idx="4">
                  <c:v>Налог на имущество физических лиц 80 926,00 тыс.руб. (1,60%)
</c:v>
                </c:pt>
                <c:pt idx="5">
                  <c:v>Акцизы по подакцизным товарам(продукции) 90 497,00 тыс.руб. (1,79%)</c:v>
                </c:pt>
                <c:pt idx="6">
                  <c:v>Государственная пошлина 34 878,00 тыс.руб. (0,69%)</c:v>
                </c:pt>
                <c:pt idx="7">
                  <c:v>Доходы от использования имущества 81 545,00 тыс.руб. (1,61%)</c:v>
                </c:pt>
                <c:pt idx="8">
                  <c:v>Доходы от оказания платных услуг и компенсации затрат государства  9 100 тыс. руб.(0,18%)</c:v>
                </c:pt>
                <c:pt idx="9">
                  <c:v>Доходы от  реализации имущества 51 100 тыс.руб. (1,01%)</c:v>
                </c:pt>
                <c:pt idx="10">
                  <c:v>Денежные взыскания (штрафы) 9 955,00 тыс.руб. (0,19%)</c:v>
                </c:pt>
                <c:pt idx="11">
                  <c:v>
Безвозмездные поступления 1 911 623,55 тыс.руб.(37,82%)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2390667</c:v>
                </c:pt>
                <c:pt idx="1">
                  <c:v>249292</c:v>
                </c:pt>
                <c:pt idx="2">
                  <c:v>4693</c:v>
                </c:pt>
                <c:pt idx="3">
                  <c:v>129202</c:v>
                </c:pt>
                <c:pt idx="4">
                  <c:v>80926</c:v>
                </c:pt>
                <c:pt idx="5">
                  <c:v>90497</c:v>
                </c:pt>
                <c:pt idx="6">
                  <c:v>34878</c:v>
                </c:pt>
                <c:pt idx="7">
                  <c:v>81545</c:v>
                </c:pt>
                <c:pt idx="8">
                  <c:v>9100</c:v>
                </c:pt>
                <c:pt idx="9">
                  <c:v>51100</c:v>
                </c:pt>
                <c:pt idx="10">
                  <c:v>9955</c:v>
                </c:pt>
                <c:pt idx="11">
                  <c:v>1911623.55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  2 390 667,00 тыс.руб. (47,30%)</c:v>
                </c:pt>
                <c:pt idx="1">
                  <c:v>Упрощенная система налогообложения 249 577,00 тыс.руб. (4,94%)</c:v>
                </c:pt>
                <c:pt idx="2">
                  <c:v>Патентная система налогообложения 4 693 тыс. руб. (0,09%)</c:v>
                </c:pt>
                <c:pt idx="3">
                  <c:v>Земельный налог 129 202 тыс.руб. (2,56%)</c:v>
                </c:pt>
                <c:pt idx="4">
                  <c:v>Налог на имущество физических лиц 80 926,00 тыс.руб. (1,60%)
</c:v>
                </c:pt>
                <c:pt idx="5">
                  <c:v>Акцизы по подакцизным товарам(продукции) 90 497,00 тыс.руб. (1,79%)</c:v>
                </c:pt>
                <c:pt idx="6">
                  <c:v>Государственная пошлина 34 878,00 тыс.руб. (0,69%)</c:v>
                </c:pt>
                <c:pt idx="7">
                  <c:v>Доходы от использования имущества 81 545,00 тыс.руб. (1,61%)</c:v>
                </c:pt>
                <c:pt idx="8">
                  <c:v>Доходы от оказания платных услуг и компенсации затрат государства  9 100 тыс. руб.(0,18%)</c:v>
                </c:pt>
                <c:pt idx="9">
                  <c:v>Доходы от  реализации имущества 51 100 тыс.руб. (1,01%)</c:v>
                </c:pt>
                <c:pt idx="10">
                  <c:v>Денежные взыскания (штрафы) 9 955,00 тыс.руб. (0,19%)</c:v>
                </c:pt>
                <c:pt idx="11">
                  <c:v>
Безвозмездные поступления 1 911 623,55 тыс.руб.(37,82%)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47.299660493537466</c:v>
                </c:pt>
                <c:pt idx="1">
                  <c:v>4.9322749524525751</c:v>
                </c:pt>
                <c:pt idx="2">
                  <c:v>9.2851621198674392E-2</c:v>
                </c:pt>
                <c:pt idx="3">
                  <c:v>2.5562785344366352</c:v>
                </c:pt>
                <c:pt idx="4">
                  <c:v>1.6011315357178615</c:v>
                </c:pt>
                <c:pt idx="5">
                  <c:v>1.7904950274060165</c:v>
                </c:pt>
                <c:pt idx="6">
                  <c:v>0.69006580953917873</c:v>
                </c:pt>
                <c:pt idx="7">
                  <c:v>1.6133785319935872</c:v>
                </c:pt>
                <c:pt idx="8">
                  <c:v>0.18004469484507502</c:v>
                </c:pt>
                <c:pt idx="9">
                  <c:v>1.0110202095146519</c:v>
                </c:pt>
                <c:pt idx="10">
                  <c:v>0.1969609821079914</c:v>
                </c:pt>
                <c:pt idx="11">
                  <c:v>37.821722936088896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1.3697513058392454E-2"/>
          <c:w val="0.34669291338582675"/>
          <c:h val="0.98432228892180562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500 398,158 тыс. руб. (7,57%)
</c:v>
                </c:pt>
                <c:pt idx="1">
                  <c:v>Национальная оборона 5 314,23  ,18 тыс.руб. (0,08%)</c:v>
                </c:pt>
                <c:pt idx="2">
                  <c:v>Национальная безопасность и правоохранительная деятельность 57 006,00 тыс. руб. (0,86%)</c:v>
                </c:pt>
                <c:pt idx="3">
                  <c:v>Национальная экономика 816 962,32 тыс. руб. (12,36%)
</c:v>
                </c:pt>
                <c:pt idx="4">
                  <c:v>Жилищно-коммунальное хозяйство  2 295 657,63 тыс. руб. (34,74%)
</c:v>
                </c:pt>
                <c:pt idx="5">
                  <c:v>Охрана окружающей среды  664 129,61 тыс. руб. (10,05%)
</c:v>
                </c:pt>
                <c:pt idx="6">
                  <c:v>Образование 1 630 963,18 тыс. руб. (24,68%)
</c:v>
                </c:pt>
                <c:pt idx="7">
                  <c:v>Культура и кинематография 417 445,07 тыс. руб. (6,31%)
</c:v>
                </c:pt>
                <c:pt idx="8">
                  <c:v>
Социальная политика 46 959,20 тыс. руб. (0,71%)
</c:v>
                </c:pt>
                <c:pt idx="9">
                  <c:v>Физическая культура и спорт 154 987,00 тыс. руб. (2,34%)
</c:v>
                </c:pt>
                <c:pt idx="10">
                  <c:v>Средства массовой информации 17 997,00 тыс. руб. (0,27%)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 formatCode="#,##0.000">
                  <c:v>3456345.7</c:v>
                </c:pt>
                <c:pt idx="1">
                  <c:v>5314.23</c:v>
                </c:pt>
                <c:pt idx="2" formatCode="#,##0.000">
                  <c:v>57006</c:v>
                </c:pt>
                <c:pt idx="3">
                  <c:v>816962.32</c:v>
                </c:pt>
                <c:pt idx="4" formatCode="#,##0.000">
                  <c:v>2057156.39</c:v>
                </c:pt>
                <c:pt idx="5">
                  <c:v>29429.82</c:v>
                </c:pt>
                <c:pt idx="6">
                  <c:v>1520850.83</c:v>
                </c:pt>
                <c:pt idx="7" formatCode="#,##0.000">
                  <c:v>99885</c:v>
                </c:pt>
                <c:pt idx="8" formatCode="#,##0.000">
                  <c:v>35234.199999999997</c:v>
                </c:pt>
                <c:pt idx="9" formatCode="#,##0.000">
                  <c:v>154987</c:v>
                </c:pt>
                <c:pt idx="10" formatCode="#,##0.000">
                  <c:v>17997</c:v>
                </c:pt>
                <c:pt idx="11" formatCode="#,##0.0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500 398,158 тыс. руб. (7,57%)
</c:v>
                </c:pt>
                <c:pt idx="1">
                  <c:v>Национальная оборона 5 314,23  ,18 тыс.руб. (0,08%)</c:v>
                </c:pt>
                <c:pt idx="2">
                  <c:v>Национальная безопасность и правоохранительная деятельность 57 006,00 тыс. руб. (0,86%)</c:v>
                </c:pt>
                <c:pt idx="3">
                  <c:v>Национальная экономика 816 962,32 тыс. руб. (12,36%)
</c:v>
                </c:pt>
                <c:pt idx="4">
                  <c:v>Жилищно-коммунальное хозяйство  2 295 657,63 тыс. руб. (34,74%)
</c:v>
                </c:pt>
                <c:pt idx="5">
                  <c:v>Охрана окружающей среды  664 129,61 тыс. руб. (10,05%)
</c:v>
                </c:pt>
                <c:pt idx="6">
                  <c:v>Образование 1 630 963,18 тыс. руб. (24,68%)
</c:v>
                </c:pt>
                <c:pt idx="7">
                  <c:v>Культура и кинематография 417 445,07 тыс. руб. (6,31%)
</c:v>
                </c:pt>
                <c:pt idx="8">
                  <c:v>
Социальная политика 46 959,20 тыс. руб. (0,71%)
</c:v>
                </c:pt>
                <c:pt idx="9">
                  <c:v>Физическая культура и спорт 154 987,00 тыс. руб. (2,34%)
</c:v>
                </c:pt>
                <c:pt idx="10">
                  <c:v>Средства массовой информации 17 997,00 тыс. руб. (0,27%)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7.57</c:v>
                </c:pt>
                <c:pt idx="1">
                  <c:v>0.08</c:v>
                </c:pt>
                <c:pt idx="2">
                  <c:v>0.86</c:v>
                </c:pt>
                <c:pt idx="3">
                  <c:v>12.36</c:v>
                </c:pt>
                <c:pt idx="4">
                  <c:v>34.74</c:v>
                </c:pt>
                <c:pt idx="5">
                  <c:v>10.050000000000001</c:v>
                </c:pt>
                <c:pt idx="6">
                  <c:v>24.68</c:v>
                </c:pt>
                <c:pt idx="7">
                  <c:v>6.31</c:v>
                </c:pt>
                <c:pt idx="8">
                  <c:v>0.71</c:v>
                </c:pt>
                <c:pt idx="9">
                  <c:v>2.34</c:v>
                </c:pt>
                <c:pt idx="10">
                  <c:v>0.27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2D7FE0-F7E4-49BF-A7C0-3BDB1A5C24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6A4982-366F-467E-9E04-2CA7F2CB6457}">
      <dgm:prSet custT="1"/>
      <dgm:spPr>
        <a:solidFill>
          <a:schemeClr val="bg1"/>
        </a:solidFill>
      </dgm:spPr>
      <dgm:t>
        <a:bodyPr/>
        <a:lstStyle/>
        <a:p>
          <a:r>
            <a:rPr lang="ru" sz="1100" b="1" i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rPr>
            <a:t>Бюджет</a:t>
          </a:r>
          <a:r>
            <a:rPr lang="ru" sz="1100" i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rPr>
            <a:t>  - </a:t>
          </a:r>
          <a:r>
            <a:rPr lang="ru" sz="1100" i="1" dirty="0" smtClean="0">
              <a:solidFill>
                <a:schemeClr val="accent4">
                  <a:lumMod val="50000"/>
                </a:schemeClr>
              </a:solidFill>
              <a:latin typeface="Times New Roman"/>
            </a:rPr>
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</a:r>
          <a:endParaRPr lang="ru" sz="1100" i="1" dirty="0">
            <a:solidFill>
              <a:schemeClr val="accent4">
                <a:lumMod val="50000"/>
              </a:schemeClr>
            </a:solidFill>
            <a:latin typeface="Times New Roman"/>
          </a:endParaRPr>
        </a:p>
      </dgm:t>
    </dgm:pt>
    <dgm:pt modelId="{FAF530B8-E0F8-4B95-ABC6-B60106EC0513}" type="parTrans" cxnId="{6128E61C-F75A-4BE6-8645-04987F86689F}">
      <dgm:prSet/>
      <dgm:spPr/>
      <dgm:t>
        <a:bodyPr/>
        <a:lstStyle/>
        <a:p>
          <a:endParaRPr lang="ru-RU"/>
        </a:p>
      </dgm:t>
    </dgm:pt>
    <dgm:pt modelId="{87728087-C1F3-42C2-BA50-82C32516B24D}" type="sibTrans" cxnId="{6128E61C-F75A-4BE6-8645-04987F86689F}">
      <dgm:prSet/>
      <dgm:spPr/>
      <dgm:t>
        <a:bodyPr/>
        <a:lstStyle/>
        <a:p>
          <a:endParaRPr lang="ru-RU"/>
        </a:p>
      </dgm:t>
    </dgm:pt>
    <dgm:pt modelId="{A73B38F4-8EBF-4A88-AC6D-0E491252CEB1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Доходы бюджета - поступающие в бюджет денежные средства, за исключением средств, являющихся источниками финансирования дефицита бюджета</a:t>
          </a:r>
          <a:endParaRPr lang="ru-RU" dirty="0"/>
        </a:p>
      </dgm:t>
    </dgm:pt>
    <dgm:pt modelId="{0B16FCE7-5B7F-4EA5-B69A-99DEB93E9F22}" type="parTrans" cxnId="{BB31D384-FC64-4EDE-9ED9-FDF2CA537DD7}">
      <dgm:prSet/>
      <dgm:spPr/>
      <dgm:t>
        <a:bodyPr/>
        <a:lstStyle/>
        <a:p>
          <a:endParaRPr lang="ru-RU"/>
        </a:p>
      </dgm:t>
    </dgm:pt>
    <dgm:pt modelId="{7E723FAB-62CC-4B05-86B6-05DF51DC7940}" type="sibTrans" cxnId="{BB31D384-FC64-4EDE-9ED9-FDF2CA537DD7}">
      <dgm:prSet/>
      <dgm:spPr/>
      <dgm:t>
        <a:bodyPr/>
        <a:lstStyle/>
        <a:p>
          <a:endParaRPr lang="ru-RU"/>
        </a:p>
      </dgm:t>
    </dgm:pt>
    <dgm:pt modelId="{8505E2B4-EF98-40FC-B88C-D4C8D250D3F1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smtClean="0"/>
            <a:t> Расходы бюджета -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/>
        </a:p>
      </dgm:t>
    </dgm:pt>
    <dgm:pt modelId="{807A2129-8D1E-4ACF-A29B-ECA451894EF8}" type="parTrans" cxnId="{64F33DD4-D85A-4F0B-A0EC-61BD9D66EEF9}">
      <dgm:prSet/>
      <dgm:spPr/>
      <dgm:t>
        <a:bodyPr/>
        <a:lstStyle/>
        <a:p>
          <a:endParaRPr lang="ru-RU"/>
        </a:p>
      </dgm:t>
    </dgm:pt>
    <dgm:pt modelId="{02701E17-7D75-4539-AE5B-DAE093F5A20B}" type="sibTrans" cxnId="{64F33DD4-D85A-4F0B-A0EC-61BD9D66EEF9}">
      <dgm:prSet/>
      <dgm:spPr/>
      <dgm:t>
        <a:bodyPr/>
        <a:lstStyle/>
        <a:p>
          <a:endParaRPr lang="ru-RU"/>
        </a:p>
      </dgm:t>
    </dgm:pt>
    <dgm:pt modelId="{9358F446-B618-4183-BB5C-7C871284046C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mtClean="0"/>
            <a:t>Дефицит бюджета - превышение расходов бюджета над его доходами</a:t>
          </a:r>
          <a:endParaRPr lang="ru-RU"/>
        </a:p>
      </dgm:t>
    </dgm:pt>
    <dgm:pt modelId="{E6DB7F47-F480-4FCE-BE6E-17E2400F2C1C}" type="parTrans" cxnId="{A83AF42E-9EA3-4267-A8BC-9FAF86CA164F}">
      <dgm:prSet/>
      <dgm:spPr/>
      <dgm:t>
        <a:bodyPr/>
        <a:lstStyle/>
        <a:p>
          <a:endParaRPr lang="ru-RU"/>
        </a:p>
      </dgm:t>
    </dgm:pt>
    <dgm:pt modelId="{BA1CEC3A-1022-4B4F-83D9-36F8BC8A83EE}" type="sibTrans" cxnId="{A83AF42E-9EA3-4267-A8BC-9FAF86CA164F}">
      <dgm:prSet/>
      <dgm:spPr/>
      <dgm:t>
        <a:bodyPr/>
        <a:lstStyle/>
        <a:p>
          <a:endParaRPr lang="ru-RU"/>
        </a:p>
      </dgm:t>
    </dgm:pt>
    <dgm:pt modelId="{FB441F98-366E-4F0F-AD1D-0FBAEDD8B861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smtClean="0"/>
            <a:t>Профицит бюджета - превышение доходов бюджета над его расходами</a:t>
          </a:r>
          <a:endParaRPr lang="ru-RU"/>
        </a:p>
      </dgm:t>
    </dgm:pt>
    <dgm:pt modelId="{5BC9FCEE-5760-44E9-A325-52C3A29375E3}" type="parTrans" cxnId="{290AEEC5-5537-42B2-9170-BF5A2ACDC9C3}">
      <dgm:prSet/>
      <dgm:spPr/>
      <dgm:t>
        <a:bodyPr/>
        <a:lstStyle/>
        <a:p>
          <a:endParaRPr lang="ru-RU"/>
        </a:p>
      </dgm:t>
    </dgm:pt>
    <dgm:pt modelId="{B61D0B05-B6F6-4611-8A1F-A5F5E247E715}" type="sibTrans" cxnId="{290AEEC5-5537-42B2-9170-BF5A2ACDC9C3}">
      <dgm:prSet/>
      <dgm:spPr/>
      <dgm:t>
        <a:bodyPr/>
        <a:lstStyle/>
        <a:p>
          <a:endParaRPr lang="ru-RU"/>
        </a:p>
      </dgm:t>
    </dgm:pt>
    <dgm:pt modelId="{53D4E493-7EFE-44C8-A66B-94A30A135B60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/>
            <a:t>Государственный (муниципальный) долг –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   </a:t>
          </a:r>
          <a:endParaRPr lang="ru-RU" dirty="0"/>
        </a:p>
      </dgm:t>
    </dgm:pt>
    <dgm:pt modelId="{01D984AF-AB28-4A97-95A5-CF291FB0C4BF}" type="parTrans" cxnId="{11D5A26F-CBEF-4A2A-BDF9-2BE336BE0706}">
      <dgm:prSet/>
      <dgm:spPr/>
      <dgm:t>
        <a:bodyPr/>
        <a:lstStyle/>
        <a:p>
          <a:endParaRPr lang="ru-RU"/>
        </a:p>
      </dgm:t>
    </dgm:pt>
    <dgm:pt modelId="{5A16A16C-B219-4ED7-BEE1-C1624CCE1B83}" type="sibTrans" cxnId="{11D5A26F-CBEF-4A2A-BDF9-2BE336BE0706}">
      <dgm:prSet/>
      <dgm:spPr/>
      <dgm:t>
        <a:bodyPr/>
        <a:lstStyle/>
        <a:p>
          <a:endParaRPr lang="ru-RU"/>
        </a:p>
      </dgm:t>
    </dgm:pt>
    <dgm:pt modelId="{8E7EDAC4-D0AB-44F4-964E-BFA4F10677AE}" type="pres">
      <dgm:prSet presAssocID="{232D7FE0-F7E4-49BF-A7C0-3BDB1A5C24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2CC96F-FC98-40DC-A384-457342E41293}" type="pres">
      <dgm:prSet presAssocID="{4B6A4982-366F-467E-9E04-2CA7F2CB6457}" presName="parentText" presStyleLbl="node1" presStyleIdx="0" presStyleCnt="6" custLinFactY="-335898" custLinFactNeighborX="-3956" custLinFactNeighborY="-4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4F3A5-CB63-49EA-9098-2C91B0BE9088}" type="pres">
      <dgm:prSet presAssocID="{87728087-C1F3-42C2-BA50-82C32516B24D}" presName="spacer" presStyleCnt="0"/>
      <dgm:spPr/>
    </dgm:pt>
    <dgm:pt modelId="{4CF7F68C-D416-4A9D-8313-C3009D08D2D2}" type="pres">
      <dgm:prSet presAssocID="{FB441F98-366E-4F0F-AD1D-0FBAEDD8B861}" presName="parentText" presStyleLbl="node1" presStyleIdx="1" presStyleCnt="6" custLinFactY="10201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DBEF5-1D2A-47F8-9BF3-4F1980EB9F99}" type="pres">
      <dgm:prSet presAssocID="{B61D0B05-B6F6-4611-8A1F-A5F5E247E715}" presName="spacer" presStyleCnt="0"/>
      <dgm:spPr/>
    </dgm:pt>
    <dgm:pt modelId="{8083F162-2659-4139-AED5-88F71B7A8351}" type="pres">
      <dgm:prSet presAssocID="{9358F446-B618-4183-BB5C-7C871284046C}" presName="parentText" presStyleLbl="node1" presStyleIdx="2" presStyleCnt="6" custLinFactY="100000" custLinFactNeighborX="593" custLinFactNeighborY="1332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282A4-C54E-4F0E-9E12-9AC8446B058C}" type="pres">
      <dgm:prSet presAssocID="{BA1CEC3A-1022-4B4F-83D9-36F8BC8A83EE}" presName="spacer" presStyleCnt="0"/>
      <dgm:spPr/>
    </dgm:pt>
    <dgm:pt modelId="{055E609D-CB00-401E-8F05-35B8F43832BF}" type="pres">
      <dgm:prSet presAssocID="{8505E2B4-EF98-40FC-B88C-D4C8D250D3F1}" presName="parentText" presStyleLbl="node1" presStyleIdx="3" presStyleCnt="6" custLinFactY="-189017" custLinFactNeighborX="-318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41DE3-0876-4160-8692-CB78DC8597AB}" type="pres">
      <dgm:prSet presAssocID="{02701E17-7D75-4539-AE5B-DAE093F5A20B}" presName="spacer" presStyleCnt="0"/>
      <dgm:spPr/>
    </dgm:pt>
    <dgm:pt modelId="{A6D1D32C-0904-4BD8-B0D5-FC5DD9FCCDC1}" type="pres">
      <dgm:prSet presAssocID="{A73B38F4-8EBF-4A88-AC6D-0E491252CEB1}" presName="parentText" presStyleLbl="node1" presStyleIdx="4" presStyleCnt="6" custLinFactY="-381819" custLinFactNeighborX="-318" custLinFactNeighborY="-4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9DF23-1B3F-454E-A789-ECF6A68EF279}" type="pres">
      <dgm:prSet presAssocID="{7E723FAB-62CC-4B05-86B6-05DF51DC7940}" presName="spacer" presStyleCnt="0"/>
      <dgm:spPr/>
    </dgm:pt>
    <dgm:pt modelId="{4ABF3306-A1AD-46F3-B4CD-FE43B8D1E327}" type="pres">
      <dgm:prSet presAssocID="{53D4E493-7EFE-44C8-A66B-94A30A135B60}" presName="parentText" presStyleLbl="node1" presStyleIdx="5" presStyleCnt="6" custScaleY="145634" custLinFactY="-100000" custLinFactNeighborX="-318" custLinFactNeighborY="-1559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AE6547-E613-4B31-9423-F85F5D78AFD7}" type="presOf" srcId="{232D7FE0-F7E4-49BF-A7C0-3BDB1A5C2432}" destId="{8E7EDAC4-D0AB-44F4-964E-BFA4F10677AE}" srcOrd="0" destOrd="0" presId="urn:microsoft.com/office/officeart/2005/8/layout/vList2"/>
    <dgm:cxn modelId="{FB1E8585-B9F1-4128-BFB6-CF582F11245C}" type="presOf" srcId="{A73B38F4-8EBF-4A88-AC6D-0E491252CEB1}" destId="{A6D1D32C-0904-4BD8-B0D5-FC5DD9FCCDC1}" srcOrd="0" destOrd="0" presId="urn:microsoft.com/office/officeart/2005/8/layout/vList2"/>
    <dgm:cxn modelId="{BB31D384-FC64-4EDE-9ED9-FDF2CA537DD7}" srcId="{232D7FE0-F7E4-49BF-A7C0-3BDB1A5C2432}" destId="{A73B38F4-8EBF-4A88-AC6D-0E491252CEB1}" srcOrd="4" destOrd="0" parTransId="{0B16FCE7-5B7F-4EA5-B69A-99DEB93E9F22}" sibTransId="{7E723FAB-62CC-4B05-86B6-05DF51DC7940}"/>
    <dgm:cxn modelId="{131CE4C5-380D-4B5A-BF07-1822A7D8C8E7}" type="presOf" srcId="{9358F446-B618-4183-BB5C-7C871284046C}" destId="{8083F162-2659-4139-AED5-88F71B7A8351}" srcOrd="0" destOrd="0" presId="urn:microsoft.com/office/officeart/2005/8/layout/vList2"/>
    <dgm:cxn modelId="{64F33DD4-D85A-4F0B-A0EC-61BD9D66EEF9}" srcId="{232D7FE0-F7E4-49BF-A7C0-3BDB1A5C2432}" destId="{8505E2B4-EF98-40FC-B88C-D4C8D250D3F1}" srcOrd="3" destOrd="0" parTransId="{807A2129-8D1E-4ACF-A29B-ECA451894EF8}" sibTransId="{02701E17-7D75-4539-AE5B-DAE093F5A20B}"/>
    <dgm:cxn modelId="{83C420F6-47E3-4890-8E44-926F1D25AC13}" type="presOf" srcId="{8505E2B4-EF98-40FC-B88C-D4C8D250D3F1}" destId="{055E609D-CB00-401E-8F05-35B8F43832BF}" srcOrd="0" destOrd="0" presId="urn:microsoft.com/office/officeart/2005/8/layout/vList2"/>
    <dgm:cxn modelId="{EA6EBC8E-11F1-452C-92A7-57846D093275}" type="presOf" srcId="{FB441F98-366E-4F0F-AD1D-0FBAEDD8B861}" destId="{4CF7F68C-D416-4A9D-8313-C3009D08D2D2}" srcOrd="0" destOrd="0" presId="urn:microsoft.com/office/officeart/2005/8/layout/vList2"/>
    <dgm:cxn modelId="{91328985-FC49-4997-8407-32BD8ACB8450}" type="presOf" srcId="{4B6A4982-366F-467E-9E04-2CA7F2CB6457}" destId="{C62CC96F-FC98-40DC-A384-457342E41293}" srcOrd="0" destOrd="0" presId="urn:microsoft.com/office/officeart/2005/8/layout/vList2"/>
    <dgm:cxn modelId="{2DEAF138-E646-4B42-B3C3-52A289265824}" type="presOf" srcId="{53D4E493-7EFE-44C8-A66B-94A30A135B60}" destId="{4ABF3306-A1AD-46F3-B4CD-FE43B8D1E327}" srcOrd="0" destOrd="0" presId="urn:microsoft.com/office/officeart/2005/8/layout/vList2"/>
    <dgm:cxn modelId="{6128E61C-F75A-4BE6-8645-04987F86689F}" srcId="{232D7FE0-F7E4-49BF-A7C0-3BDB1A5C2432}" destId="{4B6A4982-366F-467E-9E04-2CA7F2CB6457}" srcOrd="0" destOrd="0" parTransId="{FAF530B8-E0F8-4B95-ABC6-B60106EC0513}" sibTransId="{87728087-C1F3-42C2-BA50-82C32516B24D}"/>
    <dgm:cxn modelId="{11D5A26F-CBEF-4A2A-BDF9-2BE336BE0706}" srcId="{232D7FE0-F7E4-49BF-A7C0-3BDB1A5C2432}" destId="{53D4E493-7EFE-44C8-A66B-94A30A135B60}" srcOrd="5" destOrd="0" parTransId="{01D984AF-AB28-4A97-95A5-CF291FB0C4BF}" sibTransId="{5A16A16C-B219-4ED7-BEE1-C1624CCE1B83}"/>
    <dgm:cxn modelId="{290AEEC5-5537-42B2-9170-BF5A2ACDC9C3}" srcId="{232D7FE0-F7E4-49BF-A7C0-3BDB1A5C2432}" destId="{FB441F98-366E-4F0F-AD1D-0FBAEDD8B861}" srcOrd="1" destOrd="0" parTransId="{5BC9FCEE-5760-44E9-A325-52C3A29375E3}" sibTransId="{B61D0B05-B6F6-4611-8A1F-A5F5E247E715}"/>
    <dgm:cxn modelId="{A83AF42E-9EA3-4267-A8BC-9FAF86CA164F}" srcId="{232D7FE0-F7E4-49BF-A7C0-3BDB1A5C2432}" destId="{9358F446-B618-4183-BB5C-7C871284046C}" srcOrd="2" destOrd="0" parTransId="{E6DB7F47-F480-4FCE-BE6E-17E2400F2C1C}" sibTransId="{BA1CEC3A-1022-4B4F-83D9-36F8BC8A83EE}"/>
    <dgm:cxn modelId="{EFD9F7BA-944E-4491-8370-30389CACCC62}" type="presParOf" srcId="{8E7EDAC4-D0AB-44F4-964E-BFA4F10677AE}" destId="{C62CC96F-FC98-40DC-A384-457342E41293}" srcOrd="0" destOrd="0" presId="urn:microsoft.com/office/officeart/2005/8/layout/vList2"/>
    <dgm:cxn modelId="{A6A6327D-2074-4232-A1B1-68DF0D19BF4C}" type="presParOf" srcId="{8E7EDAC4-D0AB-44F4-964E-BFA4F10677AE}" destId="{FBC4F3A5-CB63-49EA-9098-2C91B0BE9088}" srcOrd="1" destOrd="0" presId="urn:microsoft.com/office/officeart/2005/8/layout/vList2"/>
    <dgm:cxn modelId="{BA0C8524-6737-4E9E-81DD-7572668FD7E0}" type="presParOf" srcId="{8E7EDAC4-D0AB-44F4-964E-BFA4F10677AE}" destId="{4CF7F68C-D416-4A9D-8313-C3009D08D2D2}" srcOrd="2" destOrd="0" presId="urn:microsoft.com/office/officeart/2005/8/layout/vList2"/>
    <dgm:cxn modelId="{C2EA2C92-11C4-4396-9D99-E8AC4492E511}" type="presParOf" srcId="{8E7EDAC4-D0AB-44F4-964E-BFA4F10677AE}" destId="{0F3DBEF5-1D2A-47F8-9BF3-4F1980EB9F99}" srcOrd="3" destOrd="0" presId="urn:microsoft.com/office/officeart/2005/8/layout/vList2"/>
    <dgm:cxn modelId="{5CA0EAED-EA09-4492-AF0B-BBEA0EB8B81B}" type="presParOf" srcId="{8E7EDAC4-D0AB-44F4-964E-BFA4F10677AE}" destId="{8083F162-2659-4139-AED5-88F71B7A8351}" srcOrd="4" destOrd="0" presId="urn:microsoft.com/office/officeart/2005/8/layout/vList2"/>
    <dgm:cxn modelId="{C70ED3F2-D36C-4299-B2C6-9F88B17B147E}" type="presParOf" srcId="{8E7EDAC4-D0AB-44F4-964E-BFA4F10677AE}" destId="{CB8282A4-C54E-4F0E-9E12-9AC8446B058C}" srcOrd="5" destOrd="0" presId="urn:microsoft.com/office/officeart/2005/8/layout/vList2"/>
    <dgm:cxn modelId="{235E5101-EDAD-40D4-9467-6CD253A77835}" type="presParOf" srcId="{8E7EDAC4-D0AB-44F4-964E-BFA4F10677AE}" destId="{055E609D-CB00-401E-8F05-35B8F43832BF}" srcOrd="6" destOrd="0" presId="urn:microsoft.com/office/officeart/2005/8/layout/vList2"/>
    <dgm:cxn modelId="{C568AE0B-E9C5-4BC9-841A-B7EF338780BC}" type="presParOf" srcId="{8E7EDAC4-D0AB-44F4-964E-BFA4F10677AE}" destId="{E2041DE3-0876-4160-8692-CB78DC8597AB}" srcOrd="7" destOrd="0" presId="urn:microsoft.com/office/officeart/2005/8/layout/vList2"/>
    <dgm:cxn modelId="{EBFC6617-1AE1-45A1-81E8-76D76DC8C372}" type="presParOf" srcId="{8E7EDAC4-D0AB-44F4-964E-BFA4F10677AE}" destId="{A6D1D32C-0904-4BD8-B0D5-FC5DD9FCCDC1}" srcOrd="8" destOrd="0" presId="urn:microsoft.com/office/officeart/2005/8/layout/vList2"/>
    <dgm:cxn modelId="{2DBD0979-DE60-45C3-B11D-1A7F1B63D848}" type="presParOf" srcId="{8E7EDAC4-D0AB-44F4-964E-BFA4F10677AE}" destId="{6949DF23-1B3F-454E-A789-ECF6A68EF279}" srcOrd="9" destOrd="0" presId="urn:microsoft.com/office/officeart/2005/8/layout/vList2"/>
    <dgm:cxn modelId="{17349E5B-4D15-45B9-B1AC-E18FBAC77EFE}" type="presParOf" srcId="{8E7EDAC4-D0AB-44F4-964E-BFA4F10677AE}" destId="{4ABF3306-A1AD-46F3-B4CD-FE43B8D1E32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CC96F-FC98-40DC-A384-457342E41293}">
      <dsp:nvSpPr>
        <dsp:cNvPr id="0" name=""/>
        <dsp:cNvSpPr/>
      </dsp:nvSpPr>
      <dsp:spPr>
        <a:xfrm>
          <a:off x="0" y="0"/>
          <a:ext cx="7343232" cy="710775"/>
        </a:xfrm>
        <a:prstGeom prst="roundRect">
          <a:avLst/>
        </a:prstGeom>
        <a:solidFill>
          <a:schemeClr val="bg1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100" b="1" i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rPr>
            <a:t>Бюджет</a:t>
          </a:r>
          <a:r>
            <a:rPr lang="ru" sz="1100" i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rPr>
            <a:t>  - </a:t>
          </a:r>
          <a:r>
            <a:rPr lang="ru" sz="1100" i="1" kern="1200" dirty="0" smtClean="0">
              <a:solidFill>
                <a:schemeClr val="accent4">
                  <a:lumMod val="50000"/>
                </a:schemeClr>
              </a:solidFill>
              <a:latin typeface="Times New Roman"/>
            </a:rPr>
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</a:r>
          <a:endParaRPr lang="ru" sz="1100" i="1" kern="1200" dirty="0">
            <a:solidFill>
              <a:schemeClr val="accent4">
                <a:lumMod val="50000"/>
              </a:schemeClr>
            </a:solidFill>
            <a:latin typeface="Times New Roman"/>
          </a:endParaRPr>
        </a:p>
      </dsp:txBody>
      <dsp:txXfrm>
        <a:off x="34697" y="34697"/>
        <a:ext cx="7273838" cy="641381"/>
      </dsp:txXfrm>
    </dsp:sp>
    <dsp:sp modelId="{4CF7F68C-D416-4A9D-8313-C3009D08D2D2}">
      <dsp:nvSpPr>
        <dsp:cNvPr id="0" name=""/>
        <dsp:cNvSpPr/>
      </dsp:nvSpPr>
      <dsp:spPr>
        <a:xfrm>
          <a:off x="0" y="2187146"/>
          <a:ext cx="7343232" cy="710775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Профицит бюджета - превышение доходов бюджета над его расходами</a:t>
          </a:r>
          <a:endParaRPr lang="ru-RU" sz="1000" kern="1200"/>
        </a:p>
      </dsp:txBody>
      <dsp:txXfrm>
        <a:off x="34697" y="2221843"/>
        <a:ext cx="7273838" cy="641381"/>
      </dsp:txXfrm>
    </dsp:sp>
    <dsp:sp modelId="{8083F162-2659-4139-AED5-88F71B7A8351}">
      <dsp:nvSpPr>
        <dsp:cNvPr id="0" name=""/>
        <dsp:cNvSpPr/>
      </dsp:nvSpPr>
      <dsp:spPr>
        <a:xfrm>
          <a:off x="0" y="2893213"/>
          <a:ext cx="7343232" cy="710775"/>
        </a:xfrm>
        <a:prstGeom prst="roundRect">
          <a:avLst/>
        </a:prstGeom>
        <a:solidFill>
          <a:schemeClr val="accent3">
            <a:lumMod val="75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Дефицит бюджета - превышение расходов бюджета над его доходами</a:t>
          </a:r>
          <a:endParaRPr lang="ru-RU" sz="1000" kern="1200"/>
        </a:p>
      </dsp:txBody>
      <dsp:txXfrm>
        <a:off x="34697" y="2927910"/>
        <a:ext cx="7273838" cy="641381"/>
      </dsp:txXfrm>
    </dsp:sp>
    <dsp:sp modelId="{055E609D-CB00-401E-8F05-35B8F43832BF}">
      <dsp:nvSpPr>
        <dsp:cNvPr id="0" name=""/>
        <dsp:cNvSpPr/>
      </dsp:nvSpPr>
      <dsp:spPr>
        <a:xfrm>
          <a:off x="0" y="1482548"/>
          <a:ext cx="7343232" cy="710775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 Расходы бюджета -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000" kern="1200"/>
        </a:p>
      </dsp:txBody>
      <dsp:txXfrm>
        <a:off x="34697" y="1517245"/>
        <a:ext cx="7273838" cy="641381"/>
      </dsp:txXfrm>
    </dsp:sp>
    <dsp:sp modelId="{A6D1D32C-0904-4BD8-B0D5-FC5DD9FCCDC1}">
      <dsp:nvSpPr>
        <dsp:cNvPr id="0" name=""/>
        <dsp:cNvSpPr/>
      </dsp:nvSpPr>
      <dsp:spPr>
        <a:xfrm>
          <a:off x="0" y="794135"/>
          <a:ext cx="7343232" cy="710775"/>
        </a:xfrm>
        <a:prstGeom prst="roundRect">
          <a:avLst/>
        </a:prstGeom>
        <a:solidFill>
          <a:schemeClr val="accent3">
            <a:lumMod val="75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Доходы бюджета - поступающие в бюджет денежные средства, за исключением средств, являющихся источниками финансирования дефицита бюджета</a:t>
          </a:r>
          <a:endParaRPr lang="ru-RU" sz="1000" kern="1200" dirty="0"/>
        </a:p>
      </dsp:txBody>
      <dsp:txXfrm>
        <a:off x="34697" y="828832"/>
        <a:ext cx="7273838" cy="641381"/>
      </dsp:txXfrm>
    </dsp:sp>
    <dsp:sp modelId="{4ABF3306-A1AD-46F3-B4CD-FE43B8D1E327}">
      <dsp:nvSpPr>
        <dsp:cNvPr id="0" name=""/>
        <dsp:cNvSpPr/>
      </dsp:nvSpPr>
      <dsp:spPr>
        <a:xfrm>
          <a:off x="0" y="3607084"/>
          <a:ext cx="7343232" cy="103513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Государственный (муниципальный) долг –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   </a:t>
          </a:r>
          <a:endParaRPr lang="ru-RU" sz="1000" kern="1200" dirty="0"/>
        </a:p>
      </dsp:txBody>
      <dsp:txXfrm>
        <a:off x="50531" y="3657615"/>
        <a:ext cx="7242170" cy="934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sp:txBody>
      <dsp:txXfrm>
        <a:off x="200861" y="2524520"/>
        <a:ext cx="988850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3"/>
            <a:ext cx="4308818" cy="341855"/>
          </a:xfrm>
          <a:prstGeom prst="rect">
            <a:avLst/>
          </a:prstGeom>
        </p:spPr>
        <p:txBody>
          <a:bodyPr vert="horz" lIns="91469" tIns="45729" rIns="91469" bIns="4572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796" y="13"/>
            <a:ext cx="4308818" cy="341855"/>
          </a:xfrm>
          <a:prstGeom prst="rect">
            <a:avLst/>
          </a:prstGeom>
        </p:spPr>
        <p:txBody>
          <a:bodyPr vert="horz" lIns="91469" tIns="45729" rIns="91469" bIns="45729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пн 02.03.26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66946"/>
            <a:ext cx="4308818" cy="341855"/>
          </a:xfrm>
          <a:prstGeom prst="rect">
            <a:avLst/>
          </a:prstGeom>
        </p:spPr>
        <p:txBody>
          <a:bodyPr vert="horz" lIns="91469" tIns="45729" rIns="91469" bIns="4572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796" y="6466946"/>
            <a:ext cx="4308818" cy="341855"/>
          </a:xfrm>
          <a:prstGeom prst="rect">
            <a:avLst/>
          </a:prstGeom>
        </p:spPr>
        <p:txBody>
          <a:bodyPr vert="horz" lIns="91469" tIns="45729" rIns="91469" bIns="45729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" y="14"/>
            <a:ext cx="4307734" cy="341621"/>
          </a:xfrm>
          <a:prstGeom prst="rect">
            <a:avLst/>
          </a:prstGeom>
        </p:spPr>
        <p:txBody>
          <a:bodyPr vert="horz" lIns="91451" tIns="45719" rIns="91451" bIns="4571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9" y="14"/>
            <a:ext cx="4307734" cy="341621"/>
          </a:xfrm>
          <a:prstGeom prst="rect">
            <a:avLst/>
          </a:prstGeom>
        </p:spPr>
        <p:txBody>
          <a:bodyPr vert="horz" lIns="91451" tIns="45719" rIns="91451" bIns="45719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пн 02.03.26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11525" y="850900"/>
            <a:ext cx="3317875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1" tIns="45719" rIns="91451" bIns="4571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104" y="3276740"/>
            <a:ext cx="7952739" cy="2680961"/>
          </a:xfrm>
          <a:prstGeom prst="rect">
            <a:avLst/>
          </a:prstGeom>
        </p:spPr>
        <p:txBody>
          <a:bodyPr vert="horz" lIns="91451" tIns="45719" rIns="91451" bIns="4571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" y="6467181"/>
            <a:ext cx="4307734" cy="341621"/>
          </a:xfrm>
          <a:prstGeom prst="rect">
            <a:avLst/>
          </a:prstGeom>
        </p:spPr>
        <p:txBody>
          <a:bodyPr vert="horz" lIns="91451" tIns="45719" rIns="91451" bIns="4571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9" y="6467181"/>
            <a:ext cx="4307734" cy="341621"/>
          </a:xfrm>
          <a:prstGeom prst="rect">
            <a:avLst/>
          </a:prstGeom>
        </p:spPr>
        <p:txBody>
          <a:bodyPr vert="horz" lIns="91451" tIns="45719" rIns="91451" bIns="45719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6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1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626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51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536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84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9240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98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7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441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>
              <a:defRPr/>
            </a:pPr>
            <a:fld id="{0A8478E6-0B9E-465B-9E92-605526F466AB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4306">
                <a:defRPr/>
              </a:pPr>
              <a:t>63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6"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79180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06"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06">
              <a:defRPr/>
            </a:pPr>
            <a:fld id="{0A8478E6-0B9E-465B-9E92-605526F466AB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4306">
                <a:defRPr/>
              </a:pPr>
              <a:t>64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67560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307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3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834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195433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1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181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382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6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8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080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560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320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440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99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903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933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626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839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5128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942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2592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642">
              <a:srgbClr val="FFFFEB"/>
            </a:gs>
            <a:gs pos="57000">
              <a:srgbClr val="F3FCFE"/>
            </a:gs>
            <a:gs pos="100000">
              <a:schemeClr val="tx1"/>
            </a:gs>
            <a:gs pos="82000">
              <a:srgbClr val="FFFFE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7.png"/><Relationship Id="rId4" Type="http://schemas.microsoft.com/office/2007/relationships/hdphoto" Target="../media/hdphoto28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6.wdp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8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microsoft.com/office/2007/relationships/hdphoto" Target="../media/hdphoto9.wdp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3.wdp"/><Relationship Id="rId5" Type="http://schemas.openxmlformats.org/officeDocument/2006/relationships/image" Target="../media/image46.png"/><Relationship Id="rId4" Type="http://schemas.microsoft.com/office/2007/relationships/hdphoto" Target="../media/hdphoto12.wdp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microsoft.com/office/2007/relationships/hdphoto" Target="../media/hdphoto16.wdp"/><Relationship Id="rId4" Type="http://schemas.openxmlformats.org/officeDocument/2006/relationships/image" Target="../media/image49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9.wdp"/><Relationship Id="rId4" Type="http://schemas.openxmlformats.org/officeDocument/2006/relationships/image" Target="../media/image5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1.wdp"/><Relationship Id="rId5" Type="http://schemas.openxmlformats.org/officeDocument/2006/relationships/image" Target="../media/image54.png"/><Relationship Id="rId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4.wdp"/><Relationship Id="rId5" Type="http://schemas.openxmlformats.org/officeDocument/2006/relationships/image" Target="../media/image57.png"/><Relationship Id="rId4" Type="http://schemas.microsoft.com/office/2007/relationships/hdphoto" Target="../media/hdphoto23.wdp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6.wdp"/><Relationship Id="rId4" Type="http://schemas.openxmlformats.org/officeDocument/2006/relationships/image" Target="../media/image6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7.wdp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6.wmf"/><Relationship Id="rId10" Type="http://schemas.openxmlformats.org/officeDocument/2006/relationships/image" Target="../media/image6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8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3642">
              <a:srgbClr val="FFFFEB"/>
            </a:gs>
            <a:gs pos="100000">
              <a:srgbClr val="F3FCFE"/>
            </a:gs>
            <a:gs pos="100000">
              <a:schemeClr val="tx1"/>
            </a:gs>
            <a:gs pos="82000">
              <a:srgbClr val="FFFFE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Талдомский к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4319"/>
            <a:ext cx="4576491" cy="273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 flipH="1" flipV="1">
            <a:off x="64008" y="415683"/>
            <a:ext cx="9841992" cy="52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60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БЮДЖЕТ  ДЛЯ  ГРАЖДАН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213669" y="0"/>
            <a:ext cx="692331" cy="726310"/>
          </a:xfrm>
          <a:prstGeom prst="rect">
            <a:avLst/>
          </a:prstGeom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91175" y="1978678"/>
            <a:ext cx="10475650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на основе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Решения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 городского  округа             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«О бюджете   Талдомского городского  округа на  2026 </a:t>
            </a:r>
            <a:r>
              <a:rPr lang="ru" b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</a:t>
            </a:r>
            <a:r>
              <a:rPr lang="ru" b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на   плановый   период </a:t>
            </a:r>
          </a:p>
          <a:p>
            <a:pPr indent="0" algn="ctr">
              <a:lnSpc>
                <a:spcPct val="135000"/>
              </a:lnSpc>
            </a:pPr>
            <a:r>
              <a:rPr lang="ru" b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</a:t>
            </a:r>
            <a:r>
              <a:rPr lang="ru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2027  и  2028 годов»</a:t>
            </a:r>
            <a:endParaRPr lang="ru-RU" i="1" dirty="0">
              <a:solidFill>
                <a:schemeClr val="accent4">
                  <a:lumMod val="50000"/>
                </a:schemeClr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491" y="4124319"/>
            <a:ext cx="5329509" cy="27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БЮДЖЕТНОМ  ПРОЦЕССЕ  В 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- 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32932"/>
              </p:ext>
            </p:extLst>
          </p:nvPr>
        </p:nvGraphicFramePr>
        <p:xfrm>
          <a:off x="0" y="1104900"/>
          <a:ext cx="9927737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8032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607625775"/>
                    </a:ext>
                  </a:extLst>
                </a:gridCol>
                <a:gridCol w="1264352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730916">
                  <a:extLst>
                    <a:ext uri="{9D8B030D-6E8A-4147-A177-3AD203B41FA5}">
                      <a16:colId xmlns:a16="http://schemas.microsoft.com/office/drawing/2014/main" val="1073131279"/>
                    </a:ext>
                  </a:extLst>
                </a:gridCol>
                <a:gridCol w="791891">
                  <a:extLst>
                    <a:ext uri="{9D8B030D-6E8A-4147-A177-3AD203B41FA5}">
                      <a16:colId xmlns:a16="http://schemas.microsoft.com/office/drawing/2014/main" val="2697093279"/>
                    </a:ext>
                  </a:extLst>
                </a:gridCol>
                <a:gridCol w="732109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735568">
                  <a:extLst>
                    <a:ext uri="{9D8B030D-6E8A-4147-A177-3AD203B41FA5}">
                      <a16:colId xmlns:a16="http://schemas.microsoft.com/office/drawing/2014/main" val="2965867825"/>
                    </a:ext>
                  </a:extLst>
                </a:gridCol>
                <a:gridCol w="686478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837057">
                  <a:extLst>
                    <a:ext uri="{9D8B030D-6E8A-4147-A177-3AD203B41FA5}">
                      <a16:colId xmlns:a16="http://schemas.microsoft.com/office/drawing/2014/main" val="2007063687"/>
                    </a:ext>
                  </a:extLst>
                </a:gridCol>
                <a:gridCol w="484968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827804">
                  <a:extLst>
                    <a:ext uri="{9D8B030D-6E8A-4147-A177-3AD203B41FA5}">
                      <a16:colId xmlns:a16="http://schemas.microsoft.com/office/drawing/2014/main" val="3983355891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799450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             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8 994,17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19" y="4432300"/>
            <a:ext cx="4288103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997739"/>
              </p:ext>
            </p:extLst>
          </p:nvPr>
        </p:nvGraphicFramePr>
        <p:xfrm>
          <a:off x="0" y="1283354"/>
          <a:ext cx="9906001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89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897791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33506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430974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881648">
                  <a:extLst>
                    <a:ext uri="{9D8B030D-6E8A-4147-A177-3AD203B41FA5}">
                      <a16:colId xmlns:a16="http://schemas.microsoft.com/office/drawing/2014/main" val="2836955306"/>
                    </a:ext>
                  </a:extLst>
                </a:gridCol>
                <a:gridCol w="869736">
                  <a:extLst>
                    <a:ext uri="{9D8B030D-6E8A-4147-A177-3AD203B41FA5}">
                      <a16:colId xmlns:a16="http://schemas.microsoft.com/office/drawing/2014/main" val="2108994429"/>
                    </a:ext>
                  </a:extLst>
                </a:gridCol>
                <a:gridCol w="841301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747051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560288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33267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654454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595307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619784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2 000,0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4800599"/>
            <a:ext cx="41433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717644"/>
              </p:ext>
            </p:extLst>
          </p:nvPr>
        </p:nvGraphicFramePr>
        <p:xfrm>
          <a:off x="-1942" y="1200590"/>
          <a:ext cx="9907942" cy="6238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12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58754">
                  <a:extLst>
                    <a:ext uri="{9D8B030D-6E8A-4147-A177-3AD203B41FA5}">
                      <a16:colId xmlns:a16="http://schemas.microsoft.com/office/drawing/2014/main" val="3866992921"/>
                    </a:ext>
                  </a:extLst>
                </a:gridCol>
                <a:gridCol w="1421919">
                  <a:extLst>
                    <a:ext uri="{9D8B030D-6E8A-4147-A177-3AD203B41FA5}">
                      <a16:colId xmlns:a16="http://schemas.microsoft.com/office/drawing/2014/main" val="2472156930"/>
                    </a:ext>
                  </a:extLst>
                </a:gridCol>
                <a:gridCol w="683871">
                  <a:extLst>
                    <a:ext uri="{9D8B030D-6E8A-4147-A177-3AD203B41FA5}">
                      <a16:colId xmlns:a16="http://schemas.microsoft.com/office/drawing/2014/main" val="465049207"/>
                    </a:ext>
                  </a:extLst>
                </a:gridCol>
                <a:gridCol w="742986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741451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94764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516977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698619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477855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698619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0806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2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11" y="5018183"/>
            <a:ext cx="3824689" cy="240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49114"/>
              </p:ext>
            </p:extLst>
          </p:nvPr>
        </p:nvGraphicFramePr>
        <p:xfrm>
          <a:off x="-2" y="1120398"/>
          <a:ext cx="9905999" cy="574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81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08285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423270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800356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38954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131890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75913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725210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211157">
                  <a:extLst>
                    <a:ext uri="{9D8B030D-6E8A-4147-A177-3AD203B41FA5}">
                      <a16:colId xmlns:a16="http://schemas.microsoft.com/office/drawing/2014/main" val="819877028"/>
                    </a:ext>
                  </a:extLst>
                </a:gridCol>
                <a:gridCol w="497023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225718">
                  <a:extLst>
                    <a:ext uri="{9D8B030D-6E8A-4147-A177-3AD203B41FA5}">
                      <a16:colId xmlns:a16="http://schemas.microsoft.com/office/drawing/2014/main" val="3914570340"/>
                    </a:ext>
                  </a:extLst>
                </a:gridCol>
                <a:gridCol w="332735">
                  <a:extLst>
                    <a:ext uri="{9D8B030D-6E8A-4147-A177-3AD203B41FA5}">
                      <a16:colId xmlns:a16="http://schemas.microsoft.com/office/drawing/2014/main" val="1227614888"/>
                    </a:ext>
                  </a:extLst>
                </a:gridCol>
                <a:gridCol w="178052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395382">
                  <a:extLst>
                    <a:ext uri="{9D8B030D-6E8A-4147-A177-3AD203B41FA5}">
                      <a16:colId xmlns:a16="http://schemas.microsoft.com/office/drawing/2014/main" val="221301754"/>
                    </a:ext>
                  </a:extLst>
                </a:gridCol>
                <a:gridCol w="559020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5746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                              (с изменениями)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26" y="4597400"/>
            <a:ext cx="3879773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62428"/>
              </p:ext>
            </p:extLst>
          </p:nvPr>
        </p:nvGraphicFramePr>
        <p:xfrm>
          <a:off x="1" y="1155699"/>
          <a:ext cx="9906000" cy="5707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5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35776">
                  <a:extLst>
                    <a:ext uri="{9D8B030D-6E8A-4147-A177-3AD203B41FA5}">
                      <a16:colId xmlns:a16="http://schemas.microsoft.com/office/drawing/2014/main" val="3823438162"/>
                    </a:ext>
                  </a:extLst>
                </a:gridCol>
                <a:gridCol w="2162440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7923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7544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719038">
                  <a:extLst>
                    <a:ext uri="{9D8B030D-6E8A-4147-A177-3AD203B41FA5}">
                      <a16:colId xmlns:a16="http://schemas.microsoft.com/office/drawing/2014/main" val="1894678814"/>
                    </a:ext>
                  </a:extLst>
                </a:gridCol>
                <a:gridCol w="708767">
                  <a:extLst>
                    <a:ext uri="{9D8B030D-6E8A-4147-A177-3AD203B41FA5}">
                      <a16:colId xmlns:a16="http://schemas.microsoft.com/office/drawing/2014/main" val="1057506611"/>
                    </a:ext>
                  </a:extLst>
                </a:gridCol>
                <a:gridCol w="575231">
                  <a:extLst>
                    <a:ext uri="{9D8B030D-6E8A-4147-A177-3AD203B41FA5}">
                      <a16:colId xmlns:a16="http://schemas.microsoft.com/office/drawing/2014/main" val="98228012"/>
                    </a:ext>
                  </a:extLst>
                </a:gridCol>
                <a:gridCol w="630399">
                  <a:extLst>
                    <a:ext uri="{9D8B030D-6E8A-4147-A177-3AD203B41FA5}">
                      <a16:colId xmlns:a16="http://schemas.microsoft.com/office/drawing/2014/main" val="654254051"/>
                    </a:ext>
                  </a:extLst>
                </a:gridCol>
              </a:tblGrid>
              <a:tr h="36086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114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305799">
                <a:tc gridSpan="9"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824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ctr"/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</a:t>
                      </a:r>
                    </a:p>
                    <a:p>
                      <a:pPr algn="ctr"/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(с изменениями)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36" y="5156200"/>
            <a:ext cx="3284863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29552"/>
              </p:ext>
            </p:extLst>
          </p:nvPr>
        </p:nvGraphicFramePr>
        <p:xfrm>
          <a:off x="0" y="1205948"/>
          <a:ext cx="9918497" cy="565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3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4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683">
                  <a:extLst>
                    <a:ext uri="{9D8B030D-6E8A-4147-A177-3AD203B41FA5}">
                      <a16:colId xmlns:a16="http://schemas.microsoft.com/office/drawing/2014/main" val="1560502020"/>
                    </a:ext>
                  </a:extLst>
                </a:gridCol>
                <a:gridCol w="826002">
                  <a:extLst>
                    <a:ext uri="{9D8B030D-6E8A-4147-A177-3AD203B41FA5}">
                      <a16:colId xmlns:a16="http://schemas.microsoft.com/office/drawing/2014/main" val="600355981"/>
                    </a:ext>
                  </a:extLst>
                </a:gridCol>
                <a:gridCol w="585704">
                  <a:extLst>
                    <a:ext uri="{9D8B030D-6E8A-4147-A177-3AD203B41FA5}">
                      <a16:colId xmlns:a16="http://schemas.microsoft.com/office/drawing/2014/main" val="1016548947"/>
                    </a:ext>
                  </a:extLst>
                </a:gridCol>
                <a:gridCol w="1380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545">
                  <a:extLst>
                    <a:ext uri="{9D8B030D-6E8A-4147-A177-3AD203B41FA5}">
                      <a16:colId xmlns:a16="http://schemas.microsoft.com/office/drawing/2014/main" val="2658734138"/>
                    </a:ext>
                  </a:extLst>
                </a:gridCol>
                <a:gridCol w="5326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1296">
                  <a:extLst>
                    <a:ext uri="{9D8B030D-6E8A-4147-A177-3AD203B41FA5}">
                      <a16:colId xmlns:a16="http://schemas.microsoft.com/office/drawing/2014/main" val="1091948960"/>
                    </a:ext>
                  </a:extLst>
                </a:gridCol>
                <a:gridCol w="8518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16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2025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2026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76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7022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47336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18 665,2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55" y="4958862"/>
            <a:ext cx="3207746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386233"/>
              </p:ext>
            </p:extLst>
          </p:nvPr>
        </p:nvGraphicFramePr>
        <p:xfrm>
          <a:off x="2" y="1168401"/>
          <a:ext cx="9905998" cy="5763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51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1724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2066996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788275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858258">
                  <a:extLst>
                    <a:ext uri="{9D8B030D-6E8A-4147-A177-3AD203B41FA5}">
                      <a16:colId xmlns:a16="http://schemas.microsoft.com/office/drawing/2014/main" val="2896332371"/>
                    </a:ext>
                  </a:extLst>
                </a:gridCol>
                <a:gridCol w="613065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158694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718265">
                  <a:extLst>
                    <a:ext uri="{9D8B030D-6E8A-4147-A177-3AD203B41FA5}">
                      <a16:colId xmlns:a16="http://schemas.microsoft.com/office/drawing/2014/main" val="1435839210"/>
                    </a:ext>
                  </a:extLst>
                </a:gridCol>
                <a:gridCol w="528618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144596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708991">
                  <a:extLst>
                    <a:ext uri="{9D8B030D-6E8A-4147-A177-3AD203B41FA5}">
                      <a16:colId xmlns:a16="http://schemas.microsoft.com/office/drawing/2014/main" val="2936376192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         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(с изменениями)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2  994,0</a:t>
                      </a:r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95" y="4927600"/>
            <a:ext cx="2855204" cy="20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2025-2028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083190"/>
              </p:ext>
            </p:extLst>
          </p:nvPr>
        </p:nvGraphicFramePr>
        <p:xfrm>
          <a:off x="1" y="3305175"/>
          <a:ext cx="9906000" cy="3558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1503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3997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266826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66774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93486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559216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8094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0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07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981429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очистных сооружений,</a:t>
                      </a:r>
                    </a:p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производительностью 12000 м3/</a:t>
                      </a:r>
                      <a:r>
                        <a:rPr lang="ru-RU" sz="1100" b="0" i="1" u="none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</a:t>
                      </a:r>
                    </a:p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 подводящего напорного коллектора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u="non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0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Капитальный ремонт сетей теплоснабжения</a:t>
                      </a: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0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Реконструкция котельной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Загородная;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Талдом;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п. Северный,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Садовая,д.12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2025-2027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2025- 2027г.г.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2025г.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676 161,99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323 481,30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146 300,0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9 392,40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13 802,40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отремонтированных сетей (участков) водоснабжения, водоотведения, теплоснабжения муниципальной собственности, ед.-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- 2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2026 год – 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2027 год -  2 единицы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380020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напорного </a:t>
                      </a:r>
                    </a:p>
                    <a:p>
                      <a:pPr algn="ctr"/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 </a:t>
                      </a:r>
                      <a:r>
                        <a:rPr lang="en-US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400</a:t>
                      </a:r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мм</a:t>
                      </a:r>
                      <a:endParaRPr lang="ru-RU" sz="1100" b="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2025-2026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55 552,12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120 563,12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73103611"/>
                  </a:ext>
                </a:extLst>
              </a:tr>
              <a:tr h="190010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дюкера 2</a:t>
                      </a:r>
                      <a:r>
                        <a:rPr lang="en-US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200мм</a:t>
                      </a:r>
                      <a:endParaRPr lang="ru-RU" sz="1100" b="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34 627,0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31 115,09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789169"/>
                  </a:ext>
                </a:extLst>
              </a:tr>
              <a:tr h="432345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самотечной канализации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2025-2027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2027г.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53 015,09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288 678,71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80 000,0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262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водоснабжения,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водоотведения,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4"/>
            <a:ext cx="2915478" cy="15212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076655" y="1789042"/>
            <a:ext cx="2829339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2025-2028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925714"/>
              </p:ext>
            </p:extLst>
          </p:nvPr>
        </p:nvGraphicFramePr>
        <p:xfrm>
          <a:off x="0" y="3643571"/>
          <a:ext cx="9906000" cy="32839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998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5422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312923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20418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60977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586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5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14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50345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площади 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Карла-Маркса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 этап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 Карла- Маркса, д.18а</a:t>
                      </a:r>
                      <a:endParaRPr lang="ru-RU" sz="14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235 320,0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 -2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г.-1 единица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800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центрального Дома культуры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Победы, д.10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6 845,3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97 790,0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749303"/>
                  </a:ext>
                </a:extLst>
              </a:tr>
              <a:tr h="1003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Дома культуры «Прогресс»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Первомайская,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29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30 382,0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30871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65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2.01. Реализация программ формирования современной городской среды в части благоустройства общественных территорий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C8270A-5A26-47A7-866D-DF43443A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23" y="1789043"/>
            <a:ext cx="3163677" cy="1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74CCAE-F3FB-4AB0-A49B-22078669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0834"/>
            <a:ext cx="2875402" cy="17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2025-2028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50141"/>
              </p:ext>
            </p:extLst>
          </p:nvPr>
        </p:nvGraphicFramePr>
        <p:xfrm>
          <a:off x="0" y="3552825"/>
          <a:ext cx="9906000" cy="33209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148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1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39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26231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Обустройство и установка детских игровых площадок</a:t>
                      </a:r>
                      <a:endParaRPr lang="ru-RU" sz="1400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endParaRPr lang="ru-RU" sz="14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Солнечный, д.1;</a:t>
                      </a:r>
                    </a:p>
                    <a:p>
                      <a:pPr algn="ctr"/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ул.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3,5а;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1/7,3,5,7;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ул.Калинина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</a:t>
                      </a:r>
                    </a:p>
                    <a:p>
                      <a:pPr algn="ctr"/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Великий двор, д.12;</a:t>
                      </a:r>
                    </a:p>
                    <a:p>
                      <a:pPr algn="ctr"/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Квашенки, д.1,2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31 830,0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игровых площадок, ед.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2025г.- 6 единицы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 -5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 – 4 единицы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39" y="1847849"/>
            <a:ext cx="2961861" cy="16668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9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01.03. Обустройство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установка детских игровых площадок на территории муниципальных образований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B751CF-901C-4F85-80A5-13FC07D8E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8799"/>
            <a:ext cx="2756452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7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>
                <a:latin typeface="Times New Roman"/>
              </a:rPr>
              <a:t>  </a:t>
            </a: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Требования 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>
                <a:latin typeface="Times New Roman"/>
              </a:rPr>
              <a:t> </a:t>
            </a: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Муниципальные программы Талдомского городского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>
                <a:latin typeface="Times New Roman"/>
              </a:rPr>
              <a:t>         </a:t>
            </a:r>
            <a:r>
              <a:rPr lang="ru" sz="2000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на  2023 -</a:t>
            </a:r>
            <a:r>
              <a:rPr lang="ru" sz="20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2028 </a:t>
            </a:r>
            <a:r>
              <a:rPr lang="ru" sz="2000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88464" y="2966626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Прогноз социально-экономического развития </a:t>
            </a: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Талдомского городского округа на </a:t>
            </a:r>
            <a:r>
              <a:rPr lang="ru" dirty="0" smtClean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2026 </a:t>
            </a: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- </a:t>
            </a:r>
            <a:r>
              <a:rPr lang="ru" dirty="0" smtClean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2028 </a:t>
            </a: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Основные направления бюджетной и налоговой политики </a:t>
            </a: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Талдомского городского округа  на </a:t>
            </a:r>
            <a:r>
              <a:rPr lang="ru" dirty="0" smtClean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2026 </a:t>
            </a: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- </a:t>
            </a:r>
            <a:r>
              <a:rPr lang="ru" dirty="0" smtClean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2028 </a:t>
            </a:r>
            <a:r>
              <a:rPr lang="ru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29219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и  на  плановый  период 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823336" cy="36990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5999" cy="3419062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1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</a:t>
            </a:r>
            <a:r>
              <a:rPr lang="ru" sz="21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проектах, реализуемых на территории</a:t>
            </a:r>
          </a:p>
          <a:p>
            <a:pPr indent="0" algn="ctr"/>
            <a:r>
              <a:rPr lang="ru" sz="21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</a:t>
            </a:r>
            <a:r>
              <a:rPr lang="ru" sz="21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городского округа в </a:t>
            </a:r>
            <a:r>
              <a:rPr lang="ru" sz="21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2025-2028 </a:t>
            </a:r>
            <a:r>
              <a:rPr lang="ru" sz="21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29567"/>
              </p:ext>
            </p:extLst>
          </p:nvPr>
        </p:nvGraphicFramePr>
        <p:xfrm>
          <a:off x="0" y="3225168"/>
          <a:ext cx="9906000" cy="441999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56902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97631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82834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74144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6805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055462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9506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Место реализации проекта (адрес)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(какой год)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Объем 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от реализации проекта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95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Планируется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623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2027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000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chemeClr val="tx1"/>
                        </a:solidFill>
                        <a:effectLst/>
                        <a:latin typeface="Century Gothic (Основной текст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/>
                          <a:latin typeface="Century Gothic (Основной текст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Светлый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effectLst/>
                          <a:latin typeface="Century Gothic (Основной текст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Century Gothic (Основной текст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2026 </a:t>
                      </a:r>
                      <a:r>
                        <a:rPr lang="ru-RU" sz="1200" dirty="0"/>
                        <a:t>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err="1" smtClean="0"/>
                        <a:t>д.Сенино</a:t>
                      </a:r>
                      <a:r>
                        <a:rPr lang="ru-RU" sz="105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д.</a:t>
                      </a:r>
                      <a:r>
                        <a:rPr lang="ru-RU" sz="1050" baseline="0" dirty="0" smtClean="0"/>
                        <a:t> Юркино, Солнечная улица, Весенняя улица, Южный </a:t>
                      </a:r>
                      <a:r>
                        <a:rPr lang="ru-RU" sz="1050" baseline="0" dirty="0" err="1" smtClean="0"/>
                        <a:t>переулок,Сельская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baseline="0" dirty="0" err="1" smtClean="0"/>
                        <a:t>улица,Прохладная</a:t>
                      </a:r>
                      <a:r>
                        <a:rPr lang="ru-RU" sz="1050" baseline="0" dirty="0" smtClean="0"/>
                        <a:t> улица;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д.Припущаево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д.Приветино</a:t>
                      </a:r>
                      <a:r>
                        <a:rPr lang="ru-RU" sz="1050" baseline="0" dirty="0" smtClean="0"/>
                        <a:t>, ул. Олимпийская;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д. </a:t>
                      </a:r>
                      <a:r>
                        <a:rPr lang="ru-RU" sz="1050" baseline="0" dirty="0" err="1" smtClean="0"/>
                        <a:t>Овсянниково</a:t>
                      </a:r>
                      <a:r>
                        <a:rPr lang="ru-RU" sz="1050" baseline="0" dirty="0" smtClean="0"/>
                        <a:t> от д.145;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д. </a:t>
                      </a:r>
                      <a:r>
                        <a:rPr lang="ru-RU" sz="1050" baseline="0" dirty="0" err="1" smtClean="0"/>
                        <a:t>Овсянниково</a:t>
                      </a:r>
                      <a:r>
                        <a:rPr lang="ru-RU" sz="1050" baseline="0" dirty="0" smtClean="0"/>
                        <a:t> от д.45;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д. Большое </a:t>
                      </a:r>
                      <a:r>
                        <a:rPr lang="ru-RU" sz="1050" baseline="0" dirty="0" err="1" smtClean="0"/>
                        <a:t>Курапово</a:t>
                      </a:r>
                      <a:r>
                        <a:rPr lang="ru-RU" sz="1050" baseline="0" dirty="0" smtClean="0"/>
                        <a:t> от д.24 до д.50;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д.Большое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baseline="0" dirty="0" err="1" smtClean="0"/>
                        <a:t>Курапово</a:t>
                      </a:r>
                      <a:r>
                        <a:rPr lang="ru-RU" sz="1050" baseline="0" dirty="0" smtClean="0"/>
                        <a:t> от д.22 до д. 67;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д. Большое </a:t>
                      </a:r>
                      <a:r>
                        <a:rPr lang="ru-RU" sz="1050" baseline="0" dirty="0" err="1" smtClean="0"/>
                        <a:t>Курапово</a:t>
                      </a:r>
                      <a:r>
                        <a:rPr lang="ru-RU" sz="1050" baseline="0" dirty="0" smtClean="0"/>
                        <a:t> от д.1 до д.51;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р.п</a:t>
                      </a:r>
                      <a:r>
                        <a:rPr lang="ru-RU" sz="1050" baseline="0" dirty="0" smtClean="0"/>
                        <a:t>. Запрудня, ул. 3-я Первомайская;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д.Ельцыново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д.Лютиково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д.Карманово,Садовый</a:t>
                      </a:r>
                      <a:r>
                        <a:rPr lang="ru-RU" sz="1050" baseline="0" dirty="0" smtClean="0"/>
                        <a:t> тупик;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д.Бакшеиха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д.Ульянцево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д.Юркино,ул.Аэродромная</a:t>
                      </a:r>
                      <a:r>
                        <a:rPr lang="ru-RU" sz="1050" baseline="0" dirty="0" smtClean="0"/>
                        <a:t>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Декабрь </a:t>
                      </a:r>
                      <a:r>
                        <a:rPr lang="ru-RU" sz="1100" dirty="0" smtClean="0">
                          <a:effectLst/>
                        </a:rPr>
                        <a:t>2026г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20 628,0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43 680</a:t>
                      </a:r>
                      <a:r>
                        <a:rPr lang="ru-RU" sz="1400" b="0" i="1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382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10 000,00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 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Количество замененных </a:t>
                      </a:r>
                      <a:r>
                        <a:rPr lang="ru-RU" sz="1200" dirty="0" err="1"/>
                        <a:t>неэнергоэффективных</a:t>
                      </a:r>
                      <a:r>
                        <a:rPr lang="ru-RU" sz="1200" dirty="0"/>
                        <a:t> светильников наружного освещения, ед. –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2026г</a:t>
                      </a:r>
                      <a:r>
                        <a:rPr lang="ru-RU" sz="1200" dirty="0"/>
                        <a:t>.- </a:t>
                      </a:r>
                      <a:r>
                        <a:rPr lang="ru-RU" sz="1200" dirty="0" smtClean="0"/>
                        <a:t>1150единиц</a:t>
                      </a:r>
                      <a:endParaRPr lang="ru-RU" sz="12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2027г</a:t>
                      </a:r>
                      <a:r>
                        <a:rPr lang="ru-RU" sz="1200" dirty="0"/>
                        <a:t>.- 720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2028г</a:t>
                      </a:r>
                      <a:r>
                        <a:rPr lang="ru-RU" sz="1200" dirty="0"/>
                        <a:t>.- 450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62203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3033"/>
            <a:ext cx="2955133" cy="1772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11" y="1453033"/>
            <a:ext cx="3017831" cy="175328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653566-4721-42EA-824F-D5459036E587}"/>
              </a:ext>
            </a:extLst>
          </p:cNvPr>
          <p:cNvSpPr/>
          <p:nvPr/>
        </p:nvSpPr>
        <p:spPr>
          <a:xfrm>
            <a:off x="2720236" y="1527453"/>
            <a:ext cx="4227444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</a:pPr>
            <a:r>
              <a:rPr lang="ru-RU" sz="16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01.04</a:t>
            </a:r>
          </a:p>
          <a:p>
            <a:pPr algn="ctr">
              <a:lnSpc>
                <a:spcPct val="107000"/>
              </a:lnSpc>
            </a:pPr>
            <a:r>
              <a:rPr lang="ru-RU" sz="16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рамках государственной программы </a:t>
            </a:r>
            <a:endParaRPr lang="ru-RU" sz="1600" i="1" dirty="0" smtClean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b="1" i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«Светлый город»</a:t>
            </a:r>
            <a:endParaRPr lang="ru-RU" sz="1600" b="1" i="1" u="sng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2026-2028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463128"/>
              </p:ext>
            </p:extLst>
          </p:nvPr>
        </p:nvGraphicFramePr>
        <p:xfrm>
          <a:off x="0" y="3823065"/>
          <a:ext cx="9906000" cy="3061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661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90033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059121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30202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83559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698751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687417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649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7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0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233062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ремонт автомобильных дорог общего пользования местного значения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р.п.Запрудня</a:t>
                      </a:r>
                      <a:endParaRPr lang="ru-RU" altLang="ru-RU" sz="11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ул. Карла-Маркса; ул. Маяковского;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Калинина;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altLang="ru-RU" sz="11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Лозынино</a:t>
                      </a: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Князчино-уч.1;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Юркино, вдоль коттеджей;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Растовцы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Бережок,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Платунино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Остров; д. Карманово, уч.1; д. Ольховик –уч.5;. Д. Кузнецово (Темповое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с.п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.);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Шабушево;д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Сляднево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подъезд;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Куймино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Стариково;д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Ермолино-уч.32;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Тарусово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Припущаево-уч.1;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Калинкино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 а/д к СНТ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Березка,Чеховский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Весна;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Дарвина</a:t>
                      </a:r>
                      <a:endParaRPr lang="ru-RU" sz="11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2025.г.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166 410,0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значения, м2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2025год-101 896 м2   2026 год-85 394 м     2027год -42 126 м2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функционирование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 комплекса на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2023-2028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4C5ED2-C7B2-4B7B-8B56-B18612F2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1674"/>
            <a:ext cx="31242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3AF89A-458B-4508-8AAC-63E0C90E0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1866900"/>
            <a:ext cx="2990850" cy="19430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3F16DD-2D6B-44F0-93A0-C1527BB4AF2C}"/>
              </a:ext>
            </a:extLst>
          </p:cNvPr>
          <p:cNvSpPr/>
          <p:nvPr/>
        </p:nvSpPr>
        <p:spPr>
          <a:xfrm>
            <a:off x="3147237" y="1892596"/>
            <a:ext cx="3806456" cy="169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2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x-non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Подмосковья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04.01.</a:t>
            </a:r>
          </a:p>
          <a:p>
            <a:pPr algn="ctr">
              <a:lnSpc>
                <a:spcPct val="107000"/>
              </a:lnSpc>
            </a:pPr>
            <a:r>
              <a:rPr lang="x-none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автомобильных дорог общего пользования местного значения</a:t>
            </a:r>
            <a:endParaRPr lang="ru-RU" sz="1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40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470813"/>
              </p:ext>
            </p:extLst>
          </p:nvPr>
        </p:nvGraphicFramePr>
        <p:xfrm>
          <a:off x="-25397" y="3460173"/>
          <a:ext cx="9931399" cy="3423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22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229798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149531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34241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80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811484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019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234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521608">
                <a:tc row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подъездов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2026-2028 </a:t>
                      </a:r>
                      <a:r>
                        <a:rPr lang="ru-RU" altLang="ru-RU" sz="12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городской округ 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2026-2028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984,00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многоквартирных домах, ед.-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2025г.-46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2026г.-56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2027г.-56 единиц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550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74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481708"/>
                  </a:ext>
                </a:extLst>
              </a:tr>
              <a:tr h="521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74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101308"/>
                  </a:ext>
                </a:extLst>
              </a:tr>
              <a:tr h="521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74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423428"/>
                  </a:ext>
                </a:extLst>
              </a:tr>
              <a:tr h="521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74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54968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861"/>
            <a:ext cx="2922571" cy="1573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1792354"/>
            <a:ext cx="2832100" cy="15869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F9A83F-8D3C-41DC-A621-DDAF8233DDDD}"/>
              </a:ext>
            </a:extLst>
          </p:cNvPr>
          <p:cNvSpPr/>
          <p:nvPr/>
        </p:nvSpPr>
        <p:spPr>
          <a:xfrm>
            <a:off x="2888974" y="1802296"/>
            <a:ext cx="4187687" cy="192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II «Создание условий для обеспечения комфортного проживания жителей,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числе в многоквартирных домах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территории  муниципального образования Московской области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03.01.  «Ремонт подъездов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многоквартирных домах»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304256"/>
              </p:ext>
            </p:extLst>
          </p:nvPr>
        </p:nvGraphicFramePr>
        <p:xfrm>
          <a:off x="0" y="3823065"/>
          <a:ext cx="9892145" cy="3034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61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0083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79321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3995485316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2653662593"/>
                    </a:ext>
                  </a:extLst>
                </a:gridCol>
                <a:gridCol w="82626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26043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75606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275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расселяемой площади тыс. кв. м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расселяемых граждан,  тысяч человек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4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73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107440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многоквартирных домов под переселение граждан из аварийного жилищного фонда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Заводская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2026.г.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3,36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подпрограмме 4,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человек– 0,51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107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Солнечный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2, 65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256 881,33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428 793,44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2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«Переселение граждан из аварийного жилищного фонда»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00A38A-92DB-427A-81F3-2B367AD53B8B}"/>
              </a:ext>
            </a:extLst>
          </p:cNvPr>
          <p:cNvSpPr/>
          <p:nvPr/>
        </p:nvSpPr>
        <p:spPr>
          <a:xfrm>
            <a:off x="2753591" y="1724892"/>
            <a:ext cx="4416136" cy="205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4 «Обеспечение мероприятий по переселению граждан из аварийного жилищного фонда в Московской области признанного таковым после 1 января 2017 года»</a:t>
            </a:r>
          </a:p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«Переселение граждан из аварийного жилищного фонда в Московской области признанного таковым после 1 января 2017 года»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F421F-15AC-4B2F-91A1-0BC13694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658"/>
            <a:ext cx="2763982" cy="21550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D24D0B-C882-42C7-BAD2-2ACF64625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700003"/>
            <a:ext cx="2705100" cy="208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5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17000">
                <a:schemeClr val="bg2">
                  <a:lumMod val="20000"/>
                  <a:lumOff val="80000"/>
                </a:schemeClr>
              </a:gs>
              <a:gs pos="33000">
                <a:srgbClr val="FFFFEB"/>
              </a:gs>
              <a:gs pos="6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9" y="1342031"/>
            <a:ext cx="4324349" cy="5471651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675685"/>
              </p:ext>
            </p:extLst>
          </p:nvPr>
        </p:nvGraphicFramePr>
        <p:xfrm>
          <a:off x="0" y="903963"/>
          <a:ext cx="9906002" cy="594451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2440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2027г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2028г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1.Численность постоянного 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 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400" b="0" spc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680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400" b="0" spc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682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400" b="0" spc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663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64.723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523,0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346,3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720,1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501,2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18.750,5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631,70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369,27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1 444,41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519,65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1 600,89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Объем жилищного строительства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62,59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53,36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10 201,0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420,0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12 563,8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13 798,1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15 211,0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 показателях  социально-экономического  развития Талдомского  городского  округа в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2024-2028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2024-2028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003223"/>
              </p:ext>
            </p:extLst>
          </p:nvPr>
        </p:nvGraphicFramePr>
        <p:xfrm>
          <a:off x="-2" y="720876"/>
          <a:ext cx="9906002" cy="1710532"/>
        </p:xfrm>
        <a:graphic>
          <a:graphicData uri="http://schemas.openxmlformats.org/drawingml/2006/table">
            <a:tbl>
              <a:tblPr/>
              <a:tblGrid>
                <a:gridCol w="2985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5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341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02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2027г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2028г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28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</a:t>
                      </a: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8 661,8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991,6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007,3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11 783,1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474,0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0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 начисленная заработная плата работников, 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77 556,3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92 741,5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100 139,2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106 615,1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112 451,3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i="1" dirty="0">
              <a:solidFill>
                <a:schemeClr val="accent4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i="1" dirty="0">
              <a:solidFill>
                <a:schemeClr val="accent4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И НА ПЛАНОВЫЙ 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И 2028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endParaRPr lang="ru-RU" i="1" dirty="0">
              <a:solidFill>
                <a:schemeClr val="accent4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416868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Талдомского городского округа на </a:t>
            </a:r>
            <a:r>
              <a:rPr lang="ru-RU" sz="17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7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sz="17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</a:p>
          <a:p>
            <a:pPr algn="just"/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Талдомского городского округа на </a:t>
            </a:r>
            <a:r>
              <a:rPr lang="ru-RU" sz="17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7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сформирован в сложных условиях внешнего  санкционного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2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бюджетной политики</a:t>
            </a:r>
          </a:p>
          <a:p>
            <a:pPr algn="ctr"/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на </a:t>
            </a: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и устойчивость бюджетной системы</a:t>
            </a:r>
          </a:p>
          <a:p>
            <a:pPr algn="just"/>
            <a:r>
              <a:rPr lang="ru-RU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эффективности бюджетных расходов.</a:t>
            </a:r>
          </a:p>
          <a:p>
            <a:pPr algn="just"/>
            <a:r>
              <a:rPr lang="ru-RU" sz="16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38664"/>
          </a:xfrm>
          <a:prstGeom prst="rect">
            <a:avLst/>
          </a:prstGeom>
          <a:gradFill>
            <a:gsLst>
              <a:gs pos="0">
                <a:schemeClr val="tx1"/>
              </a:gs>
              <a:gs pos="56000">
                <a:srgbClr val="FFFFEB"/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2028 годов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41964"/>
            <a:ext cx="9906000" cy="3693319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работа в ГИС 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населению Талдомского городского округа качественных муниципальных услуг на основе муниципального 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бюджетными расходами за счет оптимизации их структуры по всем отраслям социально-культурной 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умеренной политики в сфере заимствований и управления муниципальным долгом Талдомского городского округа </a:t>
            </a:r>
          </a:p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Реализация указанных задач будет обеспечена за счет исполнения показателей прогноза социально – экономического развития Талдомского городского округа на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-2" y="2065032"/>
            <a:ext cx="9906002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мер, направленных на увеличение налоговых и неналоговых доходов бюджета Талдомского городского округа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34031F-A733-46FC-BDAE-FC15473BA0A8}"/>
              </a:ext>
            </a:extLst>
          </p:cNvPr>
          <p:cNvSpPr/>
          <p:nvPr/>
        </p:nvSpPr>
        <p:spPr>
          <a:xfrm>
            <a:off x="0" y="694064"/>
            <a:ext cx="9906000" cy="1200329"/>
          </a:xfrm>
          <a:prstGeom prst="rect">
            <a:avLst/>
          </a:prstGeom>
          <a:gradFill>
            <a:gsLst>
              <a:gs pos="0">
                <a:schemeClr val="tx1"/>
              </a:gs>
              <a:gs pos="89781">
                <a:schemeClr val="tx1"/>
              </a:gs>
              <a:gs pos="34000">
                <a:srgbClr val="FFFFEB"/>
              </a:gs>
              <a:gs pos="0">
                <a:schemeClr val="tx1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указанных целей будет продолжена работа по решению задач, обеспечивающих: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454028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округе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 </a:t>
            </a: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году и на среднесрочную перспективу </a:t>
            </a:r>
            <a:r>
              <a:rPr lang="ru-RU" sz="17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2027-2028 </a:t>
            </a: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 санкционного   давления.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условиях действующей налоговой системы Российской Федерации основные направления налоговой политики Талдомского городского округа в </a:t>
            </a:r>
            <a:r>
              <a:rPr lang="ru-RU" sz="17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2026-2028 </a:t>
            </a: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достижения планируемых параметров доходной части бюджета на </a:t>
            </a:r>
            <a:r>
              <a:rPr lang="ru-RU" sz="17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 </a:t>
            </a: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оценке эффективности применения местных налоговых льгот в целях их ежегодного обновления и актуализации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62157"/>
              </p:ext>
            </p:extLst>
          </p:nvPr>
        </p:nvGraphicFramePr>
        <p:xfrm>
          <a:off x="0" y="889001"/>
          <a:ext cx="9905998" cy="60961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8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96871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1911529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8178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доходов, 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105 536,0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76,23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129 202,00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226950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7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78 355,00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2,84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78514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182 985,00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6,62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lvl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</a:p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03837627"/>
                  </a:ext>
                </a:extLst>
              </a:tr>
              <a:tr h="785142">
                <a:tc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6020216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525,00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1,14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135,00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84872"/>
            <a:ext cx="9906000" cy="769441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2000" b="1" i="1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015663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</a:t>
            </a:r>
          </a:p>
          <a:p>
            <a:pPr algn="ctr"/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и на плановый период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применения местных налоговых льгот в целях их ежегодного обновления и актуализации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налогооблагаемой базы по местным налогам за счет вовлечения в налоговый оборот объектов недвижимости и земельных 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качества администрирования доходов бюджета  и снижение доли теневого сектора 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 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муниципальной 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 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требующегося для выполнения полномочий. 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области налоговой политики будет продолжена практика налогового администрирования в </a:t>
            </a:r>
          </a:p>
          <a:p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работы Межведомственной комиссии по мобилизации доходов бюджета Талдомского </a:t>
            </a:r>
          </a:p>
          <a:p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округа..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906000" cy="6940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892680" y="83104"/>
            <a:ext cx="864912" cy="626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2528897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2450" y="523135"/>
            <a:ext cx="8361099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r>
              <a:rPr lang="ru" sz="4000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БЮДЖЕТ  ДЛЯ  ГРАЖДАН</a:t>
            </a:r>
          </a:p>
          <a:p>
            <a:pPr algn="ctr">
              <a:lnSpc>
                <a:spcPts val="3840"/>
              </a:lnSpc>
            </a:pPr>
            <a:r>
              <a:rPr lang="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РАЗРАБОТАН   ФИНАНСОВЫМ  УПРАВЛЕНИЕМ  АДМИНИСТРАЦИИ  ТАЛДОМСКОГО  ГОРОДСКОГО  ОКРУГА   </a:t>
            </a:r>
          </a:p>
          <a:p>
            <a:pPr algn="ctr">
              <a:lnSpc>
                <a:spcPts val="384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НА ОСНОВЕ  </a:t>
            </a:r>
            <a:r>
              <a:rPr lang="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РЕШЕНИЯ  СОВЕТА  ДЕПУТАТОВ  ТАЛДОМСКОГО  </a:t>
            </a:r>
            <a:r>
              <a:rPr lang="ru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            ГОРОДСКОГО  </a:t>
            </a:r>
            <a:r>
              <a:rPr lang="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ОКРУГА  № </a:t>
            </a:r>
            <a:r>
              <a:rPr lang="ru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105 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ОТ 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24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.12.2025 ГОДА   </a:t>
            </a:r>
            <a:r>
              <a:rPr lang="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«О   БЮДЖЕТЕ   ТАЛДОМСКОГО   ГОРОДСКОГО  ОКРУГА  НА  </a:t>
            </a:r>
            <a:r>
              <a:rPr lang="ru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2026  </a:t>
            </a:r>
            <a:r>
              <a:rPr lang="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   И   НА ПЛАНОВЫЙ ПЕРИОД  </a:t>
            </a:r>
            <a:r>
              <a:rPr lang="ru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2027  </a:t>
            </a:r>
            <a:r>
              <a:rPr lang="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  </a:t>
            </a:r>
            <a:r>
              <a:rPr lang="ru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2028 </a:t>
            </a:r>
            <a:r>
              <a:rPr lang="ru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ГОДОВ»</a:t>
            </a:r>
            <a:endParaRPr lang="ru" b="1" dirty="0">
              <a:solidFill>
                <a:schemeClr val="accent4">
                  <a:lumMod val="50000"/>
                </a:schemeClr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неналоговым доходам будет продолжена работа по дальнейшей замене аренды муниципального имущества на налоговые </a:t>
            </a:r>
          </a:p>
          <a:p>
            <a:pPr algn="ctr"/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 в области расходов в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2025-2028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Приоритетом 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Основные 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повышение эффективности 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муниципальных программ Талдомского городского округа.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Удельный 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2025 году данная тенденция сохранится и на финансирование указанных отраслей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направлено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37,1 процента всех расходов бюджета, в том числе: 	</a:t>
            </a: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335320"/>
              </p:ext>
            </p:extLst>
          </p:nvPr>
        </p:nvGraphicFramePr>
        <p:xfrm>
          <a:off x="0" y="672028"/>
          <a:ext cx="9906001" cy="6185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val="1643893644"/>
                    </a:ext>
                  </a:extLst>
                </a:gridCol>
              </a:tblGrid>
              <a:tr h="204970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общем   объеме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расходов на социально-культурную сферу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556529"/>
                  </a:ext>
                </a:extLst>
              </a:tr>
              <a:tr h="84130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1 638 786,13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72,57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7370234"/>
                  </a:ext>
                </a:extLst>
              </a:tr>
              <a:tr h="84130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417 445,07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18,49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295108"/>
                  </a:ext>
                </a:extLst>
              </a:tr>
              <a:tr h="84130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154 987,00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6,88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188077"/>
                  </a:ext>
                </a:extLst>
              </a:tr>
              <a:tr h="77103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46 959,20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2,07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9092943"/>
                  </a:ext>
                </a:extLst>
              </a:tr>
              <a:tr h="84130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2 258 177,4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4444"/>
            <a:ext cx="990600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 бюджета Талдомского городского округа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социально-культурную сферу на 2026 год</a:t>
            </a: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1563"/>
            <a:ext cx="9906000" cy="669414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-будет 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3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 дальнейшее совершенствование структуры отрасли образования в округе, повышение 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</a:t>
            </a:r>
            <a:r>
              <a:rPr lang="ru-RU" sz="13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       - будет 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300" u="sng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3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указанные расходы в структуре расходов бюджета составят 4,1 % от всех расходов бюджета.</a:t>
            </a:r>
          </a:p>
          <a:p>
            <a:pPr algn="just"/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объемы работ предусмотрены в отрасли жилищно-коммунального хозяйства. На строительство, реконструкцию и капитальный ремонт объектов инженерной инфраструктуры и формирование современной комфортной среды проживания будет направлено 730,3 млн. руб. </a:t>
            </a:r>
          </a:p>
          <a:p>
            <a:pPr algn="just"/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работа по организации и совершенствованию транспортного обслуживания населения по </a:t>
            </a:r>
            <a:r>
              <a:rPr lang="ru-RU" sz="1300" u="sng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маршрутам на основе долгосрочного договора на транспортное обслуживание населения округа сроком на </a:t>
            </a:r>
            <a:r>
              <a:rPr lang="ru-RU" sz="13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 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3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92 255,0 тыс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3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300" u="sng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696 366,94 </a:t>
            </a:r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на содержание и ремонт автомобильных дорог общего пользования. </a:t>
            </a:r>
          </a:p>
          <a:p>
            <a:pPr algn="just"/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муниципальную поддержку развития малого и среднего предпринимательства в Талдомском городского округе будет направлено    3900,0тыс.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300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731015"/>
              </p:ext>
            </p:extLst>
          </p:nvPr>
        </p:nvGraphicFramePr>
        <p:xfrm>
          <a:off x="0" y="3979719"/>
          <a:ext cx="9905999" cy="293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64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222267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541714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2154381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8060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Прогноз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4 969 825,27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5 528 432,6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748 082,45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5 592 026,363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5 054 300,549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4680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</a:p>
                    <a:p>
                      <a:pPr algn="l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2 937 646,8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3 110 258,3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985 855,45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2 394 838,363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1 911 623,549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5 102 236,97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5 740 067,5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794 397,50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526 741,51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904 432,39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-132 411,7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-211 634,90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-46 315,05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-39 715,156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-25 131,85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96 840 617,10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99 408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30 202,833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35950194"/>
              </p:ext>
            </p:extLst>
          </p:nvPr>
        </p:nvGraphicFramePr>
        <p:xfrm>
          <a:off x="1" y="574766"/>
          <a:ext cx="9906000" cy="344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64421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 ХАРАКТЕРИСТИКАХ   БЮДЖЕТА ТАЛДОМСКОГО ГОРОДСКОГО ОКРУГА НА ОЧЕРЕДНОЙ </a:t>
            </a:r>
            <a:r>
              <a:rPr lang="ru-RU" sz="1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sz="1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И НА ПЛАНОВЫЙ  ПЕРИОД  </a:t>
            </a:r>
            <a:r>
              <a:rPr lang="ru-RU" sz="1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2027-2028 </a:t>
            </a:r>
            <a:r>
              <a:rPr lang="ru-RU" sz="1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  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СРАВНЕНИИ  С ДВУМЯ  ПРЕДЫДУЩИМИ ПЕРИОДАМИ </a:t>
            </a:r>
            <a:r>
              <a:rPr lang="ru-RU" sz="1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1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ОТЧЕТНЫМ И ТЕКУЩИМ </a:t>
            </a:r>
            <a:r>
              <a:rPr lang="ru-RU" sz="14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14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ГОДАМИ 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 бюджет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884002"/>
              </p:ext>
            </p:extLst>
          </p:nvPr>
        </p:nvGraphicFramePr>
        <p:xfrm>
          <a:off x="-1" y="1549401"/>
          <a:ext cx="9905999" cy="5433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1658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899624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1864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697056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850220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771736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45989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771889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4262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59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2 032 178,476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2 418 174,30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2 762 227,00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114,23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3 197 188,00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115,75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3 142 677,00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98,30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79090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1 427 690,000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1 815 000,00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2 105 536,00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116,00</a:t>
                      </a:r>
                      <a:endParaRPr lang="ru-RU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2 390 253,00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2 390 667,00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599530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67 396,778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70 500,00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78 355,00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111,14</a:t>
                      </a:r>
                      <a:endParaRPr lang="ru-RU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90 049,00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114,92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90 497,00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100,50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7339767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168 051,384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185 241,40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188 220,00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101,60</a:t>
                      </a:r>
                      <a:endParaRPr lang="ru-RU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264 265,00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264 807,00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7932015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191 327,567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200 337,00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109,47</a:t>
                      </a:r>
                      <a:endParaRPr lang="ru-RU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209 831,00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210 128,00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406349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18 646,975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31 525,00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116,75</a:t>
                      </a:r>
                      <a:endParaRPr lang="ru-RU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34 159,00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34 878,00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7459696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ru-RU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916792"/>
                  </a:ext>
                </a:extLst>
              </a:tr>
              <a:tr h="89354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72 273,060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73 441,00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79 354,00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108,05</a:t>
                      </a:r>
                      <a:endParaRPr lang="ru-RU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82 165,00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81 545,00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513329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130,326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ru-RU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677485"/>
                  </a:ext>
                </a:extLst>
              </a:tr>
              <a:tr h="53757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12 425,631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99,17</a:t>
                      </a:r>
                      <a:endParaRPr lang="ru-RU" sz="1100" b="1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458,88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902579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20669"/>
              </p:ext>
            </p:extLst>
          </p:nvPr>
        </p:nvGraphicFramePr>
        <p:xfrm>
          <a:off x="0" y="1619795"/>
          <a:ext cx="9905998" cy="5321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1154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950291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35181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966355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622071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57350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658088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36753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16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62 060,548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38 951,90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246979"/>
                  </a:ext>
                </a:extLst>
              </a:tr>
              <a:tr h="203641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12 062,344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9 955,00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388577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113,8630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6214300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2 937 646,795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3 110 258,30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2 985 855,45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2 394 838,36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1 911 623,55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3078111"/>
                  </a:ext>
                </a:extLst>
              </a:tr>
              <a:tr h="54853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2 949 996,222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3 103 630,00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2 985 855,45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96,20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2 394 838,36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1 911 623,55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5072191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666 963,000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1 039 533,00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873 437,00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84,02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116 189,00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1936840"/>
                  </a:ext>
                </a:extLst>
              </a:tr>
              <a:tr h="345918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1 453 509,111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1 131 707,00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1 018 613,10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90,00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1 350 190,37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981 598,58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222653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808 245,549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842 990,00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890 151,31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105,59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889 108,59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890 644,47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8566350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21 278,560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203 654,04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39 350,40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39 380,50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4531424"/>
                  </a:ext>
                </a:extLst>
              </a:tr>
              <a:tr h="380314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возврата остатков субсидий, субвенций и иных МБТ, имеющих целевое назначение прошлых лет</a:t>
                      </a: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2 114,750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2607493"/>
                  </a:ext>
                </a:extLst>
              </a:tr>
              <a:tr h="380314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-12 979,976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-12 349,43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233258"/>
                  </a:ext>
                </a:extLst>
              </a:tr>
              <a:tr h="294319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4 969 825,271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5 528 432,60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5 748 082,45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103,97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5 592 026,36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5 054 300,55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412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78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031966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-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28847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986651"/>
              </p:ext>
            </p:extLst>
          </p:nvPr>
        </p:nvGraphicFramePr>
        <p:xfrm>
          <a:off x="0" y="1593668"/>
          <a:ext cx="9906001" cy="5259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30417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540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482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35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9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182 1 00 00 000 00 0000 000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032 178 476,04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2 418 174,30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2 762 227,00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3 197 188,00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3 142 677,00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427 690 000,63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1 815 000,00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2 105 536,00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2 390 253,00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2 390 667,00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427 690 000,63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1 815 000,00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2 105 536,00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2 390 253,00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2 390 667,00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800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182 1 01 02 010 01 0000 110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1 189 790 124,55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1 342 104,70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1 647 667,00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158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182 1 01 02 020 01 0000 110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1 189 502 552,19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1 342 082,70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1 647 667,00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  <a:tr h="481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287 572,36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1 342 082,70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1 647 667,00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653648"/>
                  </a:ext>
                </a:extLst>
              </a:tr>
              <a:tr h="959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182 1 01 02 040 01 0000 110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6 244 628,54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052560" y="1409700"/>
            <a:ext cx="853438" cy="17090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 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92110"/>
              </p:ext>
            </p:extLst>
          </p:nvPr>
        </p:nvGraphicFramePr>
        <p:xfrm>
          <a:off x="0" y="2136824"/>
          <a:ext cx="9881755" cy="4721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491">
                  <a:extLst>
                    <a:ext uri="{9D8B030D-6E8A-4147-A177-3AD203B41FA5}">
                      <a16:colId xmlns:a16="http://schemas.microsoft.com/office/drawing/2014/main" val="2981221459"/>
                    </a:ext>
                  </a:extLst>
                </a:gridCol>
                <a:gridCol w="3467846">
                  <a:extLst>
                    <a:ext uri="{9D8B030D-6E8A-4147-A177-3AD203B41FA5}">
                      <a16:colId xmlns:a16="http://schemas.microsoft.com/office/drawing/2014/main" val="2782407137"/>
                    </a:ext>
                  </a:extLst>
                </a:gridCol>
                <a:gridCol w="847194">
                  <a:extLst>
                    <a:ext uri="{9D8B030D-6E8A-4147-A177-3AD203B41FA5}">
                      <a16:colId xmlns:a16="http://schemas.microsoft.com/office/drawing/2014/main" val="1185066147"/>
                    </a:ext>
                  </a:extLst>
                </a:gridCol>
                <a:gridCol w="836023">
                  <a:extLst>
                    <a:ext uri="{9D8B030D-6E8A-4147-A177-3AD203B41FA5}">
                      <a16:colId xmlns:a16="http://schemas.microsoft.com/office/drawing/2014/main" val="751139397"/>
                    </a:ext>
                  </a:extLst>
                </a:gridCol>
                <a:gridCol w="1173036">
                  <a:extLst>
                    <a:ext uri="{9D8B030D-6E8A-4147-A177-3AD203B41FA5}">
                      <a16:colId xmlns:a16="http://schemas.microsoft.com/office/drawing/2014/main" val="3290379373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379883510"/>
                    </a:ext>
                  </a:extLst>
                </a:gridCol>
                <a:gridCol w="975136">
                  <a:extLst>
                    <a:ext uri="{9D8B030D-6E8A-4147-A177-3AD203B41FA5}">
                      <a16:colId xmlns:a16="http://schemas.microsoft.com/office/drawing/2014/main" val="1913917099"/>
                    </a:ext>
                  </a:extLst>
                </a:gridCol>
              </a:tblGrid>
              <a:tr h="948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613 721,58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73980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дивидендов (в части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суммы налога, не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373 300,89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1 647 667,00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051624"/>
                  </a:ext>
                </a:extLst>
              </a:tr>
              <a:tr h="23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110 379 372,49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7054446"/>
                  </a:ext>
                </a:extLst>
              </a:tr>
              <a:tr h="33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67 396 777,92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78 355,00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90 049,00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90 497,00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4501845"/>
                  </a:ext>
                </a:extLst>
              </a:tr>
              <a:tr h="373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67 396 777,92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78 355,00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90 049,00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90 497,00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4717313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34 819 583,75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36 873,00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41 001,00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47 089,00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47 221,00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337350"/>
                  </a:ext>
                </a:extLst>
              </a:tr>
              <a:tr h="488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1 03 02 241 01 0000 110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161825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1 03 02 251 01 0000110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25107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1 03 02 261 01 0000 110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27489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13027"/>
              </p:ext>
            </p:extLst>
          </p:nvPr>
        </p:nvGraphicFramePr>
        <p:xfrm>
          <a:off x="0" y="1562497"/>
          <a:ext cx="9906001" cy="622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2773">
                  <a:extLst>
                    <a:ext uri="{9D8B030D-6E8A-4147-A177-3AD203B41FA5}">
                      <a16:colId xmlns:a16="http://schemas.microsoft.com/office/drawing/2014/main" val="379541502"/>
                    </a:ext>
                  </a:extLst>
                </a:gridCol>
                <a:gridCol w="3470563">
                  <a:extLst>
                    <a:ext uri="{9D8B030D-6E8A-4147-A177-3AD203B41FA5}">
                      <a16:colId xmlns:a16="http://schemas.microsoft.com/office/drawing/2014/main" val="1708566156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1240671220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224704514"/>
                    </a:ext>
                  </a:extLst>
                </a:gridCol>
                <a:gridCol w="1174172">
                  <a:extLst>
                    <a:ext uri="{9D8B030D-6E8A-4147-A177-3AD203B41FA5}">
                      <a16:colId xmlns:a16="http://schemas.microsoft.com/office/drawing/2014/main" val="3319769201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2660001104"/>
                    </a:ext>
                  </a:extLst>
                </a:gridCol>
                <a:gridCol w="1021774">
                  <a:extLst>
                    <a:ext uri="{9D8B030D-6E8A-4147-A177-3AD203B41FA5}">
                      <a16:colId xmlns:a16="http://schemas.microsoft.com/office/drawing/2014/main" val="92168365"/>
                    </a:ext>
                  </a:extLst>
                </a:gridCol>
              </a:tblGrid>
              <a:tr h="1674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8857159"/>
                  </a:ext>
                </a:extLst>
              </a:tr>
              <a:tr h="2339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2362009"/>
                  </a:ext>
                </a:extLst>
              </a:tr>
              <a:tr h="220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44709"/>
              </p:ext>
            </p:extLst>
          </p:nvPr>
        </p:nvGraphicFramePr>
        <p:xfrm>
          <a:off x="0" y="1558638"/>
          <a:ext cx="9906001" cy="61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73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732833"/>
              </p:ext>
            </p:extLst>
          </p:nvPr>
        </p:nvGraphicFramePr>
        <p:xfrm>
          <a:off x="0" y="3167657"/>
          <a:ext cx="9906000" cy="3233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17342824"/>
                    </a:ext>
                  </a:extLst>
                </a:gridCol>
                <a:gridCol w="3418609">
                  <a:extLst>
                    <a:ext uri="{9D8B030D-6E8A-4147-A177-3AD203B41FA5}">
                      <a16:colId xmlns:a16="http://schemas.microsoft.com/office/drawing/2014/main" val="2072552243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10589927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1942329050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444682735"/>
                    </a:ext>
                  </a:extLst>
                </a:gridCol>
                <a:gridCol w="1152599">
                  <a:extLst>
                    <a:ext uri="{9D8B030D-6E8A-4147-A177-3AD203B41FA5}">
                      <a16:colId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051049205"/>
                    </a:ext>
                  </a:extLst>
                </a:gridCol>
              </a:tblGrid>
              <a:tr h="440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182 1 05 02 000 02 0000 110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34 743,37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81,40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4784402"/>
                  </a:ext>
                </a:extLst>
              </a:tr>
              <a:tr h="295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182 1 05 03 000 01 0000 110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425863"/>
                  </a:ext>
                </a:extLst>
              </a:tr>
              <a:tr h="440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11 153 975,54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4 693,00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7675707"/>
                  </a:ext>
                </a:extLst>
              </a:tr>
              <a:tr h="58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11 153 975,54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4 693,00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3958128"/>
                  </a:ext>
                </a:extLst>
              </a:tr>
              <a:tr h="730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11 153 975,54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4 693,00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3668758"/>
                  </a:ext>
                </a:extLst>
              </a:tr>
              <a:tr h="58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налогообложения"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190 560,88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52027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403957"/>
              </p:ext>
            </p:extLst>
          </p:nvPr>
        </p:nvGraphicFramePr>
        <p:xfrm>
          <a:off x="0" y="6369627"/>
          <a:ext cx="9905999" cy="510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59701707"/>
                    </a:ext>
                  </a:extLst>
                </a:gridCol>
                <a:gridCol w="3409406">
                  <a:extLst>
                    <a:ext uri="{9D8B030D-6E8A-4147-A177-3AD203B41FA5}">
                      <a16:colId xmlns:a16="http://schemas.microsoft.com/office/drawing/2014/main" val="1435898293"/>
                    </a:ext>
                  </a:extLst>
                </a:gridCol>
                <a:gridCol w="836023">
                  <a:extLst>
                    <a:ext uri="{9D8B030D-6E8A-4147-A177-3AD203B41FA5}">
                      <a16:colId xmlns:a16="http://schemas.microsoft.com/office/drawing/2014/main" val="2692840871"/>
                    </a:ext>
                  </a:extLst>
                </a:gridCol>
                <a:gridCol w="816029">
                  <a:extLst>
                    <a:ext uri="{9D8B030D-6E8A-4147-A177-3AD203B41FA5}">
                      <a16:colId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44959012"/>
                    </a:ext>
                  </a:extLst>
                </a:gridCol>
              </a:tblGrid>
              <a:tr h="31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191 327 566,58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200 337,00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209 831,00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210 128,00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467770"/>
                  </a:ext>
                </a:extLst>
              </a:tr>
              <a:tr h="193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926 779,55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71 135,00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80 926,00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624276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17155C7-5B11-4FDA-A2C0-0B2ED5FAC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379931"/>
              </p:ext>
            </p:extLst>
          </p:nvPr>
        </p:nvGraphicFramePr>
        <p:xfrm>
          <a:off x="0" y="1985554"/>
          <a:ext cx="9905999" cy="11571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849">
                  <a:extLst>
                    <a:ext uri="{9D8B030D-6E8A-4147-A177-3AD203B41FA5}">
                      <a16:colId xmlns:a16="http://schemas.microsoft.com/office/drawing/2014/main" val="306815808"/>
                    </a:ext>
                  </a:extLst>
                </a:gridCol>
                <a:gridCol w="3407090">
                  <a:extLst>
                    <a:ext uri="{9D8B030D-6E8A-4147-A177-3AD203B41FA5}">
                      <a16:colId xmlns:a16="http://schemas.microsoft.com/office/drawing/2014/main" val="3606359662"/>
                    </a:ext>
                  </a:extLst>
                </a:gridCol>
                <a:gridCol w="819689">
                  <a:extLst>
                    <a:ext uri="{9D8B030D-6E8A-4147-A177-3AD203B41FA5}">
                      <a16:colId xmlns:a16="http://schemas.microsoft.com/office/drawing/2014/main" val="2256198095"/>
                    </a:ext>
                  </a:extLst>
                </a:gridCol>
                <a:gridCol w="831096">
                  <a:extLst>
                    <a:ext uri="{9D8B030D-6E8A-4147-A177-3AD203B41FA5}">
                      <a16:colId xmlns:a16="http://schemas.microsoft.com/office/drawing/2014/main" val="4273248978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423131922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167432223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3001738595"/>
                    </a:ext>
                  </a:extLst>
                </a:gridCol>
              </a:tblGrid>
              <a:tr h="281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168 051 381,95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185 241,40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188 220,00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264 265,00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264 807,00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4494701"/>
                  </a:ext>
                </a:extLst>
              </a:tr>
              <a:tr h="28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182 105 01 010 00 0000 110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156 672 102,16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182 985,00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249 292,00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8504681"/>
                  </a:ext>
                </a:extLst>
              </a:tr>
              <a:tr h="302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182 1 05 01 011 01 0000 110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135 695 601,57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148 000,13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158 985,00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217 292,00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622623"/>
                  </a:ext>
                </a:extLst>
              </a:tr>
              <a:tr h="2342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182 1 05 01 021 01 0000 110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20 976 500,59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419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058000"/>
              </p:ext>
            </p:extLst>
          </p:nvPr>
        </p:nvGraphicFramePr>
        <p:xfrm>
          <a:off x="0" y="1632857"/>
          <a:ext cx="990600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942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9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74036"/>
              </p:ext>
            </p:extLst>
          </p:nvPr>
        </p:nvGraphicFramePr>
        <p:xfrm>
          <a:off x="-1" y="2202873"/>
          <a:ext cx="9906000" cy="4678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38783057"/>
                    </a:ext>
                  </a:extLst>
                </a:gridCol>
              </a:tblGrid>
              <a:tr h="48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56 926 779,55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71 135,00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80 926,00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554059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56 926 779,55</a:t>
                      </a: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71 135,00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80 926,00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0472513"/>
                  </a:ext>
                </a:extLst>
              </a:tr>
              <a:tr h="363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134 400 787,03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129 202,00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129 202,00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129 202,00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181697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65 369 288,09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488638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5534746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65 369 288,09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86011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69 031 498,94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9124524"/>
                  </a:ext>
                </a:extLst>
              </a:tr>
              <a:tr h="469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125651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69 031 498,94</a:t>
                      </a: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32903" y="0"/>
            <a:ext cx="4673097" cy="34200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232903" cy="7017306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</a:t>
            </a:r>
          </a:p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 на  плановый период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 какие результаты ожидаются в отчетном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 Жители 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за отчетный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текущий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903" y="3508653"/>
            <a:ext cx="4673097" cy="31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64227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991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3290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19743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73970"/>
              </p:ext>
            </p:extLst>
          </p:nvPr>
        </p:nvGraphicFramePr>
        <p:xfrm>
          <a:off x="0" y="2199562"/>
          <a:ext cx="9906003" cy="465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val="2768599512"/>
                    </a:ext>
                  </a:extLst>
                </a:gridCol>
                <a:gridCol w="877332">
                  <a:extLst>
                    <a:ext uri="{9D8B030D-6E8A-4147-A177-3AD203B41FA5}">
                      <a16:colId xmlns:a16="http://schemas.microsoft.com/office/drawing/2014/main" val="3011102554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2906205025"/>
                    </a:ext>
                  </a:extLst>
                </a:gridCol>
                <a:gridCol w="909356">
                  <a:extLst>
                    <a:ext uri="{9D8B030D-6E8A-4147-A177-3AD203B41FA5}">
                      <a16:colId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207202728"/>
                    </a:ext>
                  </a:extLst>
                </a:gridCol>
              </a:tblGrid>
              <a:tr h="211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18 646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974,71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27 000,00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31 525,00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34 159,00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34 878,00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435199"/>
                  </a:ext>
                </a:extLst>
              </a:tr>
              <a:tr h="3204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18 576 974,71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31 520,00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60272"/>
                  </a:ext>
                </a:extLst>
              </a:tr>
              <a:tr h="479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18 576 974,71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31 520,00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036710"/>
                  </a:ext>
                </a:extLst>
              </a:tr>
              <a:tr h="678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17 878 961,99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24 520,00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26 654,00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26 873,00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40016"/>
                  </a:ext>
                </a:extLst>
              </a:tr>
              <a:tr h="813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698 012,72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0073677"/>
                  </a:ext>
                </a:extLst>
              </a:tr>
              <a:tr h="4078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822370"/>
                  </a:ext>
                </a:extLst>
              </a:tr>
              <a:tr h="313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870117"/>
                  </a:ext>
                </a:extLst>
              </a:tr>
              <a:tr h="479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72 273 060,06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73 441,00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79 354,00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81 545,00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4365908"/>
                  </a:ext>
                </a:extLst>
              </a:tr>
              <a:tr h="955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59 742 518,33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63 220,60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67 192,00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38217"/>
              </p:ext>
            </p:extLst>
          </p:nvPr>
        </p:nvGraphicFramePr>
        <p:xfrm>
          <a:off x="0" y="1599050"/>
          <a:ext cx="9906001" cy="603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37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97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93126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2588539"/>
                    </a:ext>
                  </a:extLst>
                </a:gridCol>
                <a:gridCol w="905763">
                  <a:extLst>
                    <a:ext uri="{9D8B030D-6E8A-4147-A177-3AD203B41FA5}">
                      <a16:colId xmlns:a16="http://schemas.microsoft.com/office/drawing/2014/main" val="2835523718"/>
                    </a:ext>
                  </a:extLst>
                </a:gridCol>
                <a:gridCol w="893619">
                  <a:extLst>
                    <a:ext uri="{9D8B030D-6E8A-4147-A177-3AD203B41FA5}">
                      <a16:colId xmlns:a16="http://schemas.microsoft.com/office/drawing/2014/main" val="228111263"/>
                    </a:ext>
                  </a:extLst>
                </a:gridCol>
                <a:gridCol w="1023654">
                  <a:extLst>
                    <a:ext uri="{9D8B030D-6E8A-4147-A177-3AD203B41FA5}">
                      <a16:colId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000 1 11 05 010 00 0000 120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55 742 770,16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60 245,00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63 952,00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55 742 770,16</a:t>
                      </a: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60 245,00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63 952,00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613 914,19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613 914,19</a:t>
                      </a: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3 310 833,98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2 372,80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3 310 833,98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2 372,80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962737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48118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000 1 11 05 300 00 0000 120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24 097,17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193,10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24 097,17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161,26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12 493 292,76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10 027,30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0001 11 09 040 00 0000 120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10 535 100,47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10 027,30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010 1 11 09 044 04 00220 120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8 286 871,67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10 027,30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11 420,00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87671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3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95953">
                  <a:extLst>
                    <a:ext uri="{9D8B030D-6E8A-4147-A177-3AD203B41FA5}">
                      <a16:colId xmlns:a16="http://schemas.microsoft.com/office/drawing/2014/main" val="98142123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386947177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245239"/>
              </p:ext>
            </p:extLst>
          </p:nvPr>
        </p:nvGraphicFramePr>
        <p:xfrm>
          <a:off x="-2" y="2223655"/>
          <a:ext cx="9906008" cy="4967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5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2343697619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217766718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4344196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0490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1308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010 1 11 09 080 00 0000 120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1 958 192,29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145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010 1 11 09 080 04 0000 120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656 512,68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9744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130 326,04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7653909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048 1 12 01 000 01 0000 120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130 326,04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959628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91 822,09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2286348"/>
                  </a:ext>
                </a:extLst>
              </a:tr>
              <a:tr h="821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048 1 12 01 010 01 6000 120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91 822,09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5215831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31 881,09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7013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58181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048 1 12 01 041 01 6000 120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31 881,09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8,01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12 425 631,29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55 066,00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3 244 518,17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3 244 518,17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3 244 518,17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9 181 113,12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52 666,00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001 1 13 02 060 00 0000 130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1 237 325,03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1 237 325,03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665643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9809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2118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3260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897273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val="3871751078"/>
                    </a:ext>
                  </a:extLst>
                </a:gridCol>
                <a:gridCol w="1091907">
                  <a:extLst>
                    <a:ext uri="{9D8B030D-6E8A-4147-A177-3AD203B41FA5}">
                      <a16:colId xmlns:a16="http://schemas.microsoft.com/office/drawing/2014/main" val="133637248"/>
                    </a:ext>
                  </a:extLst>
                </a:gridCol>
                <a:gridCol w="1122219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997993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000 1 13 02 990 00 0000 130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7 943 788,09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9 345,00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52 411,00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001 1 13 02 994 04 0000 130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7 943 788,09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9 345,00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52 411,00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62 060 548,79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38 951,90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56 900,00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3 660 900,00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4 090,80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000 1 14 02 040 04 0000 410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3 660 900,00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4 090,80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010 1 14 02 043 04 0000 410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3 660 900,00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4 090,80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24 578 567,44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11 797,40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" y="-3180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01466"/>
              </p:ext>
            </p:extLst>
          </p:nvPr>
        </p:nvGraphicFramePr>
        <p:xfrm>
          <a:off x="-1" y="1708201"/>
          <a:ext cx="9933365" cy="5664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val="147241978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1631528731"/>
                    </a:ext>
                  </a:extLst>
                </a:gridCol>
                <a:gridCol w="3621906">
                  <a:extLst>
                    <a:ext uri="{9D8B030D-6E8A-4147-A177-3AD203B41FA5}">
                      <a16:colId xmlns:a16="http://schemas.microsoft.com/office/drawing/2014/main" val="2296619432"/>
                    </a:ext>
                  </a:extLst>
                </a:gridCol>
                <a:gridCol w="947496">
                  <a:extLst>
                    <a:ext uri="{9D8B030D-6E8A-4147-A177-3AD203B41FA5}">
                      <a16:colId xmlns:a16="http://schemas.microsoft.com/office/drawing/2014/main" val="30302672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6350231"/>
                    </a:ext>
                  </a:extLst>
                </a:gridCol>
                <a:gridCol w="99879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1039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3039">
                  <a:extLst>
                    <a:ext uri="{9D8B030D-6E8A-4147-A177-3AD203B41FA5}">
                      <a16:colId xmlns:a16="http://schemas.microsoft.com/office/drawing/2014/main" val="385298882"/>
                    </a:ext>
                  </a:extLst>
                </a:gridCol>
              </a:tblGrid>
              <a:tr h="6805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2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748 303,25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12 840,00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23 748 030,25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12 840,00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33 821 081,35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23 063,70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33 821 081,35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23 063,70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001 1 14 06 312 04 0000 430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33 821 081,35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23 063,70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12 062 344,61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9 955,00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000 1 16 07 000 00 0000 140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8 249 675,87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841,50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00757"/>
              </p:ext>
            </p:extLst>
          </p:nvPr>
        </p:nvGraphicFramePr>
        <p:xfrm>
          <a:off x="0" y="1599051"/>
          <a:ext cx="9906001" cy="551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80938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20881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7251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409083082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93134330"/>
                    </a:ext>
                  </a:extLst>
                </a:gridCol>
              </a:tblGrid>
              <a:tr h="2036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5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77112"/>
              </p:ext>
            </p:extLst>
          </p:nvPr>
        </p:nvGraphicFramePr>
        <p:xfrm>
          <a:off x="0" y="2119745"/>
          <a:ext cx="9905999" cy="5251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val="822289472"/>
                    </a:ext>
                  </a:extLst>
                </a:gridCol>
                <a:gridCol w="774073">
                  <a:extLst>
                    <a:ext uri="{9D8B030D-6E8A-4147-A177-3AD203B41FA5}">
                      <a16:colId xmlns:a16="http://schemas.microsoft.com/office/drawing/2014/main" val="2024656038"/>
                    </a:ext>
                  </a:extLst>
                </a:gridCol>
                <a:gridCol w="822664">
                  <a:extLst>
                    <a:ext uri="{9D8B030D-6E8A-4147-A177-3AD203B41FA5}">
                      <a16:colId xmlns:a16="http://schemas.microsoft.com/office/drawing/2014/main" val="876028892"/>
                    </a:ext>
                  </a:extLst>
                </a:gridCol>
                <a:gridCol w="976745">
                  <a:extLst>
                    <a:ext uri="{9D8B030D-6E8A-4147-A177-3AD203B41FA5}">
                      <a16:colId xmlns:a16="http://schemas.microsoft.com/office/drawing/2014/main" val="3816019112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4139209667"/>
                    </a:ext>
                  </a:extLst>
                </a:gridCol>
                <a:gridCol w="1000990">
                  <a:extLst>
                    <a:ext uri="{9D8B030D-6E8A-4147-A177-3AD203B41FA5}">
                      <a16:colId xmlns:a16="http://schemas.microsoft.com/office/drawing/2014/main" val="2842352606"/>
                    </a:ext>
                  </a:extLst>
                </a:gridCol>
              </a:tblGrid>
              <a:tr h="846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1211906,85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6462980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1211906,85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5505618"/>
                  </a:ext>
                </a:extLst>
              </a:tr>
              <a:tr h="625953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000 1 16 09 000 00 0000 140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943031"/>
                  </a:ext>
                </a:extLst>
              </a:tr>
              <a:tr h="47187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000 1 16 09 040 04 0000 140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884285"/>
                  </a:ext>
                </a:extLst>
              </a:tr>
              <a:tr h="197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4 003,85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3 955,00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9384047"/>
                  </a:ext>
                </a:extLst>
              </a:tr>
              <a:tr h="6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24957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5,10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977828"/>
                  </a:ext>
                </a:extLst>
              </a:tr>
              <a:tr h="1236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000 1 16 10 123 01 0041 140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5,10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879399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4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8352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45573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208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868284"/>
              </p:ext>
            </p:extLst>
          </p:nvPr>
        </p:nvGraphicFramePr>
        <p:xfrm>
          <a:off x="0" y="2246812"/>
          <a:ext cx="9906001" cy="4559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2483">
                  <a:extLst>
                    <a:ext uri="{9D8B030D-6E8A-4147-A177-3AD203B41FA5}">
                      <a16:colId xmlns:a16="http://schemas.microsoft.com/office/drawing/2014/main" val="2167485178"/>
                    </a:ext>
                  </a:extLst>
                </a:gridCol>
                <a:gridCol w="3286823">
                  <a:extLst>
                    <a:ext uri="{9D8B030D-6E8A-4147-A177-3AD203B41FA5}">
                      <a16:colId xmlns:a16="http://schemas.microsoft.com/office/drawing/2014/main" val="1885520790"/>
                    </a:ext>
                  </a:extLst>
                </a:gridCol>
                <a:gridCol w="929643">
                  <a:extLst>
                    <a:ext uri="{9D8B030D-6E8A-4147-A177-3AD203B41FA5}">
                      <a16:colId xmlns:a16="http://schemas.microsoft.com/office/drawing/2014/main" val="2678076484"/>
                    </a:ext>
                  </a:extLst>
                </a:gridCol>
                <a:gridCol w="869669">
                  <a:extLst>
                    <a:ext uri="{9D8B030D-6E8A-4147-A177-3AD203B41FA5}">
                      <a16:colId xmlns:a16="http://schemas.microsoft.com/office/drawing/2014/main" val="3261036412"/>
                    </a:ext>
                  </a:extLst>
                </a:gridCol>
                <a:gridCol w="988179">
                  <a:extLst>
                    <a:ext uri="{9D8B030D-6E8A-4147-A177-3AD203B41FA5}">
                      <a16:colId xmlns:a16="http://schemas.microsoft.com/office/drawing/2014/main" val="158375291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757441357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3987384551"/>
                    </a:ext>
                  </a:extLst>
                </a:gridCol>
              </a:tblGrid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000 117 00 000 00 0000 000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113 863,46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4613365"/>
                  </a:ext>
                </a:extLst>
              </a:tr>
              <a:tr h="92979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000 117 01 000 00 0000 180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9618514"/>
                  </a:ext>
                </a:extLst>
              </a:tr>
              <a:tr h="2298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000 1 17 15 000 00 0000 150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108 863,46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033271"/>
                  </a:ext>
                </a:extLst>
              </a:tr>
              <a:tr h="171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937 646 795,28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3 110 258,24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2 985 855,45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2 394 838,36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1 911 623,55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7925626"/>
                  </a:ext>
                </a:extLst>
              </a:tr>
              <a:tr h="516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2 949 996 222,02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3 103 630,00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2 985 855,45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2 394 838,36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1 911 623,55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7693381"/>
                  </a:ext>
                </a:extLst>
              </a:tr>
              <a:tr h="252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000 2 02 10 000 00 0000 150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отации бюджетам бюджетной системы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666 963 000,00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873 437,00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12125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873 437,00	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116 189,00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922199"/>
                  </a:ext>
                </a:extLst>
              </a:tr>
              <a:tr h="263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873 437,00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116 189,00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1774448"/>
                  </a:ext>
                </a:extLst>
              </a:tr>
              <a:tr h="201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16 898 000,00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602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6319180"/>
                  </a:ext>
                </a:extLst>
              </a:tr>
              <a:tr h="286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000 2 02 19 999 04 0001 150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16 898 000,00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058437"/>
                  </a:ext>
                </a:extLst>
              </a:tr>
              <a:tr h="309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1 453 509 111,50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1 131 707,00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1 018 613,1000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1 350 190,37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981 598,58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2619618"/>
                  </a:ext>
                </a:extLst>
              </a:tr>
              <a:tr h="1516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263 554 986,65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2024-2025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95766"/>
              </p:ext>
            </p:extLst>
          </p:nvPr>
        </p:nvGraphicFramePr>
        <p:xfrm>
          <a:off x="0" y="1558636"/>
          <a:ext cx="9906001" cy="628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01436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000992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654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0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44040"/>
              </p:ext>
            </p:extLst>
          </p:nvPr>
        </p:nvGraphicFramePr>
        <p:xfrm>
          <a:off x="1" y="2189170"/>
          <a:ext cx="9905999" cy="5238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678750981"/>
                    </a:ext>
                  </a:extLst>
                </a:gridCol>
                <a:gridCol w="916152">
                  <a:extLst>
                    <a:ext uri="{9D8B030D-6E8A-4147-A177-3AD203B41FA5}">
                      <a16:colId xmlns:a16="http://schemas.microsoft.com/office/drawing/2014/main" val="3167523034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799445076"/>
                    </a:ext>
                  </a:extLst>
                </a:gridCol>
                <a:gridCol w="1111827">
                  <a:extLst>
                    <a:ext uri="{9D8B030D-6E8A-4147-A177-3AD203B41FA5}">
                      <a16:colId xmlns:a16="http://schemas.microsoft.com/office/drawing/2014/main" val="851114330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2516036006"/>
                    </a:ext>
                  </a:extLst>
                </a:gridCol>
                <a:gridCol w="1000991">
                  <a:extLst>
                    <a:ext uri="{9D8B030D-6E8A-4147-A177-3AD203B41FA5}">
                      <a16:colId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263 554 986,65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614 612 501,42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400 444,91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400 444,91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614 612 501,42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400 444,91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400 444,91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092691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3 834 590,69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950283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3 834 590,43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5897627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57 197 174,84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911038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02 25 242 04 0000 150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57 197 174,84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173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769989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ПРЕОБРАЗОВАНИЕ  РАЙОНА  В  ГОРОДСКОЙ  ОКРУГ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 </a:t>
            </a:r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Талдом отметил 346 лет со дня образования. 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63 889 человек (на 01.01.2024года).</a:t>
            </a:r>
            <a:b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542,23 км, из них 154,53 км с усовершенствованным типом покрытия, более 203,1 км с переходным типом покрытия и 184,6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Москва-Дубна.</a:t>
            </a:r>
            <a:b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 от Талдома.</a:t>
            </a:r>
            <a:b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Талдома.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Талдомский городской округ расположен в 111 км к северу от Москвы. Площадь округа составляет 1427 км². Округ граничит с Дмитровским и Сергиево-Посадским округами Московской 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городским округом Тверской области.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611" y="2622917"/>
            <a:ext cx="4306389" cy="38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9108"/>
              </p:ext>
            </p:extLst>
          </p:nvPr>
        </p:nvGraphicFramePr>
        <p:xfrm>
          <a:off x="0" y="1599050"/>
          <a:ext cx="9906001" cy="599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3945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80955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02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18974">
                  <a:extLst>
                    <a:ext uri="{9D8B030D-6E8A-4147-A177-3AD203B41FA5}">
                      <a16:colId xmlns:a16="http://schemas.microsoft.com/office/drawing/2014/main" val="3998286238"/>
                    </a:ext>
                  </a:extLst>
                </a:gridCol>
                <a:gridCol w="1118973">
                  <a:extLst>
                    <a:ext uri="{9D8B030D-6E8A-4147-A177-3AD203B41FA5}">
                      <a16:colId xmlns:a16="http://schemas.microsoft.com/office/drawing/2014/main" val="3613094326"/>
                    </a:ext>
                  </a:extLst>
                </a:gridCol>
              </a:tblGrid>
              <a:tr h="2777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ПЛАН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28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752016"/>
              </p:ext>
            </p:extLst>
          </p:nvPr>
        </p:nvGraphicFramePr>
        <p:xfrm>
          <a:off x="0" y="2201413"/>
          <a:ext cx="9906000" cy="4902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28">
                  <a:extLst>
                    <a:ext uri="{9D8B030D-6E8A-4147-A177-3AD203B41FA5}">
                      <a16:colId xmlns:a16="http://schemas.microsoft.com/office/drawing/2014/main" val="3140015827"/>
                    </a:ext>
                  </a:extLst>
                </a:gridCol>
                <a:gridCol w="3497291">
                  <a:extLst>
                    <a:ext uri="{9D8B030D-6E8A-4147-A177-3AD203B41FA5}">
                      <a16:colId xmlns:a16="http://schemas.microsoft.com/office/drawing/2014/main" val="3666706814"/>
                    </a:ext>
                  </a:extLst>
                </a:gridCol>
                <a:gridCol w="745661">
                  <a:extLst>
                    <a:ext uri="{9D8B030D-6E8A-4147-A177-3AD203B41FA5}">
                      <a16:colId xmlns:a16="http://schemas.microsoft.com/office/drawing/2014/main" val="852098825"/>
                    </a:ext>
                  </a:extLst>
                </a:gridCol>
                <a:gridCol w="903940">
                  <a:extLst>
                    <a:ext uri="{9D8B030D-6E8A-4147-A177-3AD203B41FA5}">
                      <a16:colId xmlns:a16="http://schemas.microsoft.com/office/drawing/2014/main" val="2111265995"/>
                    </a:ext>
                  </a:extLst>
                </a:gridCol>
                <a:gridCol w="1074489">
                  <a:extLst>
                    <a:ext uri="{9D8B030D-6E8A-4147-A177-3AD203B41FA5}">
                      <a16:colId xmlns:a16="http://schemas.microsoft.com/office/drawing/2014/main" val="1900037716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113108225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459854903"/>
                    </a:ext>
                  </a:extLst>
                </a:gridCol>
              </a:tblGrid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57 197 174,84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6709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57 197 174,84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19 575 073,92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35 133,80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37 405,00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35 229,60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19 575 073,92 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35 133,80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37 405,00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35 229,60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146124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7 541 869,51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12 686,30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19 292,90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18 582,30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348010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7 541 869,51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12 686,30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19 292,90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18 582,30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9726187"/>
                  </a:ext>
                </a:extLst>
              </a:tr>
              <a:tr h="156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292 208,75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306,09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312,61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321,49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062956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292 208,75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306,09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312,61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321,49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7308585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32 537 076,42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84 414,87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9412151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32 537 076,42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84 414,87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020482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416 137,76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0699476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416 137,78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000 2 02 29 999 00 0000 150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453 947 491,52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1 131 707,00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481 547,63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890 295,2800	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927 465,1900	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000 2 02 29 999 04 0000 150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1 131 707,00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481 547,63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890 295,2800	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927 465,1900	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годах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901076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7707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995256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96668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023652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808 245 549,63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842 990,00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890 151,31	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889 108,59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890 644,47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753 019 620,50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842 990,00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890 151,31	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889 108,59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890 644,47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753 019 620,50</a:t>
                      </a: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842 990,00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890 151,31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889 108,59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890 644,47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8 238 804,60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12 181,00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12 181,00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12 181,00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12 181,00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8 238 804,60</a:t>
                      </a: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12 181,00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12 181,00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12 181,00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12 181,00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10 872 385,00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10 872 385,00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755524"/>
              </p:ext>
            </p:extLst>
          </p:nvPr>
        </p:nvGraphicFramePr>
        <p:xfrm>
          <a:off x="0" y="1599050"/>
          <a:ext cx="9906001" cy="573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7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437782488"/>
                    </a:ext>
                  </a:extLst>
                </a:gridCol>
                <a:gridCol w="1115292">
                  <a:extLst>
                    <a:ext uri="{9D8B030D-6E8A-4147-A177-3AD203B41FA5}">
                      <a16:colId xmlns:a16="http://schemas.microsoft.com/office/drawing/2014/main" val="1765284796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6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263173"/>
              </p:ext>
            </p:extLst>
          </p:nvPr>
        </p:nvGraphicFramePr>
        <p:xfrm>
          <a:off x="0" y="2171701"/>
          <a:ext cx="9905997" cy="4699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val="3671136456"/>
                    </a:ext>
                  </a:extLst>
                </a:gridCol>
                <a:gridCol w="791640">
                  <a:extLst>
                    <a:ext uri="{9D8B030D-6E8A-4147-A177-3AD203B41FA5}">
                      <a16:colId xmlns:a16="http://schemas.microsoft.com/office/drawing/2014/main" val="69943371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1084723448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15288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473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3 513 539,53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5 230,23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5 810,23	</a:t>
                      </a: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7 340,85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62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3 513 539,53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5 230,23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5 810,23	</a:t>
                      </a: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7 340,85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85772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887,44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9538689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887,44	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30984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1 675 200,00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77398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1 675 200,00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3269239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30 926 000,00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22501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7039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874354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970464"/>
              </p:ext>
            </p:extLst>
          </p:nvPr>
        </p:nvGraphicFramePr>
        <p:xfrm>
          <a:off x="0" y="2234045"/>
          <a:ext cx="9905997" cy="414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3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2534902350"/>
                    </a:ext>
                  </a:extLst>
                </a:gridCol>
                <a:gridCol w="226485">
                  <a:extLst>
                    <a:ext uri="{9D8B030D-6E8A-4147-A177-3AD203B41FA5}">
                      <a16:colId xmlns:a16="http://schemas.microsoft.com/office/drawing/2014/main" val="1159095575"/>
                    </a:ext>
                  </a:extLst>
                </a:gridCol>
                <a:gridCol w="408418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3587404583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337402174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24711645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544275931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1676362877"/>
                    </a:ext>
                  </a:extLst>
                </a:gridCol>
                <a:gridCol w="928384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15706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808324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41346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563388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312773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66697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6650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30 926 000,00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813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000 2 02 40 000 00 0000 150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21 278 560,89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203 654,04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39 350,40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39 380,50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3069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000 2 02 45 519 00 0000 150	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66 666,67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000 202 45 519 00 0000 150	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66 666,67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89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20 217 965,52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164 633,79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36633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164 633,79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449968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4 969 825 271,32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5 528 432,54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5 748 082,45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5 592 026,36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5 054 300,54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19482"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194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74"/>
            <a:ext cx="9925050" cy="22646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47921680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3518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94822178"/>
              </p:ext>
            </p:extLst>
          </p:nvPr>
        </p:nvGraphicFramePr>
        <p:xfrm>
          <a:off x="0" y="562987"/>
          <a:ext cx="9906000" cy="638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769311"/>
              </p:ext>
            </p:extLst>
          </p:nvPr>
        </p:nvGraphicFramePr>
        <p:xfrm>
          <a:off x="-1" y="581891"/>
          <a:ext cx="9906001" cy="635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</a:t>
            </a: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0225992"/>
              </p:ext>
            </p:extLst>
          </p:nvPr>
        </p:nvGraphicFramePr>
        <p:xfrm>
          <a:off x="0" y="698833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" y="0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Межбюджетные трансферты, поступающие в бюджет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городского округа из бюджетов других уровней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 </a:t>
            </a:r>
            <a:r>
              <a:rPr lang="ru" sz="22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</a:t>
            </a:r>
            <a:r>
              <a:rPr lang="ru" sz="22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817591"/>
              </p:ext>
            </p:extLst>
          </p:nvPr>
        </p:nvGraphicFramePr>
        <p:xfrm>
          <a:off x="1" y="1580393"/>
          <a:ext cx="9906000" cy="5339014"/>
        </p:xfrm>
        <a:graphic>
          <a:graphicData uri="http://schemas.openxmlformats.org/drawingml/2006/table">
            <a:tbl>
              <a:tblPr/>
              <a:tblGrid>
                <a:gridCol w="2991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7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87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за </a:t>
                      </a:r>
                      <a:r>
                        <a:rPr lang="ru" sz="1100" b="1" dirty="0" smtClean="0">
                          <a:latin typeface="Times New Roman"/>
                        </a:rPr>
                        <a:t>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</a:t>
                      </a:r>
                      <a:r>
                        <a:rPr lang="ru" sz="1100" b="1" dirty="0" smtClean="0">
                          <a:latin typeface="Times New Roman"/>
                        </a:rPr>
                        <a:t>2027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2028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2 949 996,222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3 103 630,00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r>
                        <a:rPr lang="ru" sz="1400" b="1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985 855,45</a:t>
                      </a:r>
                      <a:endParaRPr lang="ru" sz="1400" b="1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2 394 838,36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1 911 623,55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666 963,000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1 039 533,00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873 437,0000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116 189,00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12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1 453 509,111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1 131 707,00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1 018 613,10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1 350 190,37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981 598,58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36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808 245,549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842 990,00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890 151,31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889 108,59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890 644,47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4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Иные</a:t>
                      </a:r>
                      <a:r>
                        <a:rPr lang="ru" sz="1200" baseline="0" dirty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21 278,560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203 654,04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39 350,40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39 380,50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74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893674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979,976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>
                <a:latin typeface="Times New Roman"/>
              </a:rPr>
              <a:t>(тыс. руб.)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в сравнении с другими муниципальными образованиями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solidFill>
                  <a:schemeClr val="bg1"/>
                </a:solidFill>
                <a:latin typeface="Times New Roman"/>
              </a:rPr>
              <a:t>(рублей)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499174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</a:t>
                      </a: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01.01.2025г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24.12.2025г.**(рублей)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680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2 762 227,00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42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706</a:t>
                      </a: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1 756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887 245,20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168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673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4 496 476 093,97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26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657</a:t>
                      </a:r>
                      <a:endParaRPr lang="ru" sz="16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850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361 804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956,23</a:t>
                      </a:r>
                      <a:endParaRPr lang="ru" sz="16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558</a:t>
                      </a:r>
                      <a:endParaRPr lang="ru" sz="16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325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564 084 997,48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24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183</a:t>
                      </a:r>
                      <a:endParaRPr lang="ru" sz="16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46 306 578,85     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316</a:t>
                      </a:r>
                      <a:endParaRPr lang="ru-RU" sz="16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384995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: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https://budget.mosreg.ru/analitika/ispolnenie-byudjeta-subekta/otdelnye-parametry-byudzheta-municipalnyx-obrazovanij/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9869" y="1"/>
            <a:ext cx="63871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86951"/>
            <a:ext cx="9906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Глоссарий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6-11</a:t>
            </a:r>
          </a:p>
          <a:p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 плановые показатели в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прогноз на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12-13</a:t>
            </a:r>
            <a:endParaRPr lang="ru-RU" sz="1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Информация об основных задачах и приоритетах бюджетной и налоговой политики Талдомского  городского округа на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         14-22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 Информация  об основных характеристиках бюджета Талдомского  городского округа  на  очередной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 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плановый период  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в    сравнении с предыдущими годами отчетным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текущим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годами                   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23</a:t>
            </a:r>
            <a:endParaRPr lang="ru-RU" sz="1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 значениями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прогноз на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на плановый период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годов)                                                                                                              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24-48</a:t>
            </a:r>
          </a:p>
          <a:p>
            <a:endParaRPr lang="ru" sz="1200" b="1" i="1" dirty="0">
              <a:solidFill>
                <a:schemeClr val="accent4">
                  <a:lumMod val="50000"/>
                </a:schemeClr>
              </a:solidFill>
              <a:latin typeface="Times New Roman"/>
            </a:endParaRP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</a:t>
            </a:r>
            <a:r>
              <a:rPr lang="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                                    49</a:t>
            </a:r>
            <a:endParaRPr lang="ru" sz="1200" b="1" i="1" dirty="0">
              <a:solidFill>
                <a:schemeClr val="accent4">
                  <a:lumMod val="50000"/>
                </a:schemeClr>
              </a:solidFill>
              <a:latin typeface="Times New Roman"/>
            </a:endParaRP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</a:t>
            </a:r>
            <a:endParaRPr lang="ru-RU" sz="1200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 7.  Информация о налоговых льготах и ставках налогов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и </a:t>
            </a:r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об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 в Талдомском городском  округе</a:t>
            </a:r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Советом депутатов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 округа                                               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50-62</a:t>
            </a:r>
            <a:endParaRPr lang="ru" sz="1200" b="1" i="1" dirty="0">
              <a:solidFill>
                <a:schemeClr val="accent4">
                  <a:lumMod val="50000"/>
                </a:schemeClr>
              </a:solidFill>
              <a:latin typeface="Times New Roman"/>
            </a:endParaRP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 </a:t>
            </a: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 8.  Информация о расходах бюджета в разрезе муниципальных программ по целевым показателям программ в динамике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 за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в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прогноз на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на плановый период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годов)  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63-94</a:t>
            </a:r>
            <a:endParaRPr lang="ru-RU" sz="1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 9. Информация о расходах бюджета с учетом интересов целевых групп пользователей (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план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 прогноз на плановый</a:t>
            </a: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период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годов)                                                                                                                                                                                                   95-106</a:t>
            </a: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</a:t>
            </a: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10. Информация об общественно значимых проектах, реализуемых на территории Талдомского городского округа</a:t>
            </a:r>
            <a:endParaRPr lang="ru-RU" sz="1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(план на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прогноз  на плановый период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годов)                                                                                                             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107-113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" sz="1200" b="1" i="1" dirty="0">
              <a:solidFill>
                <a:schemeClr val="accent4">
                  <a:lumMod val="50000"/>
                </a:schemeClr>
              </a:solidFill>
              <a:latin typeface="Times New Roman"/>
            </a:endParaRP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</a:t>
            </a:r>
          </a:p>
          <a:p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   11.</a:t>
            </a:r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Контактная информация для граждан                                                                                                                                      </a:t>
            </a:r>
            <a:r>
              <a:rPr lang="ru" sz="1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endParaRPr lang="ru" sz="1200" b="1" i="1" dirty="0">
              <a:solidFill>
                <a:schemeClr val="accent4">
                  <a:lumMod val="50000"/>
                </a:schemeClr>
              </a:solidFill>
              <a:latin typeface="Times New Roman"/>
            </a:endParaRPr>
          </a:p>
          <a:p>
            <a:endParaRPr lang="ru-RU" sz="1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9905999" y="3390900"/>
            <a:ext cx="526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9905999" y="4010891"/>
            <a:ext cx="962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1000" dirty="0">
                <a:latin typeface="Times New Roman"/>
              </a:rPr>
              <a:t>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2406"/>
              </p:ext>
            </p:extLst>
          </p:nvPr>
        </p:nvGraphicFramePr>
        <p:xfrm>
          <a:off x="0" y="900952"/>
          <a:ext cx="9905999" cy="5957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3572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03139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35660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64852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2524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88910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556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06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510222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13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47971"/>
                  </a:ext>
                </a:extLst>
              </a:tr>
              <a:tr h="536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353958"/>
                  </a:ext>
                </a:extLst>
              </a:tr>
              <a:tr h="100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70994"/>
                  </a:ext>
                </a:extLst>
              </a:tr>
              <a:tr h="45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19067"/>
                  </a:ext>
                </a:extLst>
              </a:tr>
              <a:tr h="1428946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отношении одного земельного участка в пределах до 2500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Герои Советского Союза, Герои Российской Федерации, Герои Социалистического Труда и полные кавалеры орденов Славы, Трудовой Славы, "За службу Родине в Вооруженных Силах СССР";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23793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-RU" sz="900" b="1" dirty="0">
                <a:latin typeface="Times New Roman"/>
              </a:rPr>
              <a:t>процент)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4706"/>
              </p:ext>
            </p:extLst>
          </p:nvPr>
        </p:nvGraphicFramePr>
        <p:xfrm>
          <a:off x="0" y="-1503378"/>
          <a:ext cx="9905998" cy="8361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56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20056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383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3694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448842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9375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62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1513615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отношении одного земельного участка в пределах до 2500 </a:t>
                      </a:r>
                      <a:r>
                        <a:rPr lang="ru-RU" sz="1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«О земельном налоге»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119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-пенсионеры 70 лет и старше;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73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</a:p>
                    <a:p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03604"/>
                  </a:ext>
                </a:extLst>
              </a:tr>
              <a:tr h="2836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Военнослужащие, принимающие участие в специальной военной операции на территориях: Донецкой Народной республики, Луганской Народной Республики, Запорожской области, Херсонской области и Украины из числа: граждан Российской Федерации, призванных на военную службу по мобилизации в Вооруженные силы Российской Федерации в соответствии с Указом Президента Российской Федерации от 21.09.2022г. № 647 « Об объявлении частичной мобилизации в Российской Федерации»</a:t>
                      </a:r>
                    </a:p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Граждан Российской Федерации , заключивших контракт о добровольном содействии в выполнении задач, возложенных на Вооруженные Силы Российской Федерации с Министерством обороны Российской Федерации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7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773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900" b="1" dirty="0">
                <a:latin typeface="Times New Roman"/>
              </a:rPr>
              <a:t>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99698"/>
              </p:ext>
            </p:extLst>
          </p:nvPr>
        </p:nvGraphicFramePr>
        <p:xfrm>
          <a:off x="0" y="932964"/>
          <a:ext cx="9906000" cy="2165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491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47056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6754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37903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768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95881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982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0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6244"/>
              </p:ext>
            </p:extLst>
          </p:nvPr>
        </p:nvGraphicFramePr>
        <p:xfrm>
          <a:off x="4354" y="3086100"/>
          <a:ext cx="5409310" cy="3771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724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3464586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</a:tblGrid>
              <a:tr h="152865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малоимущие семьи,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8559880"/>
                  </a:ext>
                </a:extLst>
              </a:tr>
              <a:tr h="1278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355927"/>
                  </a:ext>
                </a:extLst>
              </a:tr>
              <a:tr h="964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16413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EBED91-1ACE-45AA-A556-1C629F169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41577"/>
              </p:ext>
            </p:extLst>
          </p:nvPr>
        </p:nvGraphicFramePr>
        <p:xfrm>
          <a:off x="5424055" y="3096491"/>
          <a:ext cx="4481944" cy="3761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5740">
                  <a:extLst>
                    <a:ext uri="{9D8B030D-6E8A-4147-A177-3AD203B41FA5}">
                      <a16:colId xmlns:a16="http://schemas.microsoft.com/office/drawing/2014/main" val="2371037207"/>
                    </a:ext>
                  </a:extLst>
                </a:gridCol>
                <a:gridCol w="1049705">
                  <a:extLst>
                    <a:ext uri="{9D8B030D-6E8A-4147-A177-3AD203B41FA5}">
                      <a16:colId xmlns:a16="http://schemas.microsoft.com/office/drawing/2014/main" val="4240011563"/>
                    </a:ext>
                  </a:extLst>
                </a:gridCol>
                <a:gridCol w="1516394">
                  <a:extLst>
                    <a:ext uri="{9D8B030D-6E8A-4147-A177-3AD203B41FA5}">
                      <a16:colId xmlns:a16="http://schemas.microsoft.com/office/drawing/2014/main" val="3095437290"/>
                    </a:ext>
                  </a:extLst>
                </a:gridCol>
                <a:gridCol w="960105">
                  <a:extLst>
                    <a:ext uri="{9D8B030D-6E8A-4147-A177-3AD203B41FA5}">
                      <a16:colId xmlns:a16="http://schemas.microsoft.com/office/drawing/2014/main" val="3668891386"/>
                    </a:ext>
                  </a:extLst>
                </a:gridCol>
              </a:tblGrid>
              <a:tr h="143488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282181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748370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50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53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678919"/>
              </p:ext>
            </p:extLst>
          </p:nvPr>
        </p:nvGraphicFramePr>
        <p:xfrm>
          <a:off x="0" y="932963"/>
          <a:ext cx="9888583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09985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35855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68700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2389909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2256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51000"/>
              </p:ext>
            </p:extLst>
          </p:nvPr>
        </p:nvGraphicFramePr>
        <p:xfrm>
          <a:off x="0" y="3448594"/>
          <a:ext cx="9901646" cy="3409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09355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022465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966651">
                  <a:extLst>
                    <a:ext uri="{9D8B030D-6E8A-4147-A177-3AD203B41FA5}">
                      <a16:colId xmlns:a16="http://schemas.microsoft.com/office/drawing/2014/main" val="69865275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14735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занимаемые кладбищами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Налогоплательщики, имеющие земельные участки, занимаемые кладбищами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  <a:tr h="19358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255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36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7902"/>
              </p:ext>
            </p:extLst>
          </p:nvPr>
        </p:nvGraphicFramePr>
        <p:xfrm>
          <a:off x="-13063" y="932963"/>
          <a:ext cx="9901646" cy="2547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219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142108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23642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490702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06433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088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  <a:gridCol w="1662909">
                  <a:extLst>
                    <a:ext uri="{9D8B030D-6E8A-4147-A177-3AD203B41FA5}">
                      <a16:colId xmlns:a16="http://schemas.microsoft.com/office/drawing/2014/main" val="2036468193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1484"/>
              </p:ext>
            </p:extLst>
          </p:nvPr>
        </p:nvGraphicFramePr>
        <p:xfrm>
          <a:off x="0" y="3226524"/>
          <a:ext cx="9906000" cy="3631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377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34887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236518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509154">
                  <a:extLst>
                    <a:ext uri="{9D8B030D-6E8A-4147-A177-3AD203B41FA5}">
                      <a16:colId xmlns:a16="http://schemas.microsoft.com/office/drawing/2014/main" val="2372961836"/>
                    </a:ext>
                  </a:extLst>
                </a:gridCol>
                <a:gridCol w="1891146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769918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3631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01.01.20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Решение Совета депутатов Талдомского городского округа Московской области от 25.11.2021г. № 72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3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74375"/>
              </p:ext>
            </p:extLst>
          </p:nvPr>
        </p:nvGraphicFramePr>
        <p:xfrm>
          <a:off x="0" y="932963"/>
          <a:ext cx="9901647" cy="2458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303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37328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024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241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5BB21D6-937A-4E0B-A9F3-6453C2E3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00444"/>
              </p:ext>
            </p:extLst>
          </p:nvPr>
        </p:nvGraphicFramePr>
        <p:xfrm>
          <a:off x="0" y="3388659"/>
          <a:ext cx="9906000" cy="3618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427">
                  <a:extLst>
                    <a:ext uri="{9D8B030D-6E8A-4147-A177-3AD203B41FA5}">
                      <a16:colId xmlns:a16="http://schemas.microsoft.com/office/drawing/2014/main" val="3722382319"/>
                    </a:ext>
                  </a:extLst>
                </a:gridCol>
                <a:gridCol w="2362893">
                  <a:extLst>
                    <a:ext uri="{9D8B030D-6E8A-4147-A177-3AD203B41FA5}">
                      <a16:colId xmlns:a16="http://schemas.microsoft.com/office/drawing/2014/main" val="743100438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268664322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224510559"/>
                    </a:ext>
                  </a:extLst>
                </a:gridCol>
                <a:gridCol w="1527463">
                  <a:extLst>
                    <a:ext uri="{9D8B030D-6E8A-4147-A177-3AD203B41FA5}">
                      <a16:colId xmlns:a16="http://schemas.microsoft.com/office/drawing/2014/main" val="3154395833"/>
                    </a:ext>
                  </a:extLst>
                </a:gridCol>
                <a:gridCol w="1032164">
                  <a:extLst>
                    <a:ext uri="{9D8B030D-6E8A-4147-A177-3AD203B41FA5}">
                      <a16:colId xmlns:a16="http://schemas.microsoft.com/office/drawing/2014/main" val="927673639"/>
                    </a:ext>
                  </a:extLst>
                </a:gridCol>
              </a:tblGrid>
              <a:tr h="36181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 на 100% 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743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5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755782"/>
              </p:ext>
            </p:extLst>
          </p:nvPr>
        </p:nvGraphicFramePr>
        <p:xfrm>
          <a:off x="0" y="932963"/>
          <a:ext cx="9906001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08944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1986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640078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48065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D80E584-CA43-4122-8976-D0A33E2C0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8525"/>
              </p:ext>
            </p:extLst>
          </p:nvPr>
        </p:nvGraphicFramePr>
        <p:xfrm>
          <a:off x="-1" y="3226526"/>
          <a:ext cx="9906003" cy="3631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1">
                  <a:extLst>
                    <a:ext uri="{9D8B030D-6E8A-4147-A177-3AD203B41FA5}">
                      <a16:colId xmlns:a16="http://schemas.microsoft.com/office/drawing/2014/main" val="132798315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1470248873"/>
                    </a:ext>
                  </a:extLst>
                </a:gridCol>
                <a:gridCol w="989720">
                  <a:extLst>
                    <a:ext uri="{9D8B030D-6E8A-4147-A177-3AD203B41FA5}">
                      <a16:colId xmlns:a16="http://schemas.microsoft.com/office/drawing/2014/main" val="382510768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3635958067"/>
                    </a:ext>
                  </a:extLst>
                </a:gridCol>
                <a:gridCol w="1640279">
                  <a:extLst>
                    <a:ext uri="{9D8B030D-6E8A-4147-A177-3AD203B41FA5}">
                      <a16:colId xmlns:a16="http://schemas.microsoft.com/office/drawing/2014/main" val="2730393674"/>
                    </a:ext>
                  </a:extLst>
                </a:gridCol>
                <a:gridCol w="1480459">
                  <a:extLst>
                    <a:ext uri="{9D8B030D-6E8A-4147-A177-3AD203B41FA5}">
                      <a16:colId xmlns:a16="http://schemas.microsoft.com/office/drawing/2014/main" val="2084196352"/>
                    </a:ext>
                  </a:extLst>
                </a:gridCol>
              </a:tblGrid>
              <a:tr h="3631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организации–инвесторы,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371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32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83553"/>
              </p:ext>
            </p:extLst>
          </p:nvPr>
        </p:nvGraphicFramePr>
        <p:xfrm>
          <a:off x="0" y="932963"/>
          <a:ext cx="9901646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27463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9277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BD36245-74E5-4CEE-AE73-381D0646C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916708"/>
              </p:ext>
            </p:extLst>
          </p:nvPr>
        </p:nvGraphicFramePr>
        <p:xfrm>
          <a:off x="0" y="3082834"/>
          <a:ext cx="9901646" cy="5559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2524613877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059980222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2682365376"/>
                    </a:ext>
                  </a:extLst>
                </a:gridCol>
                <a:gridCol w="993371">
                  <a:extLst>
                    <a:ext uri="{9D8B030D-6E8A-4147-A177-3AD203B41FA5}">
                      <a16:colId xmlns:a16="http://schemas.microsoft.com/office/drawing/2014/main" val="2921342916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3860995003"/>
                    </a:ext>
                  </a:extLst>
                </a:gridCol>
                <a:gridCol w="1225237">
                  <a:extLst>
                    <a:ext uri="{9D8B030D-6E8A-4147-A177-3AD203B41FA5}">
                      <a16:colId xmlns:a16="http://schemas.microsoft.com/office/drawing/2014/main" val="363501808"/>
                    </a:ext>
                  </a:extLst>
                </a:gridCol>
              </a:tblGrid>
              <a:tr h="37751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50% 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(или)оказывают услуги 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      «О земельном налоге»   пункт 4.5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2723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766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5427"/>
              </p:ext>
            </p:extLst>
          </p:nvPr>
        </p:nvGraphicFramePr>
        <p:xfrm>
          <a:off x="0" y="932963"/>
          <a:ext cx="9914709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076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197249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229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0163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B13A0-0D14-4930-82CC-90D4A6C0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35019"/>
              </p:ext>
            </p:extLst>
          </p:nvPr>
        </p:nvGraphicFramePr>
        <p:xfrm>
          <a:off x="0" y="3461658"/>
          <a:ext cx="9927771" cy="3396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1809890467"/>
                    </a:ext>
                  </a:extLst>
                </a:gridCol>
                <a:gridCol w="1963882">
                  <a:extLst>
                    <a:ext uri="{9D8B030D-6E8A-4147-A177-3AD203B41FA5}">
                      <a16:colId xmlns:a16="http://schemas.microsoft.com/office/drawing/2014/main" val="2747204646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8637785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18852343"/>
                    </a:ext>
                  </a:extLst>
                </a:gridCol>
                <a:gridCol w="1963881">
                  <a:extLst>
                    <a:ext uri="{9D8B030D-6E8A-4147-A177-3AD203B41FA5}">
                      <a16:colId xmlns:a16="http://schemas.microsoft.com/office/drawing/2014/main" val="4136538055"/>
                    </a:ext>
                  </a:extLst>
                </a:gridCol>
                <a:gridCol w="1053935">
                  <a:extLst>
                    <a:ext uri="{9D8B030D-6E8A-4147-A177-3AD203B41FA5}">
                      <a16:colId xmlns:a16="http://schemas.microsoft.com/office/drawing/2014/main" val="1118441243"/>
                    </a:ext>
                  </a:extLst>
                </a:gridCol>
              </a:tblGrid>
              <a:tr h="33963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налога на имущество 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0,1- 0,3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29.11.2018г. № 103 «О налоге на имущество физических лиц»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362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6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1DBD7E-1350-4C50-BA36-13F2CEFAA83C}"/>
              </a:ext>
            </a:extLst>
          </p:cNvPr>
          <p:cNvSpPr/>
          <p:nvPr/>
        </p:nvSpPr>
        <p:spPr>
          <a:xfrm>
            <a:off x="0" y="0"/>
            <a:ext cx="9906000" cy="97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85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7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7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  в </a:t>
            </a:r>
            <a:r>
              <a:rPr lang="ru" sz="17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2024-2028 </a:t>
            </a:r>
            <a:r>
              <a:rPr lang="ru" sz="10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                    </a:t>
            </a:r>
            <a:r>
              <a:rPr lang="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1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DEEF66-F35B-4674-843C-975C812C9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745418"/>
              </p:ext>
            </p:extLst>
          </p:nvPr>
        </p:nvGraphicFramePr>
        <p:xfrm>
          <a:off x="0" y="992779"/>
          <a:ext cx="9905998" cy="689875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06686">
                  <a:extLst>
                    <a:ext uri="{9D8B030D-6E8A-4147-A177-3AD203B41FA5}">
                      <a16:colId xmlns:a16="http://schemas.microsoft.com/office/drawing/2014/main" val="4033545587"/>
                    </a:ext>
                  </a:extLst>
                </a:gridCol>
                <a:gridCol w="3215743">
                  <a:extLst>
                    <a:ext uri="{9D8B030D-6E8A-4147-A177-3AD203B41FA5}">
                      <a16:colId xmlns:a16="http://schemas.microsoft.com/office/drawing/2014/main" val="2776892020"/>
                    </a:ext>
                  </a:extLst>
                </a:gridCol>
                <a:gridCol w="1501211">
                  <a:extLst>
                    <a:ext uri="{9D8B030D-6E8A-4147-A177-3AD203B41FA5}">
                      <a16:colId xmlns:a16="http://schemas.microsoft.com/office/drawing/2014/main" val="4136646958"/>
                    </a:ext>
                  </a:extLst>
                </a:gridCol>
                <a:gridCol w="647111">
                  <a:extLst>
                    <a:ext uri="{9D8B030D-6E8A-4147-A177-3AD203B41FA5}">
                      <a16:colId xmlns:a16="http://schemas.microsoft.com/office/drawing/2014/main" val="3886131406"/>
                    </a:ext>
                  </a:extLst>
                </a:gridCol>
                <a:gridCol w="600663">
                  <a:extLst>
                    <a:ext uri="{9D8B030D-6E8A-4147-A177-3AD203B41FA5}">
                      <a16:colId xmlns:a16="http://schemas.microsoft.com/office/drawing/2014/main" val="520152052"/>
                    </a:ext>
                  </a:extLst>
                </a:gridCol>
                <a:gridCol w="600664">
                  <a:extLst>
                    <a:ext uri="{9D8B030D-6E8A-4147-A177-3AD203B41FA5}">
                      <a16:colId xmlns:a16="http://schemas.microsoft.com/office/drawing/2014/main" val="330676916"/>
                    </a:ext>
                  </a:extLst>
                </a:gridCol>
                <a:gridCol w="628602">
                  <a:extLst>
                    <a:ext uri="{9D8B030D-6E8A-4147-A177-3AD203B41FA5}">
                      <a16:colId xmlns:a16="http://schemas.microsoft.com/office/drawing/2014/main" val="312799073"/>
                    </a:ext>
                  </a:extLst>
                </a:gridCol>
                <a:gridCol w="605318">
                  <a:extLst>
                    <a:ext uri="{9D8B030D-6E8A-4147-A177-3AD203B41FA5}">
                      <a16:colId xmlns:a16="http://schemas.microsoft.com/office/drawing/2014/main" val="2311250732"/>
                    </a:ext>
                  </a:extLst>
                </a:gridCol>
              </a:tblGrid>
              <a:tr h="838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Факт </a:t>
                      </a:r>
                      <a:r>
                        <a:rPr lang="ru-RU" sz="1000" dirty="0" smtClean="0">
                          <a:effectLst/>
                        </a:rPr>
                        <a:t>2024 </a:t>
                      </a:r>
                      <a:r>
                        <a:rPr lang="ru-RU" sz="1000" dirty="0">
                          <a:effectLst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Оценка </a:t>
                      </a:r>
                      <a:r>
                        <a:rPr lang="ru-RU" sz="1000" dirty="0" smtClean="0">
                          <a:effectLst/>
                        </a:rPr>
                        <a:t>2025года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2026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2027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2028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12707"/>
                  </a:ext>
                </a:extLst>
              </a:tr>
              <a:tr h="23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72065"/>
                  </a:ext>
                </a:extLst>
              </a:tr>
              <a:tr h="444835">
                <a:tc rowSpan="8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на 100% земельные участки, приобретенные(предоставленные)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« О земельном налоге» 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42490"/>
                  </a:ext>
                </a:extLst>
              </a:tr>
              <a:tr h="1033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903444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2400" algn="l"/>
                          <a:tab pos="275590" algn="ctr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</a:t>
                      </a:r>
                      <a:r>
                        <a:rPr lang="ru-RU" sz="1200" dirty="0" smtClean="0">
                          <a:effectLst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514648"/>
                  </a:ext>
                </a:extLst>
              </a:tr>
              <a:tr h="444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9740"/>
                  </a:ext>
                </a:extLst>
              </a:tr>
              <a:tr h="1533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891010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-пенсионеры 70 лет и старше;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1575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372545"/>
                  </a:ext>
                </a:extLst>
              </a:tr>
              <a:tr h="181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ru-RU" sz="1200" dirty="0">
                          <a:effectLst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3680115"/>
                  </a:ext>
                </a:extLst>
              </a:tr>
              <a:tr h="628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02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3642">
              <a:srgbClr val="FFFFEB"/>
            </a:gs>
            <a:gs pos="100000">
              <a:srgbClr val="F3FCFE"/>
            </a:gs>
            <a:gs pos="100000">
              <a:schemeClr val="tx1"/>
            </a:gs>
            <a:gs pos="82000">
              <a:srgbClr val="FFFFE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89751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100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62274451"/>
              </p:ext>
            </p:extLst>
          </p:nvPr>
        </p:nvGraphicFramePr>
        <p:xfrm>
          <a:off x="172265" y="1060787"/>
          <a:ext cx="7343232" cy="6062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459" y="763145"/>
            <a:ext cx="1662341" cy="9421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497" y="1705329"/>
            <a:ext cx="2390503" cy="14389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497" y="3144142"/>
            <a:ext cx="2390502" cy="7847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5496" y="3788827"/>
            <a:ext cx="2390503" cy="7942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515495" y="4583098"/>
            <a:ext cx="2390504" cy="103819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882293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Талдомского городского округа   в </a:t>
            </a:r>
            <a:r>
              <a:rPr lang="ru" sz="16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2024-2028 </a:t>
            </a: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688904"/>
              </p:ext>
            </p:extLst>
          </p:nvPr>
        </p:nvGraphicFramePr>
        <p:xfrm>
          <a:off x="0" y="2032472"/>
          <a:ext cx="9906004" cy="486960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36738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72264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1738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717628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33892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627533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91751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Решение Совета депутатов Талдомского городского округа Московской области от 25.11.2021г. № 72                 « О земельном налоге» 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</a:t>
                      </a:r>
                      <a:r>
                        <a:rPr lang="en-US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441003"/>
                  </a:ext>
                </a:extLst>
              </a:tr>
              <a:tr h="335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0555500"/>
                  </a:ext>
                </a:extLst>
              </a:tr>
              <a:tr h="1089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02506"/>
                  </a:ext>
                </a:extLst>
              </a:tr>
              <a:tr h="1482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Освобождение от уплаты земельного налога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12343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8662"/>
              </p:ext>
            </p:extLst>
          </p:nvPr>
        </p:nvGraphicFramePr>
        <p:xfrm>
          <a:off x="1" y="823597"/>
          <a:ext cx="9905999" cy="123164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42308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699657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714102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635268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618767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39931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622663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812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Факт </a:t>
                      </a:r>
                      <a:r>
                        <a:rPr lang="ru-RU" sz="1000" dirty="0" smtClean="0">
                          <a:effectLst/>
                        </a:rPr>
                        <a:t>2024 </a:t>
                      </a:r>
                      <a:r>
                        <a:rPr lang="ru-RU" sz="1000" dirty="0">
                          <a:effectLst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Оценка </a:t>
                      </a:r>
                      <a:r>
                        <a:rPr lang="ru-RU" sz="1000" dirty="0" smtClean="0">
                          <a:effectLst/>
                        </a:rPr>
                        <a:t>2025года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2026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2027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2028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206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6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882293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          Талдомского городского округа   в </a:t>
            </a:r>
            <a:r>
              <a:rPr lang="ru" sz="16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2024-2028 </a:t>
            </a: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        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909130"/>
              </p:ext>
            </p:extLst>
          </p:nvPr>
        </p:nvGraphicFramePr>
        <p:xfrm>
          <a:off x="0" y="2210565"/>
          <a:ext cx="9905997" cy="56885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276376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22159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4105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402819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454426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466727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246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Освобождение от уплаты земельного налога  на 100%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Государственные и муниципальные бюджетные (казенные)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           «О  земельном налоге»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пункт 4.4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930556"/>
                  </a:ext>
                </a:extLst>
              </a:tr>
              <a:tr h="1128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Освобождение от уплаты земельного налога на 100% земельные участки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Организации, имеющие земельные участки,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«О 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63835"/>
                  </a:ext>
                </a:extLst>
              </a:tr>
              <a:tr h="1545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Освобождение от уплаты земельного налога на 100% органы местного самоуправления Талдомского городского округа Московской области, а также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Органы местного самоуправления,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«О земельном налоге» пункт.4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904019"/>
                  </a:ext>
                </a:extLst>
              </a:tr>
              <a:tr h="5950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Итого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4305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4305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32629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332939"/>
              </p:ext>
            </p:extLst>
          </p:nvPr>
        </p:nvGraphicFramePr>
        <p:xfrm>
          <a:off x="1" y="808688"/>
          <a:ext cx="9905999" cy="147548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476249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1135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</a:t>
                      </a:r>
                      <a:r>
                        <a:rPr lang="ru-RU" sz="900" dirty="0">
                          <a:effectLst/>
                        </a:rPr>
                        <a:t>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Факт 20</a:t>
                      </a:r>
                      <a:r>
                        <a:rPr lang="en-US" sz="1000" dirty="0" smtClean="0">
                          <a:effectLst/>
                        </a:rPr>
                        <a:t>2</a:t>
                      </a:r>
                      <a:r>
                        <a:rPr lang="ru-RU" sz="1000" dirty="0" smtClean="0">
                          <a:effectLst/>
                        </a:rPr>
                        <a:t>4 </a:t>
                      </a:r>
                      <a:r>
                        <a:rPr lang="ru-RU" sz="1000" dirty="0">
                          <a:effectLst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Оценка </a:t>
                      </a:r>
                      <a:r>
                        <a:rPr lang="ru-RU" sz="1000" dirty="0" smtClean="0">
                          <a:effectLst/>
                        </a:rPr>
                        <a:t>2025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2026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2027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2028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182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0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sz="2000" b="1" i="1" dirty="0">
                <a:ln w="0"/>
                <a:solidFill>
                  <a:schemeClr val="bg1"/>
                </a:solidFill>
                <a:latin typeface="Times New Roman"/>
              </a:rPr>
              <a:t>Оценка н</a:t>
            </a: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алоговы</a:t>
            </a:r>
            <a:r>
              <a:rPr lang="ru-RU" sz="2000" b="1" i="1" dirty="0">
                <a:ln w="0"/>
                <a:solidFill>
                  <a:schemeClr val="bg1"/>
                </a:solidFill>
                <a:latin typeface="Times New Roman"/>
              </a:rPr>
              <a:t>х расходов в связи с предоставлением  льгот, установленных Советом депутатов</a:t>
            </a: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 Талдомского городского округа</a:t>
            </a:r>
          </a:p>
          <a:p>
            <a:pPr indent="0" algn="ctr">
              <a:spcAft>
                <a:spcPts val="420"/>
              </a:spcAft>
            </a:pP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в </a:t>
            </a:r>
            <a:r>
              <a:rPr lang="ru" sz="2000" b="1" i="1" dirty="0" smtClean="0">
                <a:ln w="0"/>
                <a:solidFill>
                  <a:schemeClr val="bg1"/>
                </a:solidFill>
                <a:latin typeface="Times New Roman"/>
              </a:rPr>
              <a:t>2024 </a:t>
            </a: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000" b="1" i="1" dirty="0" smtClean="0">
                <a:ln w="0"/>
                <a:solidFill>
                  <a:schemeClr val="bg1"/>
                </a:solidFill>
                <a:latin typeface="Times New Roman"/>
              </a:rPr>
              <a:t>2028 </a:t>
            </a: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42095" y="876299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691646"/>
              </p:ext>
            </p:extLst>
          </p:nvPr>
        </p:nvGraphicFramePr>
        <p:xfrm>
          <a:off x="0" y="1235107"/>
          <a:ext cx="9906000" cy="562289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dirty="0"/>
                        <a:t>№</a:t>
                      </a:r>
                    </a:p>
                    <a:p>
                      <a:pPr indent="0"/>
                      <a:r>
                        <a:rPr lang="ru" sz="900" dirty="0"/>
                        <a:t>п/п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dirty="0"/>
                        <a:t>Наименование налоговой льготы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dirty="0"/>
                        <a:t>Правовое основание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dirty="0"/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dirty="0"/>
                        <a:t> </a:t>
                      </a:r>
                      <a:r>
                        <a:rPr lang="ru" sz="900" dirty="0" smtClean="0"/>
                        <a:t>2024 </a:t>
                      </a:r>
                      <a:r>
                        <a:rPr lang="ru" sz="900" dirty="0"/>
                        <a:t>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dirty="0"/>
                        <a:t>Оценка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dirty="0" smtClean="0"/>
                        <a:t>2025 </a:t>
                      </a:r>
                      <a:r>
                        <a:rPr lang="ru" sz="900" dirty="0"/>
                        <a:t>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на </a:t>
                      </a:r>
                      <a:r>
                        <a:rPr lang="ru" sz="900" dirty="0" smtClean="0"/>
                        <a:t>2026 </a:t>
                      </a:r>
                      <a:r>
                        <a:rPr lang="ru" sz="900" dirty="0"/>
                        <a:t>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на </a:t>
                      </a:r>
                      <a:r>
                        <a:rPr lang="ru" sz="900" dirty="0" smtClean="0"/>
                        <a:t>2027 </a:t>
                      </a:r>
                      <a:r>
                        <a:rPr lang="ru" sz="900" dirty="0"/>
                        <a:t>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на </a:t>
                      </a:r>
                      <a:r>
                        <a:rPr lang="ru" sz="900" dirty="0" smtClean="0"/>
                        <a:t>2028 </a:t>
                      </a:r>
                      <a:r>
                        <a:rPr lang="ru" sz="900" dirty="0"/>
                        <a:t>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/>
                        <a:t>1</a:t>
                      </a:r>
                      <a:endParaRPr lang="ru" sz="900" b="1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effectLst>
                            <a:glow rad="127000">
                              <a:schemeClr val="tx1"/>
                            </a:glow>
                          </a:effectLst>
                        </a:rPr>
                        <a:t>Земельный налог</a:t>
                      </a:r>
                      <a:endParaRPr lang="ru" sz="1400" b="1" dirty="0"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4 305,0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4 305,0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dirty="0"/>
                        <a:t>1.1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/>
                        <a:t>Льготы налогоплательщикам-организациям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dirty="0"/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dirty="0"/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N</a:t>
                      </a:r>
                      <a:r>
                        <a:rPr lang="ru-RU" sz="1200" dirty="0"/>
                        <a:t> 72</a:t>
                      </a:r>
                      <a:r>
                        <a:rPr lang="ru" sz="1200" dirty="0"/>
                        <a:t>"О земельном налоге "п.4.4,</a:t>
                      </a:r>
                      <a:r>
                        <a:rPr lang="ru" sz="1200" baseline="0" dirty="0"/>
                        <a:t> п.4,5</a:t>
                      </a:r>
                      <a:r>
                        <a:rPr lang="ru-RU" sz="1200" dirty="0"/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dirty="0"/>
                        <a:t> № 7</a:t>
                      </a:r>
                      <a:r>
                        <a:rPr lang="ru" sz="1200" dirty="0"/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dirty="0"/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N</a:t>
                      </a:r>
                      <a:r>
                        <a:rPr lang="ru-RU" sz="1200" dirty="0"/>
                        <a:t> 79 </a:t>
                      </a:r>
                      <a:r>
                        <a:rPr lang="ru" sz="1200" dirty="0"/>
                        <a:t>"О земельном налоге "п.4.5.1</a:t>
                      </a:r>
                      <a:r>
                        <a:rPr lang="ru-RU" sz="1200" dirty="0"/>
                        <a:t>9ОО</a:t>
                      </a: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«О земельном налоге»</a:t>
                      </a:r>
                      <a:endParaRPr lang="ru-RU" sz="1200" dirty="0"/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2 185,0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2 181,0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2 176,0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2 176,0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2 176,0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dirty="0"/>
                        <a:t>1.2.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dirty="0"/>
                        <a:t>Льготы налогоплательщикам-физическим лицам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/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/>
                        <a:t> от 25.11.2021 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N </a:t>
                      </a:r>
                      <a:r>
                        <a:rPr lang="ru" sz="1200" dirty="0"/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/>
                        <a:t> "О земельном налоге ", п.4.1,</a:t>
                      </a:r>
                      <a:r>
                        <a:rPr lang="ru" sz="1200" baseline="0" dirty="0"/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2 120,0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2 124,0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dirty="0"/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4 305,0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4 305,0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0"/>
              </a:spcAft>
              <a:buClrTx/>
              <a:buSzTx/>
              <a:buFontTx/>
              <a:buNone/>
              <a:tabLst/>
              <a:defRPr/>
            </a:pPr>
            <a:r>
              <a:rPr kumimoji="0" lang="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Информация о расходах бюджета в разрезе муниципальных программ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Талдомского городского округа в динамике по годам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49145" y="633845"/>
            <a:ext cx="1041030" cy="17664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39310"/>
              </p:ext>
            </p:extLst>
          </p:nvPr>
        </p:nvGraphicFramePr>
        <p:xfrm>
          <a:off x="1" y="810489"/>
          <a:ext cx="9906001" cy="694238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17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474">
                  <a:extLst>
                    <a:ext uri="{9D8B030D-6E8A-4147-A177-3AD203B41FA5}">
                      <a16:colId xmlns:a16="http://schemas.microsoft.com/office/drawing/2014/main" val="34315218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320">
                  <a:extLst>
                    <a:ext uri="{9D8B030D-6E8A-4147-A177-3AD203B41FA5}">
                      <a16:colId xmlns:a16="http://schemas.microsoft.com/office/drawing/2014/main" val="222369777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8802">
                  <a:extLst>
                    <a:ext uri="{9D8B030D-6E8A-4147-A177-3AD203B41FA5}">
                      <a16:colId xmlns:a16="http://schemas.microsoft.com/office/drawing/2014/main" val="352936359"/>
                    </a:ext>
                  </a:extLst>
                </a:gridCol>
              </a:tblGrid>
              <a:tr h="62227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Наименование программ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dirty="0"/>
                        <a:t>Факт </a:t>
                      </a:r>
                    </a:p>
                    <a:p>
                      <a:pPr marL="114300" indent="0" algn="ctr"/>
                      <a:r>
                        <a:rPr lang="ru" sz="1000" dirty="0"/>
                        <a:t>за </a:t>
                      </a:r>
                      <a:r>
                        <a:rPr lang="ru" sz="1000" dirty="0" smtClean="0"/>
                        <a:t>2024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План </a:t>
                      </a:r>
                    </a:p>
                    <a:p>
                      <a:pPr indent="0" algn="ctr"/>
                      <a:r>
                        <a:rPr lang="ru" sz="1000" dirty="0"/>
                        <a:t>на </a:t>
                      </a:r>
                      <a:r>
                        <a:rPr lang="ru" sz="1000" dirty="0" smtClean="0"/>
                        <a:t>2025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Прогноз</a:t>
                      </a:r>
                    </a:p>
                    <a:p>
                      <a:pPr indent="0" algn="ctr"/>
                      <a:r>
                        <a:rPr lang="ru" sz="1000" dirty="0"/>
                        <a:t>на </a:t>
                      </a:r>
                      <a:r>
                        <a:rPr lang="ru" sz="1000" dirty="0" smtClean="0"/>
                        <a:t>2026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% </a:t>
                      </a:r>
                    </a:p>
                    <a:p>
                      <a:pPr indent="0" algn="ctr"/>
                      <a:r>
                        <a:rPr lang="ru-RU" sz="1000" dirty="0"/>
                        <a:t>к </a:t>
                      </a:r>
                      <a:r>
                        <a:rPr lang="ru-RU" sz="1000" dirty="0" smtClean="0"/>
                        <a:t>2025 </a:t>
                      </a:r>
                      <a:r>
                        <a:rPr lang="ru-RU" sz="1000" dirty="0"/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dirty="0"/>
                        <a:t>Прогноз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dirty="0"/>
                        <a:t>на </a:t>
                      </a:r>
                      <a:r>
                        <a:rPr lang="ru" sz="1000" dirty="0" smtClean="0"/>
                        <a:t>2027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% </a:t>
                      </a:r>
                    </a:p>
                    <a:p>
                      <a:pPr indent="0" algn="ctr"/>
                      <a:r>
                        <a:rPr lang="ru-RU" sz="1000" dirty="0"/>
                        <a:t>к </a:t>
                      </a:r>
                      <a:r>
                        <a:rPr lang="ru-RU" sz="1000" dirty="0" smtClean="0"/>
                        <a:t>2026 </a:t>
                      </a:r>
                      <a:r>
                        <a:rPr lang="ru-RU" sz="1000" dirty="0"/>
                        <a:t>году</a:t>
                      </a:r>
                      <a:endParaRPr lang="ru" sz="1000" dirty="0"/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Прогноз</a:t>
                      </a:r>
                    </a:p>
                    <a:p>
                      <a:pPr indent="0" algn="ctr"/>
                      <a:r>
                        <a:rPr lang="ru" sz="1000" dirty="0"/>
                        <a:t> на </a:t>
                      </a:r>
                      <a:r>
                        <a:rPr lang="ru" sz="1000" dirty="0" smtClean="0"/>
                        <a:t>2028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% </a:t>
                      </a:r>
                    </a:p>
                    <a:p>
                      <a:pPr indent="0" algn="ctr"/>
                      <a:r>
                        <a:rPr lang="ru-RU" sz="1000" dirty="0"/>
                        <a:t>к </a:t>
                      </a:r>
                      <a:r>
                        <a:rPr lang="ru-RU" sz="1000" dirty="0" smtClean="0"/>
                        <a:t>2027 </a:t>
                      </a:r>
                      <a:r>
                        <a:rPr lang="ru-RU" sz="1000" dirty="0"/>
                        <a:t>году</a:t>
                      </a:r>
                      <a:endParaRPr lang="ru" sz="1000" dirty="0"/>
                    </a:p>
                    <a:p>
                      <a:pPr indent="0" algn="ctr"/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"Культура  и туризм"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451 400,09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457 518,70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517 330,07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113,07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488 404,950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94,65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489 415,670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100,21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"Образование"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1 306</a:t>
                      </a:r>
                      <a:r>
                        <a:rPr lang="ru-RU" sz="1100" baseline="0" dirty="0" smtClean="0"/>
                        <a:t>  </a:t>
                      </a:r>
                      <a:r>
                        <a:rPr lang="ru-RU" sz="1100" dirty="0" smtClean="0"/>
                        <a:t>969,42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1 488 955,20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1 525 712,29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102,46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1 509 205,610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99,39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1 506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818,590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99,84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"Социальная защита населения"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21 290,02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23 385,00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18 210,00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77,87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18 171,000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102,78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18 371,000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101,10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"Спорт"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127 238,03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151 260,00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154 987,00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102,46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150 098,900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96,85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149 400,000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99,53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"Развитие сельского хозяйства"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8 755,70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32 430,10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31 101,38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95,90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18 298,380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58,83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10 298,380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56,28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"Экология и окружающая среда"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13 440,49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26 538,93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15 170,64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57,16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13 070,640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86,16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13 070,640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138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dirty="0"/>
                        <a:t>"Безопасность и обеспечение безопасности жизнедеятельности населения"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59 947,00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76 701,83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93 202,00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121,51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88 697,000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95,17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88 997,000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100,34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"Жилище"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36 431,03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18 665,10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22 089,20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118,34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35 510,400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160,76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34 442,900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96,99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695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"Развитие инженерной инфраструктуры и 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495 170,12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642 128,65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1 382 013,26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215,22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1 087 892,69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78,72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1 152 155,490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105,91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"Предпринимательство"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3 259,54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3 900,00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3 900,00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100,00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3 900,000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3 900,000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671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"Управление имуществом и муниципальными финансами"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371 220,93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409 602,40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461 237,30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112,60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382 198,300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82,86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376 198,300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98,43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6707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dirty="0"/>
                        <a:t>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52 584,87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52 018,05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43 709,78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84,02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39 237,953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89,77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40 771,829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103,91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138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dirty="0"/>
                        <a:t>"Развитие и функционирование дорожно-транспортного комплекса"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581 361,23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523 241,00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795 621,94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152,05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461 821,000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58,05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398 821,000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86,36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"Цифровое муниципальное образование"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51 043,19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55 124,70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49 169,63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89,19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49 617,670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100,91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47 117,000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94,96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"Архитектура и градостроительство"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392,03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1 360,00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1 500,00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110,29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1 600,000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106,67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1 600,000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6695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"Формирование современной комфортной городской среды"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597 044,95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875 713,12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790 182,66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90,24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555 000,000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70,24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471 500,000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84,95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6695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 «Строительство</a:t>
                      </a:r>
                      <a:r>
                        <a:rPr lang="ru" sz="1050" baseline="0" dirty="0"/>
                        <a:t> и капитальный ремонт объектов социальной ифраструктуры»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153 000,40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0,00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272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"Переселение граждан из аварийного жилищного фонда"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750 043,59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901 524,70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481 883,16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53,45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481 883,160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1138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050" dirty="0"/>
                        <a:t> Руководство и управление в сфере установленных функций органов местного самоуправления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9 397,46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9 306,10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9 186,60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98,71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9 186,600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9 186,600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Непрограммные расходы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12 246,76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106 306,08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76 786,52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72,23</a:t>
                      </a:r>
                      <a:endParaRPr lang="ru-RU" sz="11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31 581,266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41,13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2 000,000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6,33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marL="101600" indent="0"/>
                      <a:r>
                        <a:rPr lang="ru" sz="1050" dirty="0"/>
                        <a:t>Всего расходов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5 102 236,96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5 855 679,68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5 794 397,50</a:t>
                      </a:r>
                    </a:p>
                    <a:p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98,95</a:t>
                      </a:r>
                      <a:endParaRPr lang="ru-RU" sz="1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5 526 741,519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83,64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4 904 432,399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88,74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513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45968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ClrTx/>
              <a:buSzTx/>
              <a:buFontTx/>
              <a:buNone/>
              <a:tabLst/>
              <a:defRPr/>
            </a:pPr>
            <a:r>
              <a:rPr kumimoji="0" lang="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Информация о расходах бюджета  в разрезе внутриведомственной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с</a:t>
            </a: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труктуры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 расходов Талдомского городского округа  в  </a:t>
            </a:r>
            <a:r>
              <a:rPr kumimoji="0" lang="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2024-2028  </a:t>
            </a: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(т</a:t>
            </a:r>
            <a:r>
              <a:rPr kumimoji="0" lang="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ыс.руб</a:t>
            </a: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2282E9-737A-4A00-AF50-F66D891B1F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8991" y="1870363"/>
          <a:ext cx="8789904" cy="4592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8352">
                  <a:extLst>
                    <a:ext uri="{9D8B030D-6E8A-4147-A177-3AD203B41FA5}">
                      <a16:colId xmlns:a16="http://schemas.microsoft.com/office/drawing/2014/main" val="4230302278"/>
                    </a:ext>
                  </a:extLst>
                </a:gridCol>
                <a:gridCol w="466833">
                  <a:extLst>
                    <a:ext uri="{9D8B030D-6E8A-4147-A177-3AD203B41FA5}">
                      <a16:colId xmlns:a16="http://schemas.microsoft.com/office/drawing/2014/main" val="3764167786"/>
                    </a:ext>
                  </a:extLst>
                </a:gridCol>
                <a:gridCol w="1232684">
                  <a:extLst>
                    <a:ext uri="{9D8B030D-6E8A-4147-A177-3AD203B41FA5}">
                      <a16:colId xmlns:a16="http://schemas.microsoft.com/office/drawing/2014/main" val="2309490108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38486133"/>
                    </a:ext>
                  </a:extLst>
                </a:gridCol>
                <a:gridCol w="829924">
                  <a:extLst>
                    <a:ext uri="{9D8B030D-6E8A-4147-A177-3AD203B41FA5}">
                      <a16:colId xmlns:a16="http://schemas.microsoft.com/office/drawing/2014/main" val="1654385535"/>
                    </a:ext>
                  </a:extLst>
                </a:gridCol>
                <a:gridCol w="878744">
                  <a:extLst>
                    <a:ext uri="{9D8B030D-6E8A-4147-A177-3AD203B41FA5}">
                      <a16:colId xmlns:a16="http://schemas.microsoft.com/office/drawing/2014/main" val="1598492589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1946639307"/>
                    </a:ext>
                  </a:extLst>
                </a:gridCol>
                <a:gridCol w="717246">
                  <a:extLst>
                    <a:ext uri="{9D8B030D-6E8A-4147-A177-3AD203B41FA5}">
                      <a16:colId xmlns:a16="http://schemas.microsoft.com/office/drawing/2014/main" val="1809817942"/>
                    </a:ext>
                  </a:extLst>
                </a:gridCol>
                <a:gridCol w="796362">
                  <a:extLst>
                    <a:ext uri="{9D8B030D-6E8A-4147-A177-3AD203B41FA5}">
                      <a16:colId xmlns:a16="http://schemas.microsoft.com/office/drawing/2014/main" val="1909196637"/>
                    </a:ext>
                  </a:extLst>
                </a:gridCol>
              </a:tblGrid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309186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197458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301913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0430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9932586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8851631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8474814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0392341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08339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0254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2177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9939331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0450233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246061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4632493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6B8CB63-D8D7-40C6-8003-649EBE655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29393"/>
              </p:ext>
            </p:extLst>
          </p:nvPr>
        </p:nvGraphicFramePr>
        <p:xfrm>
          <a:off x="0" y="977075"/>
          <a:ext cx="9975673" cy="705515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47071">
                  <a:extLst>
                    <a:ext uri="{9D8B030D-6E8A-4147-A177-3AD203B41FA5}">
                      <a16:colId xmlns:a16="http://schemas.microsoft.com/office/drawing/2014/main" val="2978682478"/>
                    </a:ext>
                  </a:extLst>
                </a:gridCol>
                <a:gridCol w="1101448">
                  <a:extLst>
                    <a:ext uri="{9D8B030D-6E8A-4147-A177-3AD203B41FA5}">
                      <a16:colId xmlns:a16="http://schemas.microsoft.com/office/drawing/2014/main" val="2267381448"/>
                    </a:ext>
                  </a:extLst>
                </a:gridCol>
                <a:gridCol w="858738">
                  <a:extLst>
                    <a:ext uri="{9D8B030D-6E8A-4147-A177-3AD203B41FA5}">
                      <a16:colId xmlns:a16="http://schemas.microsoft.com/office/drawing/2014/main" val="1835282578"/>
                    </a:ext>
                  </a:extLst>
                </a:gridCol>
                <a:gridCol w="1074414">
                  <a:extLst>
                    <a:ext uri="{9D8B030D-6E8A-4147-A177-3AD203B41FA5}">
                      <a16:colId xmlns:a16="http://schemas.microsoft.com/office/drawing/2014/main" val="2812986576"/>
                    </a:ext>
                  </a:extLst>
                </a:gridCol>
                <a:gridCol w="887276">
                  <a:extLst>
                    <a:ext uri="{9D8B030D-6E8A-4147-A177-3AD203B41FA5}">
                      <a16:colId xmlns:a16="http://schemas.microsoft.com/office/drawing/2014/main" val="693015408"/>
                    </a:ext>
                  </a:extLst>
                </a:gridCol>
                <a:gridCol w="887276">
                  <a:extLst>
                    <a:ext uri="{9D8B030D-6E8A-4147-A177-3AD203B41FA5}">
                      <a16:colId xmlns:a16="http://schemas.microsoft.com/office/drawing/2014/main" val="3426206934"/>
                    </a:ext>
                  </a:extLst>
                </a:gridCol>
                <a:gridCol w="813335">
                  <a:extLst>
                    <a:ext uri="{9D8B030D-6E8A-4147-A177-3AD203B41FA5}">
                      <a16:colId xmlns:a16="http://schemas.microsoft.com/office/drawing/2014/main" val="1747646779"/>
                    </a:ext>
                  </a:extLst>
                </a:gridCol>
                <a:gridCol w="801012">
                  <a:extLst>
                    <a:ext uri="{9D8B030D-6E8A-4147-A177-3AD203B41FA5}">
                      <a16:colId xmlns:a16="http://schemas.microsoft.com/office/drawing/2014/main" val="1734174493"/>
                    </a:ext>
                  </a:extLst>
                </a:gridCol>
                <a:gridCol w="801012">
                  <a:extLst>
                    <a:ext uri="{9D8B030D-6E8A-4147-A177-3AD203B41FA5}">
                      <a16:colId xmlns:a16="http://schemas.microsoft.com/office/drawing/2014/main" val="3767500398"/>
                    </a:ext>
                  </a:extLst>
                </a:gridCol>
                <a:gridCol w="804091">
                  <a:extLst>
                    <a:ext uri="{9D8B030D-6E8A-4147-A177-3AD203B41FA5}">
                      <a16:colId xmlns:a16="http://schemas.microsoft.com/office/drawing/2014/main" val="4134157955"/>
                    </a:ext>
                  </a:extLst>
                </a:gridCol>
              </a:tblGrid>
              <a:tr h="20257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Отчет за 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Ожидаемое исполнение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года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План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482356"/>
                  </a:ext>
                </a:extLst>
              </a:tr>
              <a:tr h="590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125674"/>
                  </a:ext>
                </a:extLst>
              </a:tr>
              <a:tr h="169747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12559"/>
                  </a:ext>
                </a:extLst>
              </a:tr>
              <a:tr h="2786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0100</a:t>
                      </a:r>
                      <a:endParaRPr lang="ru-RU" b="1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412 270,108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452 672,52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500 354,34</a:t>
                      </a: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110,53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424 744,62</a:t>
                      </a:r>
                      <a:endParaRPr lang="ru-RU" sz="1100" b="1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84,88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420 247,88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98,94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124776"/>
                  </a:ext>
                </a:extLst>
              </a:tr>
              <a:tr h="655334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0102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3 613,151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8 800,00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7 993,80</a:t>
                      </a: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90,83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7 993,80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7 993,80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653144"/>
                  </a:ext>
                </a:extLst>
              </a:tr>
              <a:tr h="817779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0103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3 115,702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4 088,00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3 501,00</a:t>
                      </a: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85,64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3 501,00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3 501,00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396598"/>
                  </a:ext>
                </a:extLst>
              </a:tr>
              <a:tr h="851401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0104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142 856,054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155 882,80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148 339,80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95,16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148 339,80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148 339,80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908754"/>
                  </a:ext>
                </a:extLst>
              </a:tr>
              <a:tr h="722206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0106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26 905,464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28 183,50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27 905,60</a:t>
                      </a: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99,01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27 905,60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27 905,60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482709"/>
                  </a:ext>
                </a:extLst>
              </a:tr>
              <a:tr h="33388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Обеспечение проведения выборов и референдумов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0107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0,00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964100"/>
                  </a:ext>
                </a:extLst>
              </a:tr>
              <a:tr h="177033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Резервные фонды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0111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2 000,00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0,00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2 000,00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2 000,00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154089"/>
                  </a:ext>
                </a:extLst>
              </a:tr>
              <a:tr h="288883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Другие общегосударственные вопросы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0113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235 779,738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255 718,22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310 657,96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121,48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235 004,42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75,65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230 507,68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98,09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680078"/>
                  </a:ext>
                </a:extLst>
              </a:tr>
              <a:tr h="177033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          0200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3 513,540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  3 809,70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5 314,23</a:t>
                      </a: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139,49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5 894,23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110,91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7 424,85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125,97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38252"/>
                  </a:ext>
                </a:extLst>
              </a:tr>
              <a:tr h="33388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Мобилизационная и вневойсковая подготовка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         0203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3 513,540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       3 809,70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5 230,23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137,28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5 810,23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111,09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7 340,85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126,34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03647"/>
                  </a:ext>
                </a:extLst>
              </a:tr>
              <a:tr h="33388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Мобилизационная подготовка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         0204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0,00</a:t>
                      </a:r>
                      <a:endParaRPr lang="ru-RU" sz="1100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97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2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расходов Талдомского городского округа  в  </a:t>
            </a:r>
            <a:r>
              <a:rPr lang="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 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136A85B-B92D-48DE-BB02-7A56B5BA9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7577"/>
              </p:ext>
            </p:extLst>
          </p:nvPr>
        </p:nvGraphicFramePr>
        <p:xfrm>
          <a:off x="0" y="914399"/>
          <a:ext cx="9905997" cy="94557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2967979887"/>
                    </a:ext>
                  </a:extLst>
                </a:gridCol>
                <a:gridCol w="596115">
                  <a:extLst>
                    <a:ext uri="{9D8B030D-6E8A-4147-A177-3AD203B41FA5}">
                      <a16:colId xmlns:a16="http://schemas.microsoft.com/office/drawing/2014/main" val="2127703572"/>
                    </a:ext>
                  </a:extLst>
                </a:gridCol>
                <a:gridCol w="919054">
                  <a:extLst>
                    <a:ext uri="{9D8B030D-6E8A-4147-A177-3AD203B41FA5}">
                      <a16:colId xmlns:a16="http://schemas.microsoft.com/office/drawing/2014/main" val="149984607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389635603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334821277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621948907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738750710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712464193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1689772696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619178350"/>
                    </a:ext>
                  </a:extLst>
                </a:gridCol>
              </a:tblGrid>
              <a:tr h="2414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Отчет за 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Ожидаемое исполнение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года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План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285102"/>
                  </a:ext>
                </a:extLst>
              </a:tr>
              <a:tr h="704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04566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0661F25-1305-4BD4-B9FF-630B5E210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815327"/>
              </p:ext>
            </p:extLst>
          </p:nvPr>
        </p:nvGraphicFramePr>
        <p:xfrm>
          <a:off x="0" y="1496291"/>
          <a:ext cx="9905998" cy="534864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60023">
                  <a:extLst>
                    <a:ext uri="{9D8B030D-6E8A-4147-A177-3AD203B41FA5}">
                      <a16:colId xmlns:a16="http://schemas.microsoft.com/office/drawing/2014/main" val="1170432249"/>
                    </a:ext>
                  </a:extLst>
                </a:gridCol>
                <a:gridCol w="592183">
                  <a:extLst>
                    <a:ext uri="{9D8B030D-6E8A-4147-A177-3AD203B41FA5}">
                      <a16:colId xmlns:a16="http://schemas.microsoft.com/office/drawing/2014/main" val="2289017184"/>
                    </a:ext>
                  </a:extLst>
                </a:gridCol>
                <a:gridCol w="940525">
                  <a:extLst>
                    <a:ext uri="{9D8B030D-6E8A-4147-A177-3AD203B41FA5}">
                      <a16:colId xmlns:a16="http://schemas.microsoft.com/office/drawing/2014/main" val="478744357"/>
                    </a:ext>
                  </a:extLst>
                </a:gridCol>
                <a:gridCol w="1063732">
                  <a:extLst>
                    <a:ext uri="{9D8B030D-6E8A-4147-A177-3AD203B41FA5}">
                      <a16:colId xmlns:a16="http://schemas.microsoft.com/office/drawing/2014/main" val="277078320"/>
                    </a:ext>
                  </a:extLst>
                </a:gridCol>
                <a:gridCol w="860863">
                  <a:extLst>
                    <a:ext uri="{9D8B030D-6E8A-4147-A177-3AD203B41FA5}">
                      <a16:colId xmlns:a16="http://schemas.microsoft.com/office/drawing/2014/main" val="1637881934"/>
                    </a:ext>
                  </a:extLst>
                </a:gridCol>
                <a:gridCol w="884809">
                  <a:extLst>
                    <a:ext uri="{9D8B030D-6E8A-4147-A177-3AD203B41FA5}">
                      <a16:colId xmlns:a16="http://schemas.microsoft.com/office/drawing/2014/main" val="2271220490"/>
                    </a:ext>
                  </a:extLst>
                </a:gridCol>
                <a:gridCol w="813362">
                  <a:extLst>
                    <a:ext uri="{9D8B030D-6E8A-4147-A177-3AD203B41FA5}">
                      <a16:colId xmlns:a16="http://schemas.microsoft.com/office/drawing/2014/main" val="3026110287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1626039936"/>
                    </a:ext>
                  </a:extLst>
                </a:gridCol>
                <a:gridCol w="775063">
                  <a:extLst>
                    <a:ext uri="{9D8B030D-6E8A-4147-A177-3AD203B41FA5}">
                      <a16:colId xmlns:a16="http://schemas.microsoft.com/office/drawing/2014/main" val="756884490"/>
                    </a:ext>
                  </a:extLst>
                </a:gridCol>
                <a:gridCol w="814249">
                  <a:extLst>
                    <a:ext uri="{9D8B030D-6E8A-4147-A177-3AD203B41FA5}">
                      <a16:colId xmlns:a16="http://schemas.microsoft.com/office/drawing/2014/main" val="2414607439"/>
                    </a:ext>
                  </a:extLst>
                </a:gridCol>
              </a:tblGrid>
              <a:tr h="449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35 620,679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39 740,20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57 006,00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143,45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52 155,00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91,49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52 455,00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100,58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670305"/>
                  </a:ext>
                </a:extLst>
              </a:tr>
              <a:tr h="7213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6 175,682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5 500,00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6 000,00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109,09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68,33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246916"/>
                  </a:ext>
                </a:extLst>
              </a:tr>
              <a:tr h="301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Обеспечение пожарной безопасности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0310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12 414,827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13 060,20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</a:t>
                      </a: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264672"/>
                  </a:ext>
                </a:extLst>
              </a:tr>
              <a:tr h="543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17 030,171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21 180,00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25 079,00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118,41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25 383,00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101,21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25 383,00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023617"/>
                  </a:ext>
                </a:extLst>
              </a:tr>
              <a:tr h="2018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617 263,971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566 077,00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816 962,32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144,32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483 261,38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59,15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420 261,38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86,96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428047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3 576,915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26 960,00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4 246,00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15,75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4 246,00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4 246,00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775091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Транспорт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53 473,570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113 537,00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105 307,38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92,75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91 373,38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86,77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91 373,38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24628"/>
                  </a:ext>
                </a:extLst>
              </a:tr>
              <a:tr h="299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Дорожное хозяйство (дорожные фонды)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551 820,771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415 280,00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696 366,94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167,69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376 500,00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54,07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313 500,00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83,27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909114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Связь и информатика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5 133,166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5 200,00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4 700,00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90,38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4 700,00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4 700,00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94425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0412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3 259,550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6 342,00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124,35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6 442,00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101,58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6 442,00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844532"/>
                  </a:ext>
                </a:extLst>
              </a:tr>
              <a:tr h="301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1 792 559,529</a:t>
                      </a:r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2 498 388,00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2 295 657,63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91,89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1 617 057,08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70,44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1 746 420,47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108,00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894480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700 195,162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865 158,90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515 642,16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59,60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504 583,16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97,86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18 200,00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3,61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053583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Коммунальное хозяйство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0502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498 833,678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720 006,30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802 840,81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111,50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423 707,92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52,78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1 138 952,47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268,81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577551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Благоустройство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0503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549 334,304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904 100,50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972 009,66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107,51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684 600,00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70,43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585 100,00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85,47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139488"/>
                  </a:ext>
                </a:extLst>
              </a:tr>
              <a:tr h="658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Другие вопросы в области жилищно-коммунального хозяйства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44 196,385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9 122,30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5 165,00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56,62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4 166,00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80,66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4 168,00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70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3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расходов Талдомского городского округа  в  </a:t>
            </a:r>
            <a:r>
              <a:rPr lang="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 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503235"/>
              </p:ext>
            </p:extLst>
          </p:nvPr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617392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Отчет за 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Ожидаемое исполнение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года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План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F1B7EEF-5F56-4D72-A6C6-14EE447DF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29407"/>
              </p:ext>
            </p:extLst>
          </p:nvPr>
        </p:nvGraphicFramePr>
        <p:xfrm>
          <a:off x="0" y="1662546"/>
          <a:ext cx="9905999" cy="528207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58736">
                  <a:extLst>
                    <a:ext uri="{9D8B030D-6E8A-4147-A177-3AD203B41FA5}">
                      <a16:colId xmlns:a16="http://schemas.microsoft.com/office/drawing/2014/main" val="2635992218"/>
                    </a:ext>
                  </a:extLst>
                </a:gridCol>
                <a:gridCol w="613064">
                  <a:extLst>
                    <a:ext uri="{9D8B030D-6E8A-4147-A177-3AD203B41FA5}">
                      <a16:colId xmlns:a16="http://schemas.microsoft.com/office/drawing/2014/main" val="504064903"/>
                    </a:ext>
                  </a:extLst>
                </a:gridCol>
                <a:gridCol w="912223">
                  <a:extLst>
                    <a:ext uri="{9D8B030D-6E8A-4147-A177-3AD203B41FA5}">
                      <a16:colId xmlns:a16="http://schemas.microsoft.com/office/drawing/2014/main" val="193809350"/>
                    </a:ext>
                  </a:extLst>
                </a:gridCol>
                <a:gridCol w="1072441">
                  <a:extLst>
                    <a:ext uri="{9D8B030D-6E8A-4147-A177-3AD203B41FA5}">
                      <a16:colId xmlns:a16="http://schemas.microsoft.com/office/drawing/2014/main" val="1866087339"/>
                    </a:ext>
                  </a:extLst>
                </a:gridCol>
                <a:gridCol w="886987">
                  <a:extLst>
                    <a:ext uri="{9D8B030D-6E8A-4147-A177-3AD203B41FA5}">
                      <a16:colId xmlns:a16="http://schemas.microsoft.com/office/drawing/2014/main" val="1469865642"/>
                    </a:ext>
                  </a:extLst>
                </a:gridCol>
                <a:gridCol w="900249">
                  <a:extLst>
                    <a:ext uri="{9D8B030D-6E8A-4147-A177-3AD203B41FA5}">
                      <a16:colId xmlns:a16="http://schemas.microsoft.com/office/drawing/2014/main" val="3819851157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2199357321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3897973899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4121328027"/>
                    </a:ext>
                  </a:extLst>
                </a:gridCol>
                <a:gridCol w="813954">
                  <a:extLst>
                    <a:ext uri="{9D8B030D-6E8A-4147-A177-3AD203B41FA5}">
                      <a16:colId xmlns:a16="http://schemas.microsoft.com/office/drawing/2014/main" val="3989554434"/>
                    </a:ext>
                  </a:extLst>
                </a:gridCol>
              </a:tblGrid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12 999,884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42 215,00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29 429,82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69,71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706 836,68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106,43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26 273,66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3,72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01372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30 806,00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13 759,18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44,66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694 766,04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107,14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14 203,02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2,04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74461"/>
                  </a:ext>
                </a:extLst>
              </a:tr>
              <a:tr h="51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109,280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209,00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239,23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160,00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47902"/>
                  </a:ext>
                </a:extLst>
              </a:tr>
              <a:tr h="465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12 890,604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15 170,64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135,45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11 270,64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74,29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11 270,64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784332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1 589 893,786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1 608 952,17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1 532 575,83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95,25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1 618 053,28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99,21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1 613 165,59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99,70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06216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Дошкольное образование детей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617 781,297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474 530,00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498 066,94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104,96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494 370,20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100,07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494 370,20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04916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Общее образование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757 080,086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901 963,60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498 066,94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55,22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904 261,41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98,80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901 844,29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99,73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91480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Дополнительное 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145 891,402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153 760,30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50 184,87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32,63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146 702,40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98,84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146 702,40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52251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Молодежная политика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23 376,453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22 568,27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11,08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19 410,00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94,45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19 410,00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735457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Другие вопросы в области образования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45 764,548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56 130,00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51 979,99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92,60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53 309,27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101,17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50 838,70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95,37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70963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348 259,535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359 361,00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99 885,00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27,79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392 804,95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94,10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393 815,67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100,26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706348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Культура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0801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316 922,317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322 510,90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99 885,00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30,97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352 047,55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94,03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353 058,27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100,29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063889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0804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31 337,218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36 850,10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43 057,40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116,84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40 757,40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94,66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40 757,40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313472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142 111,896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113 102,90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35 234,20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31,15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60 835,40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129,55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59 967,90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98,57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358717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Пенсионное обеспечение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12 193,077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13 100,00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12 545,00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95,76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13 000,00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103,63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101,54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668718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96 790,912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72 012,90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622523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Охрана семьи и детства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32 627,907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27 390,00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22 089,20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80,64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47 235,40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139,69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46 167,90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97,74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62398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Другие вопросы в области социальной политики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500,000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/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59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расходов Талдомского городского округа  в  </a:t>
            </a:r>
            <a:r>
              <a:rPr lang="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2024-2028  </a:t>
            </a:r>
            <a:r>
              <a:rPr lang="ru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407976"/>
              </p:ext>
            </p:extLst>
          </p:nvPr>
        </p:nvGraphicFramePr>
        <p:xfrm>
          <a:off x="0" y="914400"/>
          <a:ext cx="9905997" cy="7419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68137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1271452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219609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56455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834379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Отчет за 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Ожидаемое исполнение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года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План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2025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8C6031D-E740-48A0-8E86-8D7716D55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437435"/>
              </p:ext>
            </p:extLst>
          </p:nvPr>
        </p:nvGraphicFramePr>
        <p:xfrm>
          <a:off x="1" y="1638923"/>
          <a:ext cx="9905999" cy="529129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77445">
                  <a:extLst>
                    <a:ext uri="{9D8B030D-6E8A-4147-A177-3AD203B41FA5}">
                      <a16:colId xmlns:a16="http://schemas.microsoft.com/office/drawing/2014/main" val="3357005690"/>
                    </a:ext>
                  </a:extLst>
                </a:gridCol>
                <a:gridCol w="478716">
                  <a:extLst>
                    <a:ext uri="{9D8B030D-6E8A-4147-A177-3AD203B41FA5}">
                      <a16:colId xmlns:a16="http://schemas.microsoft.com/office/drawing/2014/main" val="1882936575"/>
                    </a:ext>
                  </a:extLst>
                </a:gridCol>
                <a:gridCol w="1264064">
                  <a:extLst>
                    <a:ext uri="{9D8B030D-6E8A-4147-A177-3AD203B41FA5}">
                      <a16:colId xmlns:a16="http://schemas.microsoft.com/office/drawing/2014/main" val="1744024933"/>
                    </a:ext>
                  </a:extLst>
                </a:gridCol>
                <a:gridCol w="1217534">
                  <a:extLst>
                    <a:ext uri="{9D8B030D-6E8A-4147-A177-3AD203B41FA5}">
                      <a16:colId xmlns:a16="http://schemas.microsoft.com/office/drawing/2014/main" val="2686066552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219965615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062247556"/>
                    </a:ext>
                  </a:extLst>
                </a:gridCol>
                <a:gridCol w="809897">
                  <a:extLst>
                    <a:ext uri="{9D8B030D-6E8A-4147-A177-3AD203B41FA5}">
                      <a16:colId xmlns:a16="http://schemas.microsoft.com/office/drawing/2014/main" val="2837584984"/>
                    </a:ext>
                  </a:extLst>
                </a:gridCol>
                <a:gridCol w="760361">
                  <a:extLst>
                    <a:ext uri="{9D8B030D-6E8A-4147-A177-3AD203B41FA5}">
                      <a16:colId xmlns:a16="http://schemas.microsoft.com/office/drawing/2014/main" val="413040208"/>
                    </a:ext>
                  </a:extLst>
                </a:gridCol>
                <a:gridCol w="763639">
                  <a:extLst>
                    <a:ext uri="{9D8B030D-6E8A-4147-A177-3AD203B41FA5}">
                      <a16:colId xmlns:a16="http://schemas.microsoft.com/office/drawing/2014/main" val="2114513401"/>
                    </a:ext>
                  </a:extLst>
                </a:gridCol>
                <a:gridCol w="866503">
                  <a:extLst>
                    <a:ext uri="{9D8B030D-6E8A-4147-A177-3AD203B41FA5}">
                      <a16:colId xmlns:a16="http://schemas.microsoft.com/office/drawing/2014/main" val="205084761"/>
                    </a:ext>
                  </a:extLst>
                </a:gridCol>
              </a:tblGrid>
              <a:tr h="470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127 238,039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149 618,20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154 987,00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103,59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150 098,90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96,85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149 400,00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99,53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519388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88 710,571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105 463,00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96 923,00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91,90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91 498,90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90 800,00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99,24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964786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Массовый спорт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4 198,151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4 100,00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7 271,00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177,34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7 400,00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101,77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7 400,00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05592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Спорт высших достижений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34 329,317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40 055,20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50 793,00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126,81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51 200,00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100,80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51 200,00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52775"/>
                  </a:ext>
                </a:extLst>
              </a:tr>
              <a:tr h="5004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20 506,000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21 740,00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17 997,00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82,78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15 000,00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83,35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15 000,00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2243"/>
                  </a:ext>
                </a:extLst>
              </a:tr>
              <a:tr h="453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Периодическая печать и издательства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9 847,950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10 700,00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10 697,00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99,97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86,01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794067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Другие вопросы в области средств массовой информации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10 658,050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11 040,00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7 300,00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66,12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5 800,00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79,45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5 800,00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30909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007922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341816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ИТОГО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5 102 236,967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5 855 676,69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 b="0" baseline="0" dirty="0" smtClean="0">
                          <a:latin typeface="+mj-lt"/>
                          <a:cs typeface="Times New Roman" panose="02020603050405020304" pitchFamily="18" charset="0"/>
                        </a:rPr>
                        <a:t> 794  397,50</a:t>
                      </a:r>
                      <a:endParaRPr lang="ru-RU" sz="1000" b="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98,95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5 526 741,52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83,64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4 904 432,40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88,74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14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бюджета в разрезе внутриведомственной структуры расходов Талдомского городского округа на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89682349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solidFill>
                  <a:schemeClr val="accent4">
                    <a:lumMod val="75000"/>
                  </a:schemeClr>
                </a:solidFill>
                <a:latin typeface="Times New Roman"/>
              </a:rPr>
              <a:t>Дефицит бюджета Талдомского городского округа Московской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586569"/>
              </p:ext>
            </p:extLst>
          </p:nvPr>
        </p:nvGraphicFramePr>
        <p:xfrm>
          <a:off x="0" y="3124200"/>
          <a:ext cx="9906000" cy="400656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20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2043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2028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Дефицит бюджета Талдомского городского 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-46 315,05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-39 715,156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-25 131,850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smtClean="0"/>
                        <a:t>46 315,05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39 715,156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25 131,850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</a:rPr>
                        <a:t>Получение </a:t>
                      </a:r>
                      <a:r>
                        <a:rPr lang="ru-RU" sz="1200" u="none" strike="noStrike" dirty="0">
                          <a:effectLst/>
                        </a:rPr>
                        <a:t>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 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46 315,05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39 715,156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25 131,850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 Увеличение прочих остатков денежных средств бюджетов городских 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+mj-lt"/>
                        </a:rPr>
                        <a:t>-5 748 </a:t>
                      </a:r>
                      <a:r>
                        <a:rPr lang="ru-RU" sz="1400" b="0" i="0" u="none" strike="noStrike" dirty="0" smtClean="0">
                          <a:effectLst/>
                          <a:latin typeface="+mj-lt"/>
                        </a:rPr>
                        <a:t>082,45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-5 592 026,363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-5 054 300,549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</a:rPr>
                        <a:t>Уменьшение прочих остатков денежных средств бюджетов городских 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+mj-lt"/>
                        </a:rPr>
                        <a:t>5 794 397,502</a:t>
                      </a: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5 631 741,519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5 079 432,399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–46 315,05 тыс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руб.---------------------------------------------------------- 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1,68 %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–39 715,156 тыс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------------------------------------------------------------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1,24 %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–25 131,850 тыс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  ------------------------------------------------------------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0,80 %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безвозмездных поступлений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8827"/>
            <a:ext cx="9905999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28987"/>
              </p:ext>
            </p:extLst>
          </p:nvPr>
        </p:nvGraphicFramePr>
        <p:xfrm>
          <a:off x="1510" y="652260"/>
          <a:ext cx="9904490" cy="843280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64227"/>
              </p:ext>
            </p:extLst>
          </p:nvPr>
        </p:nvGraphicFramePr>
        <p:xfrm>
          <a:off x="0" y="1485899"/>
          <a:ext cx="9906000" cy="2713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«Здравоохранение»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91261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121736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</a:t>
                      </a:r>
                    </a:p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обеспечении жильем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4BA1F232-04D2-45F5-A0DE-654B0081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939"/>
            <a:ext cx="5117910" cy="26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C3AC0-937D-4E5F-8DCE-B5648589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263" y="4200938"/>
            <a:ext cx="4801737" cy="26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 Планируемые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7210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759646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60020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97982"/>
              </p:ext>
            </p:extLst>
          </p:nvPr>
        </p:nvGraphicFramePr>
        <p:xfrm>
          <a:off x="0" y="1452719"/>
          <a:ext cx="9906000" cy="315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753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837BA7D-A762-4C60-B725-1DF53CE9E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579635"/>
              </p:ext>
            </p:extLst>
          </p:nvPr>
        </p:nvGraphicFramePr>
        <p:xfrm>
          <a:off x="0" y="1762540"/>
          <a:ext cx="9906000" cy="529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5339">
                  <a:extLst>
                    <a:ext uri="{9D8B030D-6E8A-4147-A177-3AD203B41FA5}">
                      <a16:colId xmlns:a16="http://schemas.microsoft.com/office/drawing/2014/main" val="3151732747"/>
                    </a:ext>
                  </a:extLst>
                </a:gridCol>
                <a:gridCol w="771111">
                  <a:extLst>
                    <a:ext uri="{9D8B030D-6E8A-4147-A177-3AD203B41FA5}">
                      <a16:colId xmlns:a16="http://schemas.microsoft.com/office/drawing/2014/main" val="70776113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01945710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3822415250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356687158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3741074202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val="4180352848"/>
                    </a:ext>
                  </a:extLst>
                </a:gridCol>
              </a:tblGrid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6499291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3389146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6710073"/>
                  </a:ext>
                </a:extLst>
              </a:tr>
              <a:tr h="4954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0434957"/>
                  </a:ext>
                </a:extLst>
              </a:tr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795,673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807,953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1031,757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1144,562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1257,625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020713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0616838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муниципальных культурно-досуговых учреждений в сельской местности, в отношении которых проведен ремонт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0457418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2191936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383,350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421,685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463,853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510,239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561,262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1047464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9155361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285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7727"/>
              </p:ext>
            </p:extLst>
          </p:nvPr>
        </p:nvGraphicFramePr>
        <p:xfrm>
          <a:off x="-1" y="651849"/>
          <a:ext cx="9896476" cy="871684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7092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33579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38011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24003"/>
              </p:ext>
            </p:extLst>
          </p:nvPr>
        </p:nvGraphicFramePr>
        <p:xfrm>
          <a:off x="0" y="1528601"/>
          <a:ext cx="9896475" cy="312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000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3DFF31-265C-4C6C-B373-2276BCCD3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87302"/>
              </p:ext>
            </p:extLst>
          </p:nvPr>
        </p:nvGraphicFramePr>
        <p:xfrm>
          <a:off x="0" y="1828802"/>
          <a:ext cx="9906000" cy="269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1113">
                  <a:extLst>
                    <a:ext uri="{9D8B030D-6E8A-4147-A177-3AD203B41FA5}">
                      <a16:colId xmlns:a16="http://schemas.microsoft.com/office/drawing/2014/main" val="154358325"/>
                    </a:ext>
                  </a:extLst>
                </a:gridCol>
                <a:gridCol w="711062">
                  <a:extLst>
                    <a:ext uri="{9D8B030D-6E8A-4147-A177-3AD203B41FA5}">
                      <a16:colId xmlns:a16="http://schemas.microsoft.com/office/drawing/2014/main" val="15507653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10380895"/>
                    </a:ext>
                  </a:extLst>
                </a:gridCol>
                <a:gridCol w="912329">
                  <a:extLst>
                    <a:ext uri="{9D8B030D-6E8A-4147-A177-3AD203B41FA5}">
                      <a16:colId xmlns:a16="http://schemas.microsoft.com/office/drawing/2014/main" val="125718540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45836724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2717723488"/>
                    </a:ext>
                  </a:extLst>
                </a:gridCol>
                <a:gridCol w="788504">
                  <a:extLst>
                    <a:ext uri="{9D8B030D-6E8A-4147-A177-3AD203B41FA5}">
                      <a16:colId xmlns:a16="http://schemas.microsoft.com/office/drawing/2014/main" val="2557081186"/>
                    </a:ext>
                  </a:extLst>
                </a:gridCol>
              </a:tblGrid>
              <a:tr h="7744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6749343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02059908"/>
                  </a:ext>
                </a:extLst>
              </a:tr>
              <a:tr h="4184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049115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013799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7665708"/>
                  </a:ext>
                </a:extLst>
              </a:tr>
              <a:tr h="2034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 музейных фондов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0932695"/>
                  </a:ext>
                </a:extLst>
              </a:tr>
              <a:tr h="348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работников муниципальных учреждений, которым произведены стимулирующие выплаты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22711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4EF75A-CA12-410B-977E-362A709B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9" y="4524375"/>
            <a:ext cx="4737652" cy="2333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4798A4-EF59-49BE-BCD5-1D677E09D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33900"/>
            <a:ext cx="5194851" cy="2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98022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50018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78698"/>
              </p:ext>
            </p:extLst>
          </p:nvPr>
        </p:nvGraphicFramePr>
        <p:xfrm>
          <a:off x="0" y="1296863"/>
          <a:ext cx="9916274" cy="307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939239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2CB939B-C122-4B8F-8261-A89859AE8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08860"/>
              </p:ext>
            </p:extLst>
          </p:nvPr>
        </p:nvGraphicFramePr>
        <p:xfrm>
          <a:off x="0" y="1616767"/>
          <a:ext cx="9906000" cy="5241235"/>
        </p:xfrm>
        <a:graphic>
          <a:graphicData uri="http://schemas.openxmlformats.org/drawingml/2006/table">
            <a:tbl>
              <a:tblPr/>
              <a:tblGrid>
                <a:gridCol w="4922738">
                  <a:extLst>
                    <a:ext uri="{9D8B030D-6E8A-4147-A177-3AD203B41FA5}">
                      <a16:colId xmlns:a16="http://schemas.microsoft.com/office/drawing/2014/main" val="1416537215"/>
                    </a:ext>
                  </a:extLst>
                </a:gridCol>
                <a:gridCol w="860806">
                  <a:extLst>
                    <a:ext uri="{9D8B030D-6E8A-4147-A177-3AD203B41FA5}">
                      <a16:colId xmlns:a16="http://schemas.microsoft.com/office/drawing/2014/main" val="468330241"/>
                    </a:ext>
                  </a:extLst>
                </a:gridCol>
                <a:gridCol w="833906">
                  <a:extLst>
                    <a:ext uri="{9D8B030D-6E8A-4147-A177-3AD203B41FA5}">
                      <a16:colId xmlns:a16="http://schemas.microsoft.com/office/drawing/2014/main" val="734262306"/>
                    </a:ext>
                  </a:extLst>
                </a:gridCol>
                <a:gridCol w="1035658">
                  <a:extLst>
                    <a:ext uri="{9D8B030D-6E8A-4147-A177-3AD203B41FA5}">
                      <a16:colId xmlns:a16="http://schemas.microsoft.com/office/drawing/2014/main" val="2248621343"/>
                    </a:ext>
                  </a:extLst>
                </a:gridCol>
                <a:gridCol w="807006">
                  <a:extLst>
                    <a:ext uri="{9D8B030D-6E8A-4147-A177-3AD203B41FA5}">
                      <a16:colId xmlns:a16="http://schemas.microsoft.com/office/drawing/2014/main" val="1233730406"/>
                    </a:ext>
                  </a:extLst>
                </a:gridCol>
                <a:gridCol w="766656">
                  <a:extLst>
                    <a:ext uri="{9D8B030D-6E8A-4147-A177-3AD203B41FA5}">
                      <a16:colId xmlns:a16="http://schemas.microsoft.com/office/drawing/2014/main" val="1285522519"/>
                    </a:ext>
                  </a:extLst>
                </a:gridCol>
                <a:gridCol w="679230">
                  <a:extLst>
                    <a:ext uri="{9D8B030D-6E8A-4147-A177-3AD203B41FA5}">
                      <a16:colId xmlns:a16="http://schemas.microsoft.com/office/drawing/2014/main" val="531964928"/>
                    </a:ext>
                  </a:extLst>
                </a:gridCol>
              </a:tblGrid>
              <a:tr h="605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0794312"/>
                  </a:ext>
                </a:extLst>
              </a:tr>
              <a:tr h="397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 5 до 18 лет, охваченных дополнительным образованием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335901"/>
                  </a:ext>
                </a:extLst>
              </a:tr>
              <a:tr h="7031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171316"/>
                  </a:ext>
                </a:extLst>
              </a:tr>
              <a:tr h="90173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4217978"/>
                  </a:ext>
                </a:extLst>
              </a:tr>
              <a:tr h="3343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 возрасте до 3-х лет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9822169"/>
                  </a:ext>
                </a:extLst>
              </a:tr>
              <a:tr h="4963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0455097"/>
                  </a:ext>
                </a:extLst>
              </a:tr>
              <a:tr h="12078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381841"/>
                  </a:ext>
                </a:extLst>
              </a:tr>
              <a:tr h="5956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новые места в образовательных организациях различных типов для реализации дополнительных общеразвивающих программ всех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280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    </a:t>
            </a:r>
            <a:r>
              <a:rPr lang="ru" sz="2300" b="1" i="1" dirty="0">
                <a:latin typeface="Times New Roman"/>
              </a:rPr>
              <a:t>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62441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886608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5397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31922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96917"/>
              </p:ext>
            </p:extLst>
          </p:nvPr>
        </p:nvGraphicFramePr>
        <p:xfrm>
          <a:off x="0" y="1466663"/>
          <a:ext cx="9906000" cy="41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56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0843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4151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4AD46C6-D539-46E0-AB1A-9E97FD8C9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643642"/>
              </p:ext>
            </p:extLst>
          </p:nvPr>
        </p:nvGraphicFramePr>
        <p:xfrm>
          <a:off x="0" y="1897039"/>
          <a:ext cx="9905996" cy="341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4365">
                  <a:extLst>
                    <a:ext uri="{9D8B030D-6E8A-4147-A177-3AD203B41FA5}">
                      <a16:colId xmlns:a16="http://schemas.microsoft.com/office/drawing/2014/main" val="3686131149"/>
                    </a:ext>
                  </a:extLst>
                </a:gridCol>
                <a:gridCol w="636105">
                  <a:extLst>
                    <a:ext uri="{9D8B030D-6E8A-4147-A177-3AD203B41FA5}">
                      <a16:colId xmlns:a16="http://schemas.microsoft.com/office/drawing/2014/main" val="170240499"/>
                    </a:ext>
                  </a:extLst>
                </a:gridCol>
                <a:gridCol w="880855">
                  <a:extLst>
                    <a:ext uri="{9D8B030D-6E8A-4147-A177-3AD203B41FA5}">
                      <a16:colId xmlns:a16="http://schemas.microsoft.com/office/drawing/2014/main" val="3161857777"/>
                    </a:ext>
                  </a:extLst>
                </a:gridCol>
                <a:gridCol w="881684">
                  <a:extLst>
                    <a:ext uri="{9D8B030D-6E8A-4147-A177-3AD203B41FA5}">
                      <a16:colId xmlns:a16="http://schemas.microsoft.com/office/drawing/2014/main" val="3171906269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91322102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2858975711"/>
                    </a:ext>
                  </a:extLst>
                </a:gridCol>
                <a:gridCol w="708987">
                  <a:extLst>
                    <a:ext uri="{9D8B030D-6E8A-4147-A177-3AD203B41FA5}">
                      <a16:colId xmlns:a16="http://schemas.microsoft.com/office/drawing/2014/main" val="3242060975"/>
                    </a:ext>
                  </a:extLst>
                </a:gridCol>
              </a:tblGrid>
              <a:tr h="28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"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2179760"/>
                  </a:ext>
                </a:extLst>
              </a:tr>
              <a:tr h="614124">
                <a:tc>
                  <a:txBody>
                    <a:bodyPr/>
                    <a:lstStyle/>
                    <a:p>
                      <a:pPr lvl="1" algn="l" fontAlgn="t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 среднемесячному доходу от трудовой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667185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 общеобразовательных организациях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1651927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 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214040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914215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7319817"/>
                  </a:ext>
                </a:extLst>
              </a:tr>
              <a:tr h="76643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1567136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7648684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47144454-87E2-4A12-B5F8-D1C493F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1" y="5336275"/>
            <a:ext cx="3327778" cy="15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AE304B3-E71E-4766-BEF9-C83F1108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4950"/>
            <a:ext cx="3357349" cy="15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CA43C3C-2A37-4631-90D6-55A95860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49" y="5308978"/>
            <a:ext cx="3220872" cy="15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-1241946" y="5135880"/>
            <a:ext cx="504967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84668"/>
              </p:ext>
            </p:extLst>
          </p:nvPr>
        </p:nvGraphicFramePr>
        <p:xfrm>
          <a:off x="9054" y="521210"/>
          <a:ext cx="9886384" cy="1036675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3646099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106452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1098557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611554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 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 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9811"/>
              </p:ext>
            </p:extLst>
          </p:nvPr>
        </p:nvGraphicFramePr>
        <p:xfrm>
          <a:off x="1" y="1653702"/>
          <a:ext cx="9895436" cy="28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545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956789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«Социальная  защита  населения»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09958DC-91DB-401D-A49C-5C81762D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90378"/>
              </p:ext>
            </p:extLst>
          </p:nvPr>
        </p:nvGraphicFramePr>
        <p:xfrm>
          <a:off x="0" y="1937982"/>
          <a:ext cx="9906000" cy="2745815"/>
        </p:xfrm>
        <a:graphic>
          <a:graphicData uri="http://schemas.openxmlformats.org/drawingml/2006/table">
            <a:tbl>
              <a:tblPr/>
              <a:tblGrid>
                <a:gridCol w="3944203">
                  <a:extLst>
                    <a:ext uri="{9D8B030D-6E8A-4147-A177-3AD203B41FA5}">
                      <a16:colId xmlns:a16="http://schemas.microsoft.com/office/drawing/2014/main" val="4197807235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155061487"/>
                    </a:ext>
                  </a:extLst>
                </a:gridCol>
                <a:gridCol w="1050877">
                  <a:extLst>
                    <a:ext uri="{9D8B030D-6E8A-4147-A177-3AD203B41FA5}">
                      <a16:colId xmlns:a16="http://schemas.microsoft.com/office/drawing/2014/main" val="4119333776"/>
                    </a:ext>
                  </a:extLst>
                </a:gridCol>
                <a:gridCol w="1255594">
                  <a:extLst>
                    <a:ext uri="{9D8B030D-6E8A-4147-A177-3AD203B41FA5}">
                      <a16:colId xmlns:a16="http://schemas.microsoft.com/office/drawing/2014/main" val="3946087794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224269794"/>
                    </a:ext>
                  </a:extLst>
                </a:gridCol>
                <a:gridCol w="723332">
                  <a:extLst>
                    <a:ext uri="{9D8B030D-6E8A-4147-A177-3AD203B41FA5}">
                      <a16:colId xmlns:a16="http://schemas.microsoft.com/office/drawing/2014/main" val="2891409420"/>
                    </a:ext>
                  </a:extLst>
                </a:gridCol>
                <a:gridCol w="748352">
                  <a:extLst>
                    <a:ext uri="{9D8B030D-6E8A-4147-A177-3AD203B41FA5}">
                      <a16:colId xmlns:a16="http://schemas.microsoft.com/office/drawing/2014/main" val="2417670988"/>
                    </a:ext>
                  </a:extLst>
                </a:gridCol>
              </a:tblGrid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6333808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3369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7940221"/>
                  </a:ext>
                </a:extLst>
              </a:tr>
              <a:tr h="6431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5624998"/>
                  </a:ext>
                </a:extLst>
              </a:tr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8615322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которым оказана поддержка органами местного самоуправления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05758"/>
                  </a:ext>
                </a:extLst>
              </a:tr>
              <a:tr h="5163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1743288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414E7E-C440-4DED-ADDC-19CF1D0A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4708477"/>
            <a:ext cx="5347648" cy="225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289ED0-CCB4-4EA8-B02A-0BEAB1BB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35773"/>
            <a:ext cx="4626591" cy="21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83222" y="8588883"/>
            <a:ext cx="186529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209365"/>
              </p:ext>
            </p:extLst>
          </p:nvPr>
        </p:nvGraphicFramePr>
        <p:xfrm>
          <a:off x="0" y="521210"/>
          <a:ext cx="9886384" cy="1022919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19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396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051539"/>
              </p:ext>
            </p:extLst>
          </p:nvPr>
        </p:nvGraphicFramePr>
        <p:xfrm>
          <a:off x="0" y="1402071"/>
          <a:ext cx="9906000" cy="312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35438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«Спорт»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2B32BD-8EE3-416A-9B31-6FEF9D8D1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89324"/>
              </p:ext>
            </p:extLst>
          </p:nvPr>
        </p:nvGraphicFramePr>
        <p:xfrm>
          <a:off x="0" y="1705970"/>
          <a:ext cx="9905999" cy="3500387"/>
        </p:xfrm>
        <a:graphic>
          <a:graphicData uri="http://schemas.openxmlformats.org/drawingml/2006/table">
            <a:tbl>
              <a:tblPr/>
              <a:tblGrid>
                <a:gridCol w="5322627">
                  <a:extLst>
                    <a:ext uri="{9D8B030D-6E8A-4147-A177-3AD203B41FA5}">
                      <a16:colId xmlns:a16="http://schemas.microsoft.com/office/drawing/2014/main" val="147025708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4118896183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722978019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586498426"/>
                    </a:ext>
                  </a:extLst>
                </a:gridCol>
                <a:gridCol w="706414">
                  <a:extLst>
                    <a:ext uri="{9D8B030D-6E8A-4147-A177-3AD203B41FA5}">
                      <a16:colId xmlns:a16="http://schemas.microsoft.com/office/drawing/2014/main" val="3404979740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487130572"/>
                    </a:ext>
                  </a:extLst>
                </a:gridCol>
                <a:gridCol w="775647">
                  <a:extLst>
                    <a:ext uri="{9D8B030D-6E8A-4147-A177-3AD203B41FA5}">
                      <a16:colId xmlns:a16="http://schemas.microsoft.com/office/drawing/2014/main" val="1158729549"/>
                    </a:ext>
                  </a:extLst>
                </a:gridCol>
              </a:tblGrid>
              <a:tr h="143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7850950"/>
                  </a:ext>
                </a:extLst>
              </a:tr>
              <a:tr h="4608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базовому году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74501"/>
                  </a:ext>
                </a:extLst>
              </a:tr>
              <a:tr h="34208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7640715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4326392"/>
                  </a:ext>
                </a:extLst>
              </a:tr>
              <a:tr h="28506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571155"/>
                  </a:ext>
                </a:extLst>
              </a:tr>
              <a:tr h="2280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6267824"/>
                  </a:ext>
                </a:extLst>
              </a:tr>
              <a:tr h="5607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1564913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76548"/>
                  </a:ext>
                </a:extLst>
              </a:tr>
              <a:tr h="24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29132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1CDBED-834E-4B32-B070-443755EF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9700"/>
            <a:ext cx="3753134" cy="16383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ED05153-4385-4ACF-A7D7-8D33295B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1" y="5219700"/>
            <a:ext cx="2756848" cy="16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7A30E6F-CCE6-4345-B03D-45E60131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12" y="5257800"/>
            <a:ext cx="3587087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0345002" y="5135880"/>
            <a:ext cx="900751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46212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32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7899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38871"/>
              </p:ext>
            </p:extLst>
          </p:nvPr>
        </p:nvGraphicFramePr>
        <p:xfrm>
          <a:off x="0" y="1412342"/>
          <a:ext cx="9908275" cy="739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2813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634822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4762AE21-2043-4A8A-B185-D2329630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16725"/>
              </p:ext>
            </p:extLst>
          </p:nvPr>
        </p:nvGraphicFramePr>
        <p:xfrm>
          <a:off x="1" y="2156346"/>
          <a:ext cx="9906001" cy="1924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4797">
                  <a:extLst>
                    <a:ext uri="{9D8B030D-6E8A-4147-A177-3AD203B41FA5}">
                      <a16:colId xmlns:a16="http://schemas.microsoft.com/office/drawing/2014/main" val="268687043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270147846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484252577"/>
                    </a:ext>
                  </a:extLst>
                </a:gridCol>
                <a:gridCol w="956129">
                  <a:extLst>
                    <a:ext uri="{9D8B030D-6E8A-4147-A177-3AD203B41FA5}">
                      <a16:colId xmlns:a16="http://schemas.microsoft.com/office/drawing/2014/main" val="3950759771"/>
                    </a:ext>
                  </a:extLst>
                </a:gridCol>
                <a:gridCol w="696210">
                  <a:extLst>
                    <a:ext uri="{9D8B030D-6E8A-4147-A177-3AD203B41FA5}">
                      <a16:colId xmlns:a16="http://schemas.microsoft.com/office/drawing/2014/main" val="3905076268"/>
                    </a:ext>
                  </a:extLst>
                </a:gridCol>
                <a:gridCol w="844494">
                  <a:extLst>
                    <a:ext uri="{9D8B030D-6E8A-4147-A177-3AD203B41FA5}">
                      <a16:colId xmlns:a16="http://schemas.microsoft.com/office/drawing/2014/main" val="850585305"/>
                    </a:ext>
                  </a:extLst>
                </a:gridCol>
                <a:gridCol w="751869">
                  <a:extLst>
                    <a:ext uri="{9D8B030D-6E8A-4147-A177-3AD203B41FA5}">
                      <a16:colId xmlns:a16="http://schemas.microsoft.com/office/drawing/2014/main" val="2022844741"/>
                    </a:ext>
                  </a:extLst>
                </a:gridCol>
              </a:tblGrid>
              <a:tr h="19243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1984030"/>
                  </a:ext>
                </a:extLst>
              </a:tr>
            </a:tbl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A967025C-9DB0-47D9-AECA-772228F0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80681"/>
            <a:ext cx="5199797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1FE9DA8-0CC5-4A92-98F7-37EF2263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7" y="4080681"/>
            <a:ext cx="4706203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84177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4161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49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5766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777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658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14239"/>
              </p:ext>
            </p:extLst>
          </p:nvPr>
        </p:nvGraphicFramePr>
        <p:xfrm>
          <a:off x="0" y="1397283"/>
          <a:ext cx="9905999" cy="18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081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86149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670679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«Экология и окружающая среда» 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79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5888DEB-6B85-4619-94B3-4CCB7CE8E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57811"/>
              </p:ext>
            </p:extLst>
          </p:nvPr>
        </p:nvGraphicFramePr>
        <p:xfrm>
          <a:off x="0" y="3207227"/>
          <a:ext cx="9906002" cy="3650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0151">
                  <a:extLst>
                    <a:ext uri="{9D8B030D-6E8A-4147-A177-3AD203B41FA5}">
                      <a16:colId xmlns:a16="http://schemas.microsoft.com/office/drawing/2014/main" val="532120975"/>
                    </a:ext>
                  </a:extLst>
                </a:gridCol>
                <a:gridCol w="759224">
                  <a:extLst>
                    <a:ext uri="{9D8B030D-6E8A-4147-A177-3AD203B41FA5}">
                      <a16:colId xmlns:a16="http://schemas.microsoft.com/office/drawing/2014/main" val="2252455445"/>
                    </a:ext>
                  </a:extLst>
                </a:gridCol>
                <a:gridCol w="690919">
                  <a:extLst>
                    <a:ext uri="{9D8B030D-6E8A-4147-A177-3AD203B41FA5}">
                      <a16:colId xmlns:a16="http://schemas.microsoft.com/office/drawing/2014/main" val="3881064736"/>
                    </a:ext>
                  </a:extLst>
                </a:gridCol>
                <a:gridCol w="724330">
                  <a:extLst>
                    <a:ext uri="{9D8B030D-6E8A-4147-A177-3AD203B41FA5}">
                      <a16:colId xmlns:a16="http://schemas.microsoft.com/office/drawing/2014/main" val="68459363"/>
                    </a:ext>
                  </a:extLst>
                </a:gridCol>
                <a:gridCol w="669663">
                  <a:extLst>
                    <a:ext uri="{9D8B030D-6E8A-4147-A177-3AD203B41FA5}">
                      <a16:colId xmlns:a16="http://schemas.microsoft.com/office/drawing/2014/main" val="3833894521"/>
                    </a:ext>
                  </a:extLst>
                </a:gridCol>
                <a:gridCol w="705610">
                  <a:extLst>
                    <a:ext uri="{9D8B030D-6E8A-4147-A177-3AD203B41FA5}">
                      <a16:colId xmlns:a16="http://schemas.microsoft.com/office/drawing/2014/main" val="1760211664"/>
                    </a:ext>
                  </a:extLst>
                </a:gridCol>
                <a:gridCol w="686105">
                  <a:extLst>
                    <a:ext uri="{9D8B030D-6E8A-4147-A177-3AD203B41FA5}">
                      <a16:colId xmlns:a16="http://schemas.microsoft.com/office/drawing/2014/main" val="2547554255"/>
                    </a:ext>
                  </a:extLst>
                </a:gridCol>
              </a:tblGrid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2509515"/>
                  </a:ext>
                </a:extLst>
              </a:tr>
              <a:tr h="3659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2391445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18646"/>
                  </a:ext>
                </a:extLst>
              </a:tr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9244358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148557"/>
                  </a:ext>
                </a:extLst>
              </a:tr>
              <a:tr h="5450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значимые объекты оборудованы материально-техническими средствами в соответствии с требованиями антитеррористической защищенности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1714785"/>
                  </a:ext>
                </a:extLst>
              </a:tr>
              <a:tr h="1910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511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676460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402939"/>
              </p:ext>
            </p:extLst>
          </p:nvPr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79470"/>
              </p:ext>
            </p:extLst>
          </p:nvPr>
        </p:nvGraphicFramePr>
        <p:xfrm>
          <a:off x="1" y="2265528"/>
          <a:ext cx="9906000" cy="4592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6399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77923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50626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470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480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7944185"/>
                  </a:ext>
                </a:extLst>
              </a:tr>
              <a:tr h="1015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1611216"/>
                  </a:ext>
                </a:extLst>
              </a:tr>
              <a:tr h="1015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Московской области средствами индивидуальной защиты, медицинскими средствами индивидуальной защиты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5104334"/>
                  </a:ext>
                </a:extLst>
              </a:tr>
              <a:tr h="77594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4466266"/>
                  </a:ext>
                </a:extLst>
              </a:tr>
              <a:tr h="13054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492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2508"/>
            <a:ext cx="9905999" cy="39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11336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373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249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854696"/>
              </p:ext>
            </p:extLst>
          </p:nvPr>
        </p:nvGraphicFramePr>
        <p:xfrm>
          <a:off x="0" y="2265527"/>
          <a:ext cx="9906001" cy="2049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3426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3736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05797"/>
                  </a:ext>
                </a:extLst>
              </a:tr>
              <a:tr h="61798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кладбищ, на которых проводятся работы  по содержанию мест захоронений, текущий и капитальный ремонт основных фондов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099449"/>
                  </a:ext>
                </a:extLst>
              </a:tr>
              <a:tr h="10576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видеокамер, установленных на территории городского округа в рамках муниципальных контрактов на оказание услуг по предоставлению видеоизображения для системы «Безопасный регион» в местах массового скопления людей, на детских игровых, спортивных площадках и социальных объектах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2169803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497F21D5-09DC-4CAA-A397-05573325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5"/>
            <a:ext cx="2825087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4FCA661-ADB9-4C8D-A0AD-514B2722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126" y="4324350"/>
            <a:ext cx="3474492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CA81C91-A492-4978-8043-83FB0CAE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63" y="4333876"/>
            <a:ext cx="3629238" cy="252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9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572768" y="8592824"/>
            <a:ext cx="2001762" cy="817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2731"/>
              </p:ext>
            </p:extLst>
          </p:nvPr>
        </p:nvGraphicFramePr>
        <p:xfrm>
          <a:off x="0" y="435006"/>
          <a:ext cx="9906000" cy="101918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81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994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821600"/>
              </p:ext>
            </p:extLst>
          </p:nvPr>
        </p:nvGraphicFramePr>
        <p:xfrm>
          <a:off x="-9053" y="1406610"/>
          <a:ext cx="9915052" cy="30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0764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C564B4-824C-4101-AFBE-4B5E50A45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00107"/>
              </p:ext>
            </p:extLst>
          </p:nvPr>
        </p:nvGraphicFramePr>
        <p:xfrm>
          <a:off x="-2" y="1730139"/>
          <a:ext cx="9906002" cy="409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28258460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53528027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1189347594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2845550280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3504251098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278397246"/>
                    </a:ext>
                  </a:extLst>
                </a:gridCol>
                <a:gridCol w="680115">
                  <a:extLst>
                    <a:ext uri="{9D8B030D-6E8A-4147-A177-3AD203B41FA5}">
                      <a16:colId xmlns:a16="http://schemas.microsoft.com/office/drawing/2014/main" val="272436064"/>
                    </a:ext>
                  </a:extLst>
                </a:gridCol>
              </a:tblGrid>
              <a:tr h="37969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3797414"/>
                  </a:ext>
                </a:extLst>
              </a:tr>
              <a:tr h="3551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70336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056718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случаев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513518"/>
                  </a:ext>
                </a:extLst>
              </a:tr>
              <a:tr h="4476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5964188"/>
                  </a:ext>
                </a:extLst>
              </a:tr>
              <a:tr h="10374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1070342"/>
                  </a:ext>
                </a:extLst>
              </a:tr>
              <a:tr h="595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 в возрасте от 18 до 22 лет включительно, реализовавших жилищный сертификат и единовременную социальную выплату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3748410"/>
                  </a:ext>
                </a:extLst>
              </a:tr>
            </a:tbl>
          </a:graphicData>
        </a:graphic>
      </p:graphicFrame>
      <p:pic>
        <p:nvPicPr>
          <p:cNvPr id="8196" name="Picture 4">
            <a:extLst>
              <a:ext uri="{FF2B5EF4-FFF2-40B4-BE49-F238E27FC236}">
                <a16:creationId xmlns:a16="http://schemas.microsoft.com/office/drawing/2014/main" id="{809EF7BE-5F9F-4FFD-A021-F546D9FD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819775"/>
            <a:ext cx="363855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57DCBDF1-61BB-4B66-84A4-BCA18942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5848350"/>
            <a:ext cx="332422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CC37D2E-38A0-4748-B619-07BE2E38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00"/>
            <a:ext cx="2990850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87388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0943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2141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58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7704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53219"/>
              </p:ext>
            </p:extLst>
          </p:nvPr>
        </p:nvGraphicFramePr>
        <p:xfrm>
          <a:off x="-9052" y="1314450"/>
          <a:ext cx="9915052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4837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10215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60007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инженерной инфраструктуры, энергоэффективности»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27E052E-74EA-46DA-ACBD-976C1DC25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841615"/>
              </p:ext>
            </p:extLst>
          </p:nvPr>
        </p:nvGraphicFramePr>
        <p:xfrm>
          <a:off x="0" y="1910688"/>
          <a:ext cx="9905998" cy="3052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127326594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940490547"/>
                    </a:ext>
                  </a:extLst>
                </a:gridCol>
                <a:gridCol w="873456">
                  <a:extLst>
                    <a:ext uri="{9D8B030D-6E8A-4147-A177-3AD203B41FA5}">
                      <a16:colId xmlns:a16="http://schemas.microsoft.com/office/drawing/2014/main" val="2008078969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1101656707"/>
                    </a:ext>
                  </a:extLst>
                </a:gridCol>
                <a:gridCol w="675564">
                  <a:extLst>
                    <a:ext uri="{9D8B030D-6E8A-4147-A177-3AD203B41FA5}">
                      <a16:colId xmlns:a16="http://schemas.microsoft.com/office/drawing/2014/main" val="2450290638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394258737"/>
                    </a:ext>
                  </a:extLst>
                </a:gridCol>
                <a:gridCol w="581023">
                  <a:extLst>
                    <a:ext uri="{9D8B030D-6E8A-4147-A177-3AD203B41FA5}">
                      <a16:colId xmlns:a16="http://schemas.microsoft.com/office/drawing/2014/main" val="3163580783"/>
                    </a:ext>
                  </a:extLst>
                </a:gridCol>
              </a:tblGrid>
              <a:tr h="4973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9182339"/>
                  </a:ext>
                </a:extLst>
              </a:tr>
              <a:tr h="278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сетей (участков) водоснабжения, водоотведения, теплоснабжения муниципальной собственности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859773"/>
                  </a:ext>
                </a:extLst>
              </a:tr>
              <a:tr h="278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учет- оснащенность многоквартирных домов общедомовыми приборами учета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64,97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6942840"/>
                  </a:ext>
                </a:extLst>
              </a:tr>
              <a:tr h="562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1231515"/>
                  </a:ext>
                </a:extLst>
              </a:tr>
              <a:tr h="562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79,81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9502202"/>
                  </a:ext>
                </a:extLst>
              </a:tr>
              <a:tr h="4067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Оснащенность многоквартирных домов общедомовыми (коллективными)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1874151"/>
                  </a:ext>
                </a:extLst>
              </a:tr>
              <a:tr h="274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3965937"/>
                  </a:ext>
                </a:extLst>
              </a:tr>
            </a:tbl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607BBD59-6292-4074-AACC-7B931024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90641"/>
            <a:ext cx="5076967" cy="18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F821821-A448-497F-B272-1AD85F4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4979624"/>
            <a:ext cx="4842681" cy="18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45002" y="8578902"/>
            <a:ext cx="1853333" cy="9570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22037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58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98285"/>
              </p:ext>
            </p:extLst>
          </p:nvPr>
        </p:nvGraphicFramePr>
        <p:xfrm>
          <a:off x="0" y="1301863"/>
          <a:ext cx="9906003" cy="278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9505311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19C0AF-0D2A-4158-A4D0-6C15B66DD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22757"/>
              </p:ext>
            </p:extLst>
          </p:nvPr>
        </p:nvGraphicFramePr>
        <p:xfrm>
          <a:off x="0" y="1596788"/>
          <a:ext cx="9906001" cy="4124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209973959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32976860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142571146"/>
                    </a:ext>
                  </a:extLst>
                </a:gridCol>
                <a:gridCol w="784320">
                  <a:extLst>
                    <a:ext uri="{9D8B030D-6E8A-4147-A177-3AD203B41FA5}">
                      <a16:colId xmlns:a16="http://schemas.microsoft.com/office/drawing/2014/main" val="189609442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389125999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937832307"/>
                    </a:ext>
                  </a:extLst>
                </a:gridCol>
                <a:gridCol w="680114">
                  <a:extLst>
                    <a:ext uri="{9D8B030D-6E8A-4147-A177-3AD203B41FA5}">
                      <a16:colId xmlns:a16="http://schemas.microsoft.com/office/drawing/2014/main" val="832215858"/>
                    </a:ext>
                  </a:extLst>
                </a:gridCol>
              </a:tblGrid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1990904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8273923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1100901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2526336"/>
                  </a:ext>
                </a:extLst>
              </a:tr>
              <a:tr h="529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139790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МСП в расчете на 10 тыс. человек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9200122"/>
                  </a:ext>
                </a:extLst>
              </a:tr>
              <a:tr h="10610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2715625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4085612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 /на 1000 жите­лей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9150953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3092539"/>
                  </a:ext>
                </a:extLst>
              </a:tr>
              <a:tr h="2286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3089447"/>
                  </a:ext>
                </a:extLst>
              </a:tr>
            </a:tbl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D08CD073-378D-4367-AA7B-4E455C5A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0"/>
            <a:ext cx="3234519" cy="1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E752BE4-F1E8-4215-BDBF-E00557CB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70" y="5732060"/>
            <a:ext cx="3314130" cy="12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4F01C1DF-7433-437F-BF4E-A2E53374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19" y="5718412"/>
            <a:ext cx="3357350" cy="11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35426" y="8665346"/>
            <a:ext cx="1867631" cy="11155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9989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373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65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32819"/>
              </p:ext>
            </p:extLst>
          </p:nvPr>
        </p:nvGraphicFramePr>
        <p:xfrm>
          <a:off x="0" y="1290502"/>
          <a:ext cx="9913544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506139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421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имуществом и муниципальными финансами»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BF1260-69BD-48D1-AAC2-715793E3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71943"/>
              </p:ext>
            </p:extLst>
          </p:nvPr>
        </p:nvGraphicFramePr>
        <p:xfrm>
          <a:off x="0" y="1937983"/>
          <a:ext cx="9905999" cy="358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7342">
                  <a:extLst>
                    <a:ext uri="{9D8B030D-6E8A-4147-A177-3AD203B41FA5}">
                      <a16:colId xmlns:a16="http://schemas.microsoft.com/office/drawing/2014/main" val="407409701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481082208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530318531"/>
                    </a:ext>
                  </a:extLst>
                </a:gridCol>
                <a:gridCol w="805217">
                  <a:extLst>
                    <a:ext uri="{9D8B030D-6E8A-4147-A177-3AD203B41FA5}">
                      <a16:colId xmlns:a16="http://schemas.microsoft.com/office/drawing/2014/main" val="36244732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413795564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4017060928"/>
                    </a:ext>
                  </a:extLst>
                </a:gridCol>
                <a:gridCol w="707409">
                  <a:extLst>
                    <a:ext uri="{9D8B030D-6E8A-4147-A177-3AD203B41FA5}">
                      <a16:colId xmlns:a16="http://schemas.microsoft.com/office/drawing/2014/main" val="4266978853"/>
                    </a:ext>
                  </a:extLst>
                </a:gridCol>
              </a:tblGrid>
              <a:tr h="2325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ГКУ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255964"/>
                  </a:ext>
                </a:extLst>
              </a:tr>
              <a:tr h="49306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2644676"/>
                  </a:ext>
                </a:extLst>
              </a:tr>
              <a:tr h="3310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1929005"/>
                  </a:ext>
                </a:extLst>
              </a:tr>
              <a:tr h="3310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7252476"/>
                  </a:ext>
                </a:extLst>
              </a:tr>
              <a:tr h="3516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7317947"/>
                  </a:ext>
                </a:extLst>
              </a:tr>
              <a:tr h="3312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845137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7977640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использования земель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808233"/>
                  </a:ext>
                </a:extLst>
              </a:tr>
              <a:tr h="3277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3089463"/>
                  </a:ext>
                </a:extLst>
              </a:tr>
              <a:tr h="1554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3517816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110991"/>
                  </a:ext>
                </a:extLst>
              </a:tr>
              <a:tr h="3059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деятельности(оказание услуг) муниципальных органов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2832520"/>
                  </a:ext>
                </a:extLst>
              </a:tr>
            </a:tbl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DE308B2E-016E-471B-937D-BA109E1B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5581934"/>
            <a:ext cx="3928280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061CA9E-5411-4E03-BF63-6038EB66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2"/>
            <a:ext cx="2879678" cy="12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60233A54-C7EC-49FE-A04B-9976B539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94" y="5581934"/>
            <a:ext cx="3119651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5521" y="7985760"/>
            <a:ext cx="153102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25524"/>
              </p:ext>
            </p:extLst>
          </p:nvPr>
        </p:nvGraphicFramePr>
        <p:xfrm>
          <a:off x="0" y="435006"/>
          <a:ext cx="9895438" cy="84134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614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9442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6817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423815"/>
              </p:ext>
            </p:extLst>
          </p:nvPr>
        </p:nvGraphicFramePr>
        <p:xfrm>
          <a:off x="1506" y="1276350"/>
          <a:ext cx="9904494" cy="1509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436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49505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150938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1980C4-805C-49C8-8A2E-37608622C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93633"/>
              </p:ext>
            </p:extLst>
          </p:nvPr>
        </p:nvGraphicFramePr>
        <p:xfrm>
          <a:off x="0" y="2221054"/>
          <a:ext cx="9906000" cy="3227293"/>
        </p:xfrm>
        <a:graphic>
          <a:graphicData uri="http://schemas.openxmlformats.org/drawingml/2006/table">
            <a:tbl>
              <a:tblPr/>
              <a:tblGrid>
                <a:gridCol w="5429250">
                  <a:extLst>
                    <a:ext uri="{9D8B030D-6E8A-4147-A177-3AD203B41FA5}">
                      <a16:colId xmlns:a16="http://schemas.microsoft.com/office/drawing/2014/main" val="9025939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514506667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43628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3611226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88264245"/>
                    </a:ext>
                  </a:extLst>
                </a:gridCol>
                <a:gridCol w="771809">
                  <a:extLst>
                    <a:ext uri="{9D8B030D-6E8A-4147-A177-3AD203B41FA5}">
                      <a16:colId xmlns:a16="http://schemas.microsoft.com/office/drawing/2014/main" val="555175865"/>
                    </a:ext>
                  </a:extLst>
                </a:gridCol>
                <a:gridCol w="666466">
                  <a:extLst>
                    <a:ext uri="{9D8B030D-6E8A-4147-A177-3AD203B41FA5}">
                      <a16:colId xmlns:a16="http://schemas.microsoft.com/office/drawing/2014/main" val="4192261797"/>
                    </a:ext>
                  </a:extLst>
                </a:gridCol>
              </a:tblGrid>
              <a:tr h="4393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5862242"/>
                  </a:ext>
                </a:extLst>
              </a:tr>
              <a:tr h="48169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433268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3220842"/>
                  </a:ext>
                </a:extLst>
              </a:tr>
              <a:tr h="889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муниципальных учреждений в добровольческую (волонтерскую) деятельность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0,007858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7774254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230,67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253,66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279,02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306,92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30331"/>
                  </a:ext>
                </a:extLst>
              </a:tr>
              <a:tr h="5373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2827018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5DBB75A0-9EB8-4698-A200-7DF4CCD3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7824"/>
            <a:ext cx="2838449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4C8D212-7BC9-455D-8D18-82908D28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5495925"/>
            <a:ext cx="3641679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6D00896-ADFC-4877-A4F1-D4C83AF7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476874"/>
            <a:ext cx="3699539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8040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299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86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579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07262"/>
              </p:ext>
            </p:extLst>
          </p:nvPr>
        </p:nvGraphicFramePr>
        <p:xfrm>
          <a:off x="0" y="1356189"/>
          <a:ext cx="9905999" cy="900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6237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 функционирование дорожно-транспортного комплекса»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4DC0AFC-5932-465C-A224-123120663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91939"/>
              </p:ext>
            </p:extLst>
          </p:nvPr>
        </p:nvGraphicFramePr>
        <p:xfrm>
          <a:off x="0" y="2251881"/>
          <a:ext cx="9905997" cy="2507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3821">
                  <a:extLst>
                    <a:ext uri="{9D8B030D-6E8A-4147-A177-3AD203B41FA5}">
                      <a16:colId xmlns:a16="http://schemas.microsoft.com/office/drawing/2014/main" val="1753839639"/>
                    </a:ext>
                  </a:extLst>
                </a:gridCol>
                <a:gridCol w="851279">
                  <a:extLst>
                    <a:ext uri="{9D8B030D-6E8A-4147-A177-3AD203B41FA5}">
                      <a16:colId xmlns:a16="http://schemas.microsoft.com/office/drawing/2014/main" val="4015062052"/>
                    </a:ext>
                  </a:extLst>
                </a:gridCol>
                <a:gridCol w="745509">
                  <a:extLst>
                    <a:ext uri="{9D8B030D-6E8A-4147-A177-3AD203B41FA5}">
                      <a16:colId xmlns:a16="http://schemas.microsoft.com/office/drawing/2014/main" val="949137726"/>
                    </a:ext>
                  </a:extLst>
                </a:gridCol>
                <a:gridCol w="797541">
                  <a:extLst>
                    <a:ext uri="{9D8B030D-6E8A-4147-A177-3AD203B41FA5}">
                      <a16:colId xmlns:a16="http://schemas.microsoft.com/office/drawing/2014/main" val="69154275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1869311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456792738"/>
                    </a:ext>
                  </a:extLst>
                </a:gridCol>
                <a:gridCol w="600072">
                  <a:extLst>
                    <a:ext uri="{9D8B030D-6E8A-4147-A177-3AD203B41FA5}">
                      <a16:colId xmlns:a16="http://schemas.microsoft.com/office/drawing/2014/main" val="1443229963"/>
                    </a:ext>
                  </a:extLst>
                </a:gridCol>
              </a:tblGrid>
              <a:tr h="54220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423543"/>
                  </a:ext>
                </a:extLst>
              </a:tr>
              <a:tr h="6245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0786441"/>
                  </a:ext>
                </a:extLst>
              </a:tr>
              <a:tr h="2807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9684173"/>
                  </a:ext>
                </a:extLst>
              </a:tr>
              <a:tr h="59892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выполнения транспортной работы автомобильным транспортом в соответствии с заключенными муниципальными контрактами и договорами на выполнение работ по перевозке пассажиров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2152530"/>
                  </a:ext>
                </a:extLst>
              </a:tr>
              <a:tr h="4607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56 405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101 896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85 394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796920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E46FCD3-926D-4C33-9052-D27EEC5B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9426"/>
            <a:ext cx="4858603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BFA9C9-0E41-4159-9FE7-1FFE5BF1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2" y="4769427"/>
            <a:ext cx="5047398" cy="20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58601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156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36489"/>
              </p:ext>
            </p:extLst>
          </p:nvPr>
        </p:nvGraphicFramePr>
        <p:xfrm>
          <a:off x="0" y="1355330"/>
          <a:ext cx="9906001" cy="5523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8784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2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7205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104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9507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1611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8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71219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63765"/>
              </p:ext>
            </p:extLst>
          </p:nvPr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6344"/>
              </p:ext>
            </p:extLst>
          </p:nvPr>
        </p:nvGraphicFramePr>
        <p:xfrm>
          <a:off x="0" y="2033516"/>
          <a:ext cx="9905999" cy="4824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59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569763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736523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4161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 в МФЦ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9251508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375719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386790"/>
                  </a:ext>
                </a:extLst>
              </a:tr>
              <a:tr h="15099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98420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64686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211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06846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773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960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00215"/>
              </p:ext>
            </p:extLst>
          </p:nvPr>
        </p:nvGraphicFramePr>
        <p:xfrm>
          <a:off x="0" y="2019870"/>
          <a:ext cx="9906000" cy="3733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60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73898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591796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746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4899972"/>
                  </a:ext>
                </a:extLst>
              </a:tr>
              <a:tr h="932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0708392"/>
                  </a:ext>
                </a:extLst>
              </a:tr>
              <a:tr h="11178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99688"/>
                  </a:ext>
                </a:extLst>
              </a:tr>
              <a:tr h="3754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0429447"/>
                  </a:ext>
                </a:extLst>
              </a:tr>
              <a:tr h="56106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домохозяйств, которым обеспечена возможность фиксированного широкополосного доступа к информационно-телекоммуникационной сети «Интернет»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6683865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2AED7FB2-FFD4-49E8-ACC4-574962FB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30" y="5777345"/>
            <a:ext cx="3382369" cy="10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B6CE66-3678-438E-846E-C0134702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777345"/>
            <a:ext cx="3061648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DA0FF45-18B4-4A4A-8452-665C7904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36" y="5787735"/>
            <a:ext cx="3518137" cy="10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-11334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январь-май</a:t>
            </a: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 за предыдущий год. Готовится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отчет выносится 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текущего года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275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881007"/>
              </p:ext>
            </p:extLst>
          </p:nvPr>
        </p:nvGraphicFramePr>
        <p:xfrm>
          <a:off x="9054" y="398792"/>
          <a:ext cx="9895110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6633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284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59684"/>
              </p:ext>
            </p:extLst>
          </p:nvPr>
        </p:nvGraphicFramePr>
        <p:xfrm>
          <a:off x="1" y="1253448"/>
          <a:ext cx="9906000" cy="930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55625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9301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и градостроительство»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C6C9B2-7E25-4729-BB09-5EBF484D1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82918"/>
              </p:ext>
            </p:extLst>
          </p:nvPr>
        </p:nvGraphicFramePr>
        <p:xfrm>
          <a:off x="0" y="2169994"/>
          <a:ext cx="9906000" cy="221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9355">
                  <a:extLst>
                    <a:ext uri="{9D8B030D-6E8A-4147-A177-3AD203B41FA5}">
                      <a16:colId xmlns:a16="http://schemas.microsoft.com/office/drawing/2014/main" val="3653383434"/>
                    </a:ext>
                  </a:extLst>
                </a:gridCol>
                <a:gridCol w="660495">
                  <a:extLst>
                    <a:ext uri="{9D8B030D-6E8A-4147-A177-3AD203B41FA5}">
                      <a16:colId xmlns:a16="http://schemas.microsoft.com/office/drawing/2014/main" val="271665837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387110644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511596503"/>
                    </a:ext>
                  </a:extLst>
                </a:gridCol>
                <a:gridCol w="655772">
                  <a:extLst>
                    <a:ext uri="{9D8B030D-6E8A-4147-A177-3AD203B41FA5}">
                      <a16:colId xmlns:a16="http://schemas.microsoft.com/office/drawing/2014/main" val="3442626943"/>
                    </a:ext>
                  </a:extLst>
                </a:gridCol>
                <a:gridCol w="600082">
                  <a:extLst>
                    <a:ext uri="{9D8B030D-6E8A-4147-A177-3AD203B41FA5}">
                      <a16:colId xmlns:a16="http://schemas.microsoft.com/office/drawing/2014/main" val="1124440351"/>
                    </a:ext>
                  </a:extLst>
                </a:gridCol>
                <a:gridCol w="639621">
                  <a:extLst>
                    <a:ext uri="{9D8B030D-6E8A-4147-A177-3AD203B41FA5}">
                      <a16:colId xmlns:a16="http://schemas.microsoft.com/office/drawing/2014/main" val="2589755026"/>
                    </a:ext>
                  </a:extLst>
                </a:gridCol>
              </a:tblGrid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3572320"/>
                  </a:ext>
                </a:extLst>
              </a:tr>
              <a:tr h="11013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68166043"/>
                  </a:ext>
                </a:extLst>
              </a:tr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7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8215365"/>
                  </a:ext>
                </a:extLst>
              </a:tr>
            </a:tbl>
          </a:graphicData>
        </a:graphic>
      </p:graphicFrame>
      <p:pic>
        <p:nvPicPr>
          <p:cNvPr id="5124" name="Picture 4">
            <a:extLst>
              <a:ext uri="{FF2B5EF4-FFF2-40B4-BE49-F238E27FC236}">
                <a16:creationId xmlns:a16="http://schemas.microsoft.com/office/drawing/2014/main" id="{E0957E9F-9E82-4D75-8B1D-0415B8BE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4351662"/>
            <a:ext cx="5008727" cy="25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AAA8D24-5A50-47CA-9578-49137F21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29628"/>
            <a:ext cx="4913195" cy="25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43354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6417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360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815013"/>
              </p:ext>
            </p:extLst>
          </p:nvPr>
        </p:nvGraphicFramePr>
        <p:xfrm>
          <a:off x="0" y="1253450"/>
          <a:ext cx="9906001" cy="5728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4638397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887105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25038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64559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816591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76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40969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светильников наружного освещения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84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9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шкафов управления наружным освещением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вне пределов городской черты на конец года, не менее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554342">
                <a:tc gridSpan="2">
                  <a:txBody>
                    <a:bodyPr/>
                    <a:lstStyle/>
                    <a:p>
                      <a:pPr marL="457200" marR="0" lvl="1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Уровень освещенности территорий общественного пользования  в пределах городской черты на конец года, не менее</a:t>
                      </a:r>
                    </a:p>
                    <a:p>
                      <a:pPr lvl="1"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669719"/>
                  </a:ext>
                </a:extLst>
              </a:tr>
              <a:tr h="57196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99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 игровых площадок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2870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95088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1607 105,7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28126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947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67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076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03634"/>
              </p:ext>
            </p:extLst>
          </p:nvPr>
        </p:nvGraphicFramePr>
        <p:xfrm>
          <a:off x="-1" y="1253448"/>
          <a:ext cx="9906000" cy="634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729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69271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4FDB9C1-FC20-4CCC-834D-59DEF79CF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868115"/>
              </p:ext>
            </p:extLst>
          </p:nvPr>
        </p:nvGraphicFramePr>
        <p:xfrm>
          <a:off x="0" y="1873182"/>
          <a:ext cx="9906001" cy="2386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3003">
                  <a:extLst>
                    <a:ext uri="{9D8B030D-6E8A-4147-A177-3AD203B41FA5}">
                      <a16:colId xmlns:a16="http://schemas.microsoft.com/office/drawing/2014/main" val="2458128676"/>
                    </a:ext>
                  </a:extLst>
                </a:gridCol>
                <a:gridCol w="723047">
                  <a:extLst>
                    <a:ext uri="{9D8B030D-6E8A-4147-A177-3AD203B41FA5}">
                      <a16:colId xmlns:a16="http://schemas.microsoft.com/office/drawing/2014/main" val="2926402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338210749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3761894255"/>
                    </a:ext>
                  </a:extLst>
                </a:gridCol>
                <a:gridCol w="597090">
                  <a:extLst>
                    <a:ext uri="{9D8B030D-6E8A-4147-A177-3AD203B41FA5}">
                      <a16:colId xmlns:a16="http://schemas.microsoft.com/office/drawing/2014/main" val="3327252397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80077631"/>
                    </a:ext>
                  </a:extLst>
                </a:gridCol>
                <a:gridCol w="652819">
                  <a:extLst>
                    <a:ext uri="{9D8B030D-6E8A-4147-A177-3AD203B41FA5}">
                      <a16:colId xmlns:a16="http://schemas.microsoft.com/office/drawing/2014/main" val="3107857711"/>
                    </a:ext>
                  </a:extLst>
                </a:gridCol>
              </a:tblGrid>
              <a:tr h="5472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1414158"/>
                  </a:ext>
                </a:extLst>
              </a:tr>
              <a:tr h="851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1785754"/>
                  </a:ext>
                </a:extLst>
              </a:tr>
              <a:tr h="98009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8421424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CBCFE716-B48D-4C09-9A26-C0B43B8D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77" y="4274544"/>
            <a:ext cx="4827224" cy="25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2D13199-46F1-480A-9BB3-D71F0781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3626"/>
            <a:ext cx="5089794" cy="25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283682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319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14681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и капитальный ремонт объектов социальной инфраструктуры»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7380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AC132332-ECCE-4E07-80FB-8CDC814CB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036297"/>
              </p:ext>
            </p:extLst>
          </p:nvPr>
        </p:nvGraphicFramePr>
        <p:xfrm>
          <a:off x="0" y="2101756"/>
          <a:ext cx="9906000" cy="68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406055409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24208379"/>
                    </a:ext>
                  </a:extLst>
                </a:gridCol>
                <a:gridCol w="764275">
                  <a:extLst>
                    <a:ext uri="{9D8B030D-6E8A-4147-A177-3AD203B41FA5}">
                      <a16:colId xmlns:a16="http://schemas.microsoft.com/office/drawing/2014/main" val="4093013536"/>
                    </a:ext>
                  </a:extLst>
                </a:gridCol>
                <a:gridCol w="723331">
                  <a:extLst>
                    <a:ext uri="{9D8B030D-6E8A-4147-A177-3AD203B41FA5}">
                      <a16:colId xmlns:a16="http://schemas.microsoft.com/office/drawing/2014/main" val="368017964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166507171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3868570717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1472326032"/>
                    </a:ext>
                  </a:extLst>
                </a:gridCol>
              </a:tblGrid>
              <a:tr h="6823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введенных в эксплуатацию объектов  образования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Единца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3136802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7C9320B3-8368-4779-86CE-51E8F8BD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791"/>
            <a:ext cx="9906000" cy="40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734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67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01033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из аварийного жилищного фонда»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07482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58BEB1B-80B1-45CE-8395-BBE29F78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10443"/>
              </p:ext>
            </p:extLst>
          </p:nvPr>
        </p:nvGraphicFramePr>
        <p:xfrm>
          <a:off x="0" y="2101756"/>
          <a:ext cx="9906000" cy="2091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3091820719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662107662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1199929528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2799810684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41737292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536276334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737886106"/>
                    </a:ext>
                  </a:extLst>
                </a:gridCol>
              </a:tblGrid>
              <a:tr h="5311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2975783"/>
                  </a:ext>
                </a:extLst>
              </a:tr>
              <a:tr h="3569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0191051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073010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455026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72D8390-78BC-4A59-A17C-477A9FB3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4200525"/>
            <a:ext cx="478809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DC235B-78B4-4664-A2D2-D9B8E482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10050"/>
            <a:ext cx="5117909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5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764410"/>
              </p:ext>
            </p:extLst>
          </p:nvPr>
        </p:nvGraphicFramePr>
        <p:xfrm>
          <a:off x="1" y="1085849"/>
          <a:ext cx="9906000" cy="5866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41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79617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517476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667821">
                  <a:extLst>
                    <a:ext uri="{9D8B030D-6E8A-4147-A177-3AD203B41FA5}">
                      <a16:colId xmlns:a16="http://schemas.microsoft.com/office/drawing/2014/main" val="3866088486"/>
                    </a:ext>
                  </a:extLst>
                </a:gridCol>
                <a:gridCol w="206425">
                  <a:extLst>
                    <a:ext uri="{9D8B030D-6E8A-4147-A177-3AD203B41FA5}">
                      <a16:colId xmlns:a16="http://schemas.microsoft.com/office/drawing/2014/main" val="2465923228"/>
                    </a:ext>
                  </a:extLst>
                </a:gridCol>
                <a:gridCol w="561700">
                  <a:extLst>
                    <a:ext uri="{9D8B030D-6E8A-4147-A177-3AD203B41FA5}">
                      <a16:colId xmlns:a16="http://schemas.microsoft.com/office/drawing/2014/main" val="172507198"/>
                    </a:ext>
                  </a:extLst>
                </a:gridCol>
                <a:gridCol w="850995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617867">
                  <a:extLst>
                    <a:ext uri="{9D8B030D-6E8A-4147-A177-3AD203B41FA5}">
                      <a16:colId xmlns:a16="http://schemas.microsoft.com/office/drawing/2014/main" val="830822327"/>
                    </a:ext>
                  </a:extLst>
                </a:gridCol>
                <a:gridCol w="618438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669384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633295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744568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36075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 и туризм»</a:t>
                      </a:r>
                    </a:p>
                    <a:p>
                      <a:pPr algn="l"/>
                      <a:endParaRPr lang="ru-RU" sz="14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отрасли культуры (Модернизация библиотек в части комплектования книжных фондов муниципальных общественных библиотек)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29.03.2024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618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Талдомского городского округа «Культура и туризм» на 2023-2027 годы в новой редакции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(с изменениями)</a:t>
                      </a:r>
                      <a:r>
                        <a:rPr lang="ru-RU" sz="1200" b="0" u="non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u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133 014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A3EE0-493D-4CE9-B8EC-2813AE58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89" y="4316506"/>
            <a:ext cx="4100112" cy="26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57848"/>
              </p:ext>
            </p:extLst>
          </p:nvPr>
        </p:nvGraphicFramePr>
        <p:xfrm>
          <a:off x="0" y="1085849"/>
          <a:ext cx="9915562" cy="583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23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91115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531111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673822">
                  <a:extLst>
                    <a:ext uri="{9D8B030D-6E8A-4147-A177-3AD203B41FA5}">
                      <a16:colId xmlns:a16="http://schemas.microsoft.com/office/drawing/2014/main" val="3866088486"/>
                    </a:ext>
                  </a:extLst>
                </a:gridCol>
                <a:gridCol w="695580">
                  <a:extLst>
                    <a:ext uri="{9D8B030D-6E8A-4147-A177-3AD203B41FA5}">
                      <a16:colId xmlns:a16="http://schemas.microsoft.com/office/drawing/2014/main" val="2465923228"/>
                    </a:ext>
                  </a:extLst>
                </a:gridCol>
                <a:gridCol w="674868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807192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623995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675399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638985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751258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0750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87" y="4470400"/>
            <a:ext cx="4166213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826001"/>
              </p:ext>
            </p:extLst>
          </p:nvPr>
        </p:nvGraphicFramePr>
        <p:xfrm>
          <a:off x="0" y="1117599"/>
          <a:ext cx="990600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28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911438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607247">
                  <a:extLst>
                    <a:ext uri="{9D8B030D-6E8A-4147-A177-3AD203B41FA5}">
                      <a16:colId xmlns:a16="http://schemas.microsoft.com/office/drawing/2014/main" val="1345688147"/>
                    </a:ext>
                  </a:extLst>
                </a:gridCol>
                <a:gridCol w="687427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770263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602446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26610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573595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84988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56438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44275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1 833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22" y="4508500"/>
            <a:ext cx="4065377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57641"/>
              </p:ext>
            </p:extLst>
          </p:nvPr>
        </p:nvGraphicFramePr>
        <p:xfrm>
          <a:off x="0" y="1117599"/>
          <a:ext cx="990600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12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24708">
                  <a:extLst>
                    <a:ext uri="{9D8B030D-6E8A-4147-A177-3AD203B41FA5}">
                      <a16:colId xmlns:a16="http://schemas.microsoft.com/office/drawing/2014/main" val="582082902"/>
                    </a:ext>
                  </a:extLst>
                </a:gridCol>
                <a:gridCol w="1339182">
                  <a:extLst>
                    <a:ext uri="{9D8B030D-6E8A-4147-A177-3AD203B41FA5}">
                      <a16:colId xmlns:a16="http://schemas.microsoft.com/office/drawing/2014/main" val="304686327"/>
                    </a:ext>
                  </a:extLst>
                </a:gridCol>
                <a:gridCol w="687427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770263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602446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26610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573595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84988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56438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44275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пособия педагогическим работникам муниципальных дошкольных и общеобразовательных организаций – молодым специалистам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4A2B395-0561-403D-B268-3EDA523D3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73149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1" name="Объект упаковщика для оболочки" showAsIcon="1" r:id="rId4" imgW="571320" imgH="685800" progId="Package">
                  <p:embed/>
                </p:oleObj>
              </mc:Choice>
              <mc:Fallback>
                <p:oleObj name="Объект упаковщика для оболочки" showAsIcon="1" r:id="rId4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9EE79CC-BBF9-4CB5-A062-127CEED65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800222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" name="Объект упаковщика для оболочки" showAsIcon="1" r:id="rId6" imgW="571320" imgH="685800" progId="Package">
                  <p:embed/>
                </p:oleObj>
              </mc:Choice>
              <mc:Fallback>
                <p:oleObj name="Объект упаковщика для оболочки" showAsIcon="1" r:id="rId6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912332A-D26F-4D75-8713-545404B9F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62907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" name="Объект упаковщика для оболочки" showAsIcon="1" r:id="rId8" imgW="571320" imgH="685800" progId="Package">
                  <p:embed/>
                </p:oleObj>
              </mc:Choice>
              <mc:Fallback>
                <p:oleObj name="Объект упаковщика для оболочки" showAsIcon="1" r:id="rId8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A8E76-11B9-4F4A-B015-614F3FE4A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5888" y="4302368"/>
            <a:ext cx="4100111" cy="25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59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63212"/>
              </p:ext>
            </p:extLst>
          </p:nvPr>
        </p:nvGraphicFramePr>
        <p:xfrm>
          <a:off x="0" y="1314178"/>
          <a:ext cx="9906002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145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9117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509298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785853">
                  <a:extLst>
                    <a:ext uri="{9D8B030D-6E8A-4147-A177-3AD203B41FA5}">
                      <a16:colId xmlns:a16="http://schemas.microsoft.com/office/drawing/2014/main" val="2739550010"/>
                    </a:ext>
                  </a:extLst>
                </a:gridCol>
                <a:gridCol w="743829">
                  <a:extLst>
                    <a:ext uri="{9D8B030D-6E8A-4147-A177-3AD203B41FA5}">
                      <a16:colId xmlns:a16="http://schemas.microsoft.com/office/drawing/2014/main" val="1974528593"/>
                    </a:ext>
                  </a:extLst>
                </a:gridCol>
                <a:gridCol w="633375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35814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667487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604916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819056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596988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764124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22 841,2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27 459,6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04" y="4508500"/>
            <a:ext cx="4221296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33186</TotalTime>
  <Words>24688</Words>
  <Application>Microsoft Office PowerPoint</Application>
  <PresentationFormat>Лист A4 (210x297 мм)</PresentationFormat>
  <Paragraphs>6360</Paragraphs>
  <Slides>114</Slides>
  <Notes>98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25" baseType="lpstr">
      <vt:lpstr>Arial</vt:lpstr>
      <vt:lpstr>Calibri</vt:lpstr>
      <vt:lpstr>Century Gothic</vt:lpstr>
      <vt:lpstr>Century Gothic (Основной текст)</vt:lpstr>
      <vt:lpstr>Courier New</vt:lpstr>
      <vt:lpstr>Inter Medium</vt:lpstr>
      <vt:lpstr>Times New Roman</vt:lpstr>
      <vt:lpstr>Wingdings</vt:lpstr>
      <vt:lpstr>Wingdings 3</vt:lpstr>
      <vt:lpstr>Сектор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2026 году –46 315,05 тыс. руб.----------------------------------------------------------  1,68 %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2027 году –39 715,156 тыс. руб. ------------------------------------------------------------ 1,24 %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2028 году –25 131,850 тыс. руб.   ------------------------------------------------------------ 0,80 %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3927</cp:revision>
  <cp:lastPrinted>2026-02-27T11:06:27Z</cp:lastPrinted>
  <dcterms:modified xsi:type="dcterms:W3CDTF">2026-03-02T14:06:18Z</dcterms:modified>
</cp:coreProperties>
</file>