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8.xml" ContentType="application/vnd.openxmlformats-officedocument.presentationml.notesSlide+xml"/>
  <Override PartName="/ppt/charts/chart5.xml" ContentType="application/vnd.openxmlformats-officedocument.drawingml.chart+xml"/>
  <Override PartName="/ppt/notesSlides/notesSlide39.xml" ContentType="application/vnd.openxmlformats-officedocument.presentationml.notesSl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0.xml" ContentType="application/vnd.openxmlformats-officedocument.presentationml.notesSl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4020" r:id="rId1"/>
  </p:sldMasterIdLst>
  <p:notesMasterIdLst>
    <p:notesMasterId r:id="rId116"/>
  </p:notesMasterIdLst>
  <p:handoutMasterIdLst>
    <p:handoutMasterId r:id="rId117"/>
  </p:handoutMasterIdLst>
  <p:sldIdLst>
    <p:sldId id="357" r:id="rId2"/>
    <p:sldId id="338" r:id="rId3"/>
    <p:sldId id="334" r:id="rId4"/>
    <p:sldId id="421" r:id="rId5"/>
    <p:sldId id="335" r:id="rId6"/>
    <p:sldId id="257" r:id="rId7"/>
    <p:sldId id="344" r:id="rId8"/>
    <p:sldId id="337" r:id="rId9"/>
    <p:sldId id="345" r:id="rId10"/>
    <p:sldId id="347" r:id="rId11"/>
    <p:sldId id="258" r:id="rId12"/>
    <p:sldId id="259" r:id="rId13"/>
    <p:sldId id="260" r:id="rId14"/>
    <p:sldId id="262" r:id="rId15"/>
    <p:sldId id="350" r:id="rId16"/>
    <p:sldId id="424" r:id="rId17"/>
    <p:sldId id="291" r:id="rId18"/>
    <p:sldId id="412" r:id="rId19"/>
    <p:sldId id="411" r:id="rId20"/>
    <p:sldId id="292" r:id="rId21"/>
    <p:sldId id="423" r:id="rId22"/>
    <p:sldId id="319" r:id="rId23"/>
    <p:sldId id="294" r:id="rId24"/>
    <p:sldId id="265" r:id="rId25"/>
    <p:sldId id="456" r:id="rId26"/>
    <p:sldId id="425" r:id="rId27"/>
    <p:sldId id="426" r:id="rId28"/>
    <p:sldId id="427" r:id="rId29"/>
    <p:sldId id="428" r:id="rId30"/>
    <p:sldId id="429" r:id="rId31"/>
    <p:sldId id="430" r:id="rId32"/>
    <p:sldId id="431" r:id="rId33"/>
    <p:sldId id="435" r:id="rId34"/>
    <p:sldId id="436" r:id="rId35"/>
    <p:sldId id="437" r:id="rId36"/>
    <p:sldId id="432" r:id="rId37"/>
    <p:sldId id="438" r:id="rId38"/>
    <p:sldId id="433" r:id="rId39"/>
    <p:sldId id="434" r:id="rId40"/>
    <p:sldId id="439" r:id="rId41"/>
    <p:sldId id="440" r:id="rId42"/>
    <p:sldId id="441" r:id="rId43"/>
    <p:sldId id="442" r:id="rId44"/>
    <p:sldId id="297" r:id="rId45"/>
    <p:sldId id="293" r:id="rId46"/>
    <p:sldId id="414" r:id="rId47"/>
    <p:sldId id="415" r:id="rId48"/>
    <p:sldId id="267" r:id="rId49"/>
    <p:sldId id="321" r:id="rId50"/>
    <p:sldId id="269" r:id="rId51"/>
    <p:sldId id="450" r:id="rId52"/>
    <p:sldId id="445" r:id="rId53"/>
    <p:sldId id="446" r:id="rId54"/>
    <p:sldId id="451" r:id="rId55"/>
    <p:sldId id="447" r:id="rId56"/>
    <p:sldId id="452" r:id="rId57"/>
    <p:sldId id="453" r:id="rId58"/>
    <p:sldId id="454" r:id="rId59"/>
    <p:sldId id="459" r:id="rId60"/>
    <p:sldId id="458" r:id="rId61"/>
    <p:sldId id="460" r:id="rId62"/>
    <p:sldId id="332" r:id="rId63"/>
    <p:sldId id="475" r:id="rId64"/>
    <p:sldId id="476" r:id="rId65"/>
    <p:sldId id="471" r:id="rId66"/>
    <p:sldId id="472" r:id="rId67"/>
    <p:sldId id="473" r:id="rId68"/>
    <p:sldId id="418" r:id="rId69"/>
    <p:sldId id="320" r:id="rId70"/>
    <p:sldId id="303" r:id="rId71"/>
    <p:sldId id="305" r:id="rId72"/>
    <p:sldId id="381" r:id="rId73"/>
    <p:sldId id="385" r:id="rId74"/>
    <p:sldId id="382" r:id="rId75"/>
    <p:sldId id="307" r:id="rId76"/>
    <p:sldId id="308" r:id="rId77"/>
    <p:sldId id="384" r:id="rId78"/>
    <p:sldId id="389" r:id="rId79"/>
    <p:sldId id="309" r:id="rId80"/>
    <p:sldId id="465" r:id="rId81"/>
    <p:sldId id="392" r:id="rId82"/>
    <p:sldId id="310" r:id="rId83"/>
    <p:sldId id="395" r:id="rId84"/>
    <p:sldId id="397" r:id="rId85"/>
    <p:sldId id="398" r:id="rId86"/>
    <p:sldId id="314" r:id="rId87"/>
    <p:sldId id="402" r:id="rId88"/>
    <p:sldId id="399" r:id="rId89"/>
    <p:sldId id="466" r:id="rId90"/>
    <p:sldId id="404" r:id="rId91"/>
    <p:sldId id="405" r:id="rId92"/>
    <p:sldId id="316" r:id="rId93"/>
    <p:sldId id="317" r:id="rId94"/>
    <p:sldId id="467" r:id="rId95"/>
    <p:sldId id="358" r:id="rId96"/>
    <p:sldId id="462" r:id="rId97"/>
    <p:sldId id="359" r:id="rId98"/>
    <p:sldId id="461" r:id="rId99"/>
    <p:sldId id="360" r:id="rId100"/>
    <p:sldId id="361" r:id="rId101"/>
    <p:sldId id="362" r:id="rId102"/>
    <p:sldId id="364" r:id="rId103"/>
    <p:sldId id="366" r:id="rId104"/>
    <p:sldId id="368" r:id="rId105"/>
    <p:sldId id="369" r:id="rId106"/>
    <p:sldId id="370" r:id="rId107"/>
    <p:sldId id="474" r:id="rId108"/>
    <p:sldId id="376" r:id="rId109"/>
    <p:sldId id="464" r:id="rId110"/>
    <p:sldId id="378" r:id="rId111"/>
    <p:sldId id="468" r:id="rId112"/>
    <p:sldId id="380" r:id="rId113"/>
    <p:sldId id="469" r:id="rId114"/>
    <p:sldId id="290" r:id="rId115"/>
  </p:sldIdLst>
  <p:sldSz cx="9906000" cy="6858000" type="A4"/>
  <p:notesSz cx="9940925" cy="6808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12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EB"/>
    <a:srgbClr val="FDFECE"/>
    <a:srgbClr val="FF7C80"/>
    <a:srgbClr val="FFFFAB"/>
    <a:srgbClr val="FFEBFF"/>
    <a:srgbClr val="E3F8FD"/>
    <a:srgbClr val="FF99FF"/>
    <a:srgbClr val="F4FCFE"/>
    <a:srgbClr val="CCFF33"/>
    <a:srgbClr val="F5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37" autoAdjust="0"/>
    <p:restoredTop sz="95349" autoAdjust="0"/>
  </p:normalViewPr>
  <p:slideViewPr>
    <p:cSldViewPr snapToGrid="0">
      <p:cViewPr varScale="1">
        <p:scale>
          <a:sx n="88" d="100"/>
          <a:sy n="88" d="100"/>
        </p:scale>
        <p:origin x="864" y="62"/>
      </p:cViewPr>
      <p:guideLst>
        <p:guide pos="312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53077642693552"/>
          <c:y val="0.20228766521664954"/>
          <c:w val="0.71491053403721816"/>
          <c:h val="0.69467472834758182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334000"/>
        <c:axId val="168884544"/>
      </c:barChart>
      <c:catAx>
        <c:axId val="73340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8884544"/>
        <c:crosses val="autoZero"/>
        <c:auto val="1"/>
        <c:lblAlgn val="ctr"/>
        <c:lblOffset val="100"/>
        <c:noMultiLvlLbl val="0"/>
      </c:catAx>
      <c:valAx>
        <c:axId val="168884544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733400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76322303226879351"/>
          <c:y val="9.1736135710091649E-2"/>
          <c:w val="0"/>
          <c:h val="2.6584869929511718E-2"/>
        </c:manualLayout>
      </c:layout>
      <c:overlay val="0"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accent4">
            <a:lumMod val="20000"/>
            <a:lumOff val="8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5555017161316369E-2"/>
          <c:y val="0.16067116224366465"/>
          <c:w val="0.89465970119119731"/>
          <c:h val="0.816493096320874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54700">
                  <a:srgbClr val="FFFFAB"/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DFECE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  <a:contourClr>
                <a:srgbClr val="FDFECE"/>
              </a:contourClr>
            </a:sp3d>
          </c:spPr>
          <c:invertIfNegative val="0"/>
          <c:dLbls>
            <c:dLbl>
              <c:idx val="0"/>
              <c:layout>
                <c:manualLayout>
                  <c:x val="6.8292449020795482E-3"/>
                  <c:y val="-0.193669055939389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098081970522914"/>
                      <c:h val="8.051464145241164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3AB-4297-BAF6-ED8BCE606D1C}"/>
                </c:ext>
              </c:extLst>
            </c:dLbl>
            <c:dLbl>
              <c:idx val="1"/>
              <c:layout>
                <c:manualLayout>
                  <c:x val="1.282051282051235E-3"/>
                  <c:y val="-0.134621020183861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123722996163941"/>
                      <c:h val="7.682976083674061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63AB-4297-BAF6-ED8BCE606D1C}"/>
                </c:ext>
              </c:extLst>
            </c:dLbl>
            <c:dLbl>
              <c:idx val="2"/>
              <c:layout>
                <c:manualLayout>
                  <c:x val="2.0341207349080423E-3"/>
                  <c:y val="-0.125798632590128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764748637189582"/>
                      <c:h val="6.57197007064525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63AB-4297-BAF6-ED8BCE606D1C}"/>
                </c:ext>
              </c:extLst>
            </c:dLbl>
            <c:dLbl>
              <c:idx val="3"/>
              <c:layout>
                <c:manualLayout>
                  <c:x val="4.0809610337169391E-3"/>
                  <c:y val="-0.108397001493682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123722996163941"/>
                      <c:h val="7.682976083674063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63AB-4297-BAF6-ED8BCE606D1C}"/>
                </c:ext>
              </c:extLst>
            </c:dLbl>
            <c:dLbl>
              <c:idx val="4"/>
              <c:layout>
                <c:manualLayout>
                  <c:x val="1.0157985059559864E-2"/>
                  <c:y val="-2.35933911230936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3AB-4297-BAF6-ED8BCE606D1C}"/>
                </c:ext>
              </c:extLst>
            </c:dLbl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1000">
                    <a:srgbClr val="FFFFEB"/>
                  </a:gs>
                  <a:gs pos="23000">
                    <a:schemeClr val="accent4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2024г.</c:v>
                </c:pt>
                <c:pt idx="1">
                  <c:v>2025г.</c:v>
                </c:pt>
                <c:pt idx="2">
                  <c:v>2026г.</c:v>
                </c:pt>
                <c:pt idx="3">
                  <c:v>2027г.</c:v>
                </c:pt>
                <c:pt idx="4">
                  <c:v>2028г.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4969825.2699999996</c:v>
                </c:pt>
                <c:pt idx="1">
                  <c:v>5528432.5999999996</c:v>
                </c:pt>
                <c:pt idx="2" formatCode="#,##0.000">
                  <c:v>6561474.4079999998</c:v>
                </c:pt>
                <c:pt idx="3">
                  <c:v>5592026.3629999999</c:v>
                </c:pt>
                <c:pt idx="4" formatCode="#,##0.000">
                  <c:v>5054300.5489999996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63AB-4297-BAF6-ED8BCE606D1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FFEBFF"/>
                </a:gs>
                <a:gs pos="87000">
                  <a:srgbClr val="FF0000"/>
                </a:gs>
              </a:gsLst>
              <a:lin ang="5400000" scaled="1"/>
            </a:gradFill>
            <a:ln>
              <a:solidFill>
                <a:srgbClr val="FDFECE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  <a:contourClr>
                <a:srgbClr val="FDFECE"/>
              </a:contourClr>
            </a:sp3d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9000">
                    <a:srgbClr val="FFEBFF"/>
                  </a:gs>
                  <a:gs pos="87000">
                    <a:srgbClr val="FF0000"/>
                  </a:gs>
                </a:gsLst>
                <a:lin ang="2700000" scaled="1"/>
                <a:tileRect/>
              </a:gradFill>
              <a:ln>
                <a:solidFill>
                  <a:srgbClr val="FDFECE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3AB-4297-BAF6-ED8BCE606D1C}"/>
              </c:ext>
            </c:extLst>
          </c:dPt>
          <c:dLbls>
            <c:dLbl>
              <c:idx val="0"/>
              <c:layout>
                <c:manualLayout>
                  <c:x val="7.0512820512820514E-3"/>
                  <c:y val="-0.2240954343458727"/>
                </c:manualLayout>
              </c:layout>
              <c:spPr>
                <a:gradFill>
                  <a:gsLst>
                    <a:gs pos="76000">
                      <a:srgbClr val="E8F4E4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71000">
                      <a:srgbClr val="FFFFEB"/>
                    </a:gs>
                    <a:gs pos="30807">
                      <a:schemeClr val="accent4">
                        <a:lumMod val="20000"/>
                        <a:lumOff val="80000"/>
                      </a:schemeClr>
                    </a:gs>
                    <a:gs pos="99000">
                      <a:srgbClr val="E3F8FD"/>
                    </a:gs>
                    <a:gs pos="53000">
                      <a:schemeClr val="tx2">
                        <a:lumMod val="20000"/>
                        <a:lumOff val="8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892953765394711"/>
                      <c:h val="6.577511898972758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63AB-4297-BAF6-ED8BCE606D1C}"/>
                </c:ext>
              </c:extLst>
            </c:dLbl>
            <c:dLbl>
              <c:idx val="1"/>
              <c:layout>
                <c:manualLayout>
                  <c:x val="6.41025641025641E-3"/>
                  <c:y val="-0.173725147366209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969876842317786"/>
                      <c:h val="9.151386501614962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63AB-4297-BAF6-ED8BCE606D1C}"/>
                </c:ext>
              </c:extLst>
            </c:dLbl>
            <c:dLbl>
              <c:idx val="2"/>
              <c:layout>
                <c:manualLayout>
                  <c:x val="2.0707147183525137E-3"/>
                  <c:y val="-0.158649488352875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559620432061376"/>
                      <c:h val="8.045922316913660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63AB-4297-BAF6-ED8BCE606D1C}"/>
                </c:ext>
              </c:extLst>
            </c:dLbl>
            <c:dLbl>
              <c:idx val="3"/>
              <c:layout>
                <c:manualLayout>
                  <c:x val="4.3383807793256615E-3"/>
                  <c:y val="-0.139450534975029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790389662830609"/>
                      <c:h val="7.308946193779455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63AB-4297-BAF6-ED8BCE606D1C}"/>
                </c:ext>
              </c:extLst>
            </c:dLbl>
            <c:dLbl>
              <c:idx val="4"/>
              <c:layout>
                <c:manualLayout>
                  <c:x val="7.8892590349283268E-3"/>
                  <c:y val="-4.184805757466387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4 417 446,96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3AB-4297-BAF6-ED8BCE606D1C}"/>
                </c:ext>
              </c:extLst>
            </c:dLbl>
            <c:spPr>
              <a:gradFill>
                <a:gsLst>
                  <a:gs pos="11362">
                    <a:srgbClr val="E8F4E4"/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71000">
                    <a:srgbClr val="FFFFEB"/>
                  </a:gs>
                  <a:gs pos="53000">
                    <a:schemeClr val="tx2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txPr>
              <a:bodyPr rot="-5400000" spcFirstLastPara="1" vertOverflow="ellipsis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2024г.</c:v>
                </c:pt>
                <c:pt idx="1">
                  <c:v>2025г.</c:v>
                </c:pt>
                <c:pt idx="2">
                  <c:v>2026г.</c:v>
                </c:pt>
                <c:pt idx="3">
                  <c:v>2027г.</c:v>
                </c:pt>
                <c:pt idx="4">
                  <c:v>2028г.</c:v>
                </c:pt>
              </c:strCache>
            </c:strRef>
          </c:cat>
          <c:val>
            <c:numRef>
              <c:f>Лист1!$C$2:$C$6</c:f>
              <c:numCache>
                <c:formatCode>#,##0.000</c:formatCode>
                <c:ptCount val="5"/>
                <c:pt idx="0" formatCode="#,##0.00">
                  <c:v>5102236.97</c:v>
                </c:pt>
                <c:pt idx="1">
                  <c:v>5740067.5</c:v>
                </c:pt>
                <c:pt idx="2">
                  <c:v>6607819.4000000004</c:v>
                </c:pt>
                <c:pt idx="3">
                  <c:v>5631741.5190000003</c:v>
                </c:pt>
                <c:pt idx="4">
                  <c:v>5079432.3990000002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63AB-4297-BAF6-ED8BCE606D1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Дефит  (-)/Профицит(+)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/>
            <a:sp3d>
              <a:contourClr>
                <a:srgbClr val="FDFECE"/>
              </a:contourClr>
            </a:sp3d>
          </c:spPr>
          <c:invertIfNegative val="0"/>
          <c:dLbls>
            <c:dLbl>
              <c:idx val="0"/>
              <c:layout>
                <c:manualLayout>
                  <c:x val="-4.9140924692105794E-3"/>
                  <c:y val="0.14371034401116953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3AB-4297-BAF6-ED8BCE606D1C}"/>
                </c:ext>
              </c:extLst>
            </c:dLbl>
            <c:dLbl>
              <c:idx val="1"/>
              <c:layout>
                <c:manualLayout>
                  <c:x val="-4.8328285887341473E-3"/>
                  <c:y val="0.24581325985651009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3AB-4297-BAF6-ED8BCE606D1C}"/>
                </c:ext>
              </c:extLst>
            </c:dLbl>
            <c:dLbl>
              <c:idx val="2"/>
              <c:layout>
                <c:manualLayout>
                  <c:x val="-1.6767615586513224E-3"/>
                  <c:y val="0.2461104367615538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-31 159,703</a:t>
                    </a:r>
                  </a:p>
                </c:rich>
              </c:tx>
              <c:showLegendKey val="1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ACF-4A7C-887A-BA2620646065}"/>
                </c:ext>
              </c:extLst>
            </c:dLbl>
            <c:dLbl>
              <c:idx val="3"/>
              <c:layout>
                <c:manualLayout>
                  <c:x val="1.034928326266909E-3"/>
                  <c:y val="0.2370983544221408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-29 808,15</a:t>
                    </a:r>
                  </a:p>
                </c:rich>
              </c:tx>
              <c:showLegendKey val="1"/>
              <c:showVal val="1"/>
              <c:showCatName val="1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ACF-4A7C-887A-BA2620646065}"/>
                </c:ext>
              </c:extLst>
            </c:dLbl>
            <c:dLbl>
              <c:idx val="4"/>
              <c:layout>
                <c:manualLayout>
                  <c:x val="-1.8573589887584303E-3"/>
                  <c:y val="0.241007692458026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ACF-4A7C-887A-BA26206460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2024г.</c:v>
                </c:pt>
                <c:pt idx="1">
                  <c:v>2025г.</c:v>
                </c:pt>
                <c:pt idx="2">
                  <c:v>2026г.</c:v>
                </c:pt>
                <c:pt idx="3">
                  <c:v>2027г.</c:v>
                </c:pt>
                <c:pt idx="4">
                  <c:v>2028г.</c:v>
                </c:pt>
              </c:strCache>
            </c:strRef>
          </c:cat>
          <c:val>
            <c:numRef>
              <c:f>Лист1!$D$2:$D$6</c:f>
              <c:numCache>
                <c:formatCode>#,##0.000</c:formatCode>
                <c:ptCount val="5"/>
                <c:pt idx="0">
                  <c:v>-132411.70000000019</c:v>
                </c:pt>
                <c:pt idx="1">
                  <c:v>-211634.90000000037</c:v>
                </c:pt>
                <c:pt idx="2">
                  <c:v>-46344.992000000551</c:v>
                </c:pt>
                <c:pt idx="3">
                  <c:v>-39715.156000000425</c:v>
                </c:pt>
                <c:pt idx="4">
                  <c:v>-25131.850000000559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2-63AB-4297-BAF6-ED8BCE606D1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Муниципальный долг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5641025641025173E-3"/>
                  <c:y val="0.42376127080216658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50 429,07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AE2-47D7-8AE2-1A7BC568F7E5}"/>
                </c:ext>
              </c:extLst>
            </c:dLbl>
            <c:dLbl>
              <c:idx val="1"/>
              <c:layout>
                <c:manualLayout>
                  <c:x val="0"/>
                  <c:y val="0.4053368677238115"/>
                </c:manualLayout>
              </c:layout>
              <c:tx>
                <c:rich>
                  <a:bodyPr/>
                  <a:lstStyle/>
                  <a:p>
                    <a:fld id="{FF503E8A-00AE-43AC-8F7C-AD7DE007EFD7}" type="VALUE">
                      <a:rPr lang="en-US" dirty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7AE2-47D7-8AE2-1A7BC568F7E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D0E3BA5-6CAF-4D04-BED8-E4FD5DC31B07}" type="VALUE">
                      <a:rPr lang="en-US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7AE2-47D7-8AE2-1A7BC568F7E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33660CDA-9433-4D49-927D-50823ACB2155}" type="VALUE">
                      <a:rPr lang="ru-RU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7AE2-47D7-8AE2-1A7BC568F7E5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A93699A4-7AC1-4B77-A181-C9DE116B3BD8}" type="VALUE">
                      <a:rPr lang="ru-RU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7AE2-47D7-8AE2-1A7BC568F7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2024г.</c:v>
                </c:pt>
                <c:pt idx="1">
                  <c:v>2025г.</c:v>
                </c:pt>
                <c:pt idx="2">
                  <c:v>2026г.</c:v>
                </c:pt>
                <c:pt idx="3">
                  <c:v>2027г.</c:v>
                </c:pt>
                <c:pt idx="4">
                  <c:v>2028г.</c:v>
                </c:pt>
              </c:strCache>
            </c:strRef>
          </c:cat>
          <c:val>
            <c:numRef>
              <c:f>Лист1!$E$2:$E$6</c:f>
              <c:numCache>
                <c:formatCode>#,##0.00</c:formatCode>
                <c:ptCount val="5"/>
                <c:pt idx="0">
                  <c:v>96840617.099999994</c:v>
                </c:pt>
                <c:pt idx="1">
                  <c:v>99408114.370000005</c:v>
                </c:pt>
                <c:pt idx="2">
                  <c:v>30202.832999999999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Лист1!$E$4</c15:f>
                <c15:dlblRangeCache>
                  <c:ptCount val="1"/>
                  <c:pt idx="0">
                    <c:v>30 202,83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2-7AE2-47D7-8AE2-1A7BC568F7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1186704"/>
        <c:axId val="171191184"/>
        <c:axId val="0"/>
      </c:bar3DChart>
      <c:catAx>
        <c:axId val="171186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1191184"/>
        <c:crosses val="autoZero"/>
        <c:auto val="1"/>
        <c:lblAlgn val="ctr"/>
        <c:lblOffset val="100"/>
        <c:noMultiLvlLbl val="0"/>
      </c:catAx>
      <c:valAx>
        <c:axId val="171191184"/>
        <c:scaling>
          <c:orientation val="minMax"/>
        </c:scaling>
        <c:delete val="0"/>
        <c:axPos val="l"/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1186704"/>
        <c:crosses val="autoZero"/>
        <c:crossBetween val="between"/>
      </c:valAx>
      <c:spPr>
        <a:noFill/>
        <a:ln>
          <a:noFill/>
        </a:ln>
        <a:effectLst/>
      </c:spPr>
    </c:plotArea>
    <c:plotVisOnly val="0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>
      <a:gsLst>
        <a:gs pos="11679">
          <a:schemeClr val="tx1"/>
        </a:gs>
        <a:gs pos="84000">
          <a:schemeClr val="accent1">
            <a:lumMod val="5000"/>
            <a:lumOff val="95000"/>
          </a:schemeClr>
        </a:gs>
        <a:gs pos="86000">
          <a:schemeClr val="tx2">
            <a:lumMod val="20000"/>
            <a:lumOff val="80000"/>
          </a:schemeClr>
        </a:gs>
      </a:gsLst>
      <a:lin ang="5400000" scaled="1"/>
    </a:gradFill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4"/>
          <c:order val="0"/>
          <c:tx>
            <c:strRef>
              <c:f>Лист1!$F$1</c:f>
              <c:strCache>
                <c:ptCount val="1"/>
                <c:pt idx="0">
                  <c:v>(тыс.руб.)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01D6-4633-B2C4-08590AB56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271641312"/>
        <c:axId val="273162616"/>
        <c:axId val="0"/>
      </c:bar3DChart>
      <c:catAx>
        <c:axId val="2716413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3162616"/>
        <c:crosses val="autoZero"/>
        <c:auto val="1"/>
        <c:lblAlgn val="ctr"/>
        <c:lblOffset val="100"/>
        <c:noMultiLvlLbl val="0"/>
      </c:catAx>
      <c:valAx>
        <c:axId val="2731626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7164131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r">
              <a:defRPr sz="2200" b="1" i="0" u="none" strike="noStrike" kern="1200" cap="all" spc="50" baseline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 бюджета  Талдомского городского округа В динамике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2024-2028 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                                         </a:t>
            </a:r>
            <a:r>
              <a:rPr lang="ru-RU" sz="800" b="1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c:rich>
      </c:tx>
      <c:layout>
        <c:manualLayout>
          <c:xMode val="edge"/>
          <c:yMode val="edge"/>
          <c:x val="0.11074358974358975"/>
          <c:y val="2.2785214348206476E-2"/>
        </c:manualLayout>
      </c:layout>
      <c:overlay val="0"/>
      <c:spPr>
        <a:gradFill>
          <a:gsLst>
            <a:gs pos="100000">
              <a:schemeClr val="tx2">
                <a:lumMod val="20000"/>
                <a:lumOff val="80000"/>
              </a:schemeClr>
            </a:gs>
            <a:gs pos="39000">
              <a:srgbClr val="FFFFEB"/>
            </a:gs>
            <a:gs pos="16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2200" b="1" i="0" u="none" strike="noStrike" kern="1200" cap="all" spc="50" baseline="0">
              <a:solidFill>
                <a:schemeClr val="accent1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9749979708982866E-2"/>
          <c:y val="0.12158340624088655"/>
          <c:w val="0.90665007732318448"/>
          <c:h val="0.836256051326917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2024г.(факт)</c:v>
                </c:pt>
              </c:strCache>
            </c:strRef>
          </c:tx>
          <c:spPr>
            <a:gradFill flip="none" rotWithShape="1">
              <a:gsLst>
                <a:gs pos="18978">
                  <a:srgbClr val="FFFF00"/>
                </a:gs>
                <a:gs pos="100000">
                  <a:srgbClr val="FFFF00"/>
                </a:gs>
                <a:gs pos="100000">
                  <a:srgbClr val="CCFF33">
                    <a:tint val="44500"/>
                    <a:satMod val="160000"/>
                  </a:srgbClr>
                </a:gs>
              </a:gsLst>
              <a:lin ang="13500000" scaled="1"/>
              <a:tileRect/>
            </a:gradFill>
            <a:ln>
              <a:solidFill>
                <a:srgbClr val="FFFFEB"/>
              </a:solidFill>
            </a:ln>
            <a:effectLst/>
            <a:sp3d>
              <a:contourClr>
                <a:srgbClr val="FFFFEB"/>
              </a:contourClr>
            </a:sp3d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18978">
                    <a:srgbClr val="FFFF00"/>
                  </a:gs>
                  <a:gs pos="100000">
                    <a:srgbClr val="FFFF00"/>
                  </a:gs>
                  <a:gs pos="100000">
                    <a:srgbClr val="CCFF33">
                      <a:tint val="44500"/>
                      <a:satMod val="160000"/>
                    </a:srgbClr>
                  </a:gs>
                </a:gsLst>
                <a:lin ang="13500000" scaled="1"/>
                <a:tileRect/>
              </a:gradFill>
              <a:ln>
                <a:solidFill>
                  <a:schemeClr val="tx1">
                    <a:lumMod val="95000"/>
                  </a:schemeClr>
                </a:solidFill>
              </a:ln>
              <a:effectLst/>
              <a:sp3d>
                <a:contourClr>
                  <a:schemeClr val="tx1">
                    <a:lumMod val="9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B2E-4BCC-805D-A820CCBEE5F1}"/>
              </c:ext>
            </c:extLst>
          </c:dPt>
          <c:dLbls>
            <c:dLbl>
              <c:idx val="0"/>
              <c:layout>
                <c:manualLayout>
                  <c:x val="-4.2283464566929135E-3"/>
                  <c:y val="0.267458734324876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B2E-4BCC-805D-A820CCBEE5F1}"/>
                </c:ext>
              </c:extLst>
            </c:dLbl>
            <c:dLbl>
              <c:idx val="1"/>
              <c:layout>
                <c:manualLayout>
                  <c:x val="2.5641025641025641E-3"/>
                  <c:y val="0.181481481481481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3AD-4509-A4E1-0E10F5DC0CF3}"/>
                </c:ext>
              </c:extLst>
            </c:dLbl>
            <c:dLbl>
              <c:idx val="3"/>
              <c:layout>
                <c:manualLayout>
                  <c:x val="-2.5641025641026582E-3"/>
                  <c:y val="0.214814814814814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3AD-4509-A4E1-0E10F5DC0CF3}"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Лист1!$B$2:$B$5</c:f>
              <c:numCache>
                <c:formatCode>#,##0.000</c:formatCode>
                <c:ptCount val="4"/>
                <c:pt idx="0">
                  <c:v>4969825.2699999996</c:v>
                </c:pt>
                <c:pt idx="1">
                  <c:v>1817327</c:v>
                </c:pt>
                <c:pt idx="2">
                  <c:v>118106</c:v>
                </c:pt>
                <c:pt idx="3">
                  <c:v>2937646.79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2E-4BCC-805D-A820CCBEE5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2025г. (ожидаемое)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solidFill>
                <a:schemeClr val="tx1">
                  <a:lumMod val="95000"/>
                </a:schemeClr>
              </a:solidFill>
            </a:ln>
            <a:effectLst/>
            <a:sp3d>
              <a:contourClr>
                <a:schemeClr val="tx1">
                  <a:lumMod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3.0511521452276477E-17"/>
                  <c:y val="0.20192306163514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B2E-4BCC-805D-A820CCBEE5F1}"/>
                </c:ext>
              </c:extLst>
            </c:dLbl>
            <c:dLbl>
              <c:idx val="1"/>
              <c:layout>
                <c:manualLayout>
                  <c:x val="0"/>
                  <c:y val="0.159259259259259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3AD-4509-A4E1-0E10F5DC0CF3}"/>
                </c:ext>
              </c:extLst>
            </c:dLbl>
            <c:dLbl>
              <c:idx val="3"/>
              <c:layout>
                <c:manualLayout>
                  <c:x val="-2.5641025641025641E-3"/>
                  <c:y val="0.253703703703703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3AD-4509-A4E1-0E10F5DC0CF3}"/>
                </c:ext>
              </c:extLst>
            </c:dLbl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Лист1!$C$2:$C$5</c:f>
              <c:numCache>
                <c:formatCode>#,##0.000</c:formatCode>
                <c:ptCount val="4"/>
                <c:pt idx="0">
                  <c:v>5528432.5999999996</c:v>
                </c:pt>
                <c:pt idx="1">
                  <c:v>2138549</c:v>
                </c:pt>
                <c:pt idx="2">
                  <c:v>158736</c:v>
                </c:pt>
                <c:pt idx="3">
                  <c:v>3110258.3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2E-4BCC-805D-A820CCBEE5F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2026г.(план)</c:v>
                </c:pt>
              </c:strCache>
            </c:strRef>
          </c:tx>
          <c:spPr>
            <a:gradFill flip="none" rotWithShape="1">
              <a:gsLst>
                <a:gs pos="100000">
                  <a:srgbClr val="FF0000"/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  <a:ln>
              <a:solidFill>
                <a:srgbClr val="FFFFEB"/>
              </a:solidFill>
            </a:ln>
            <a:effectLst/>
            <a:sp3d>
              <a:contourClr>
                <a:srgbClr val="FFFFEB"/>
              </a:contourClr>
            </a:sp3d>
          </c:spPr>
          <c:invertIfNegative val="0"/>
          <c:dLbls>
            <c:dLbl>
              <c:idx val="0"/>
              <c:layout>
                <c:manualLayout>
                  <c:x val="-3.0511521452276477E-17"/>
                  <c:y val="0.201923061635140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B2E-4BCC-805D-A820CCBEE5F1}"/>
                </c:ext>
              </c:extLst>
            </c:dLbl>
            <c:dLbl>
              <c:idx val="1"/>
              <c:layout>
                <c:manualLayout>
                  <c:x val="0"/>
                  <c:y val="0.179629629629629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3AD-4509-A4E1-0E10F5DC0CF3}"/>
                </c:ext>
              </c:extLst>
            </c:dLbl>
            <c:dLbl>
              <c:idx val="3"/>
              <c:layout>
                <c:manualLayout>
                  <c:x val="-1.8803201587229527E-16"/>
                  <c:y val="0.188888888888888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3AD-4509-A4E1-0E10F5DC0CF3}"/>
                </c:ext>
              </c:extLst>
            </c:dLbl>
            <c:spPr>
              <a:gradFill flip="none" rotWithShape="1">
                <a:gsLst>
                  <a:gs pos="100000">
                    <a:srgbClr val="FF0000"/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Лист1!$D$2:$D$5</c:f>
              <c:numCache>
                <c:formatCode>#,##0.000</c:formatCode>
                <c:ptCount val="4"/>
                <c:pt idx="0">
                  <c:v>6561474.4079999998</c:v>
                </c:pt>
                <c:pt idx="1">
                  <c:v>2603973</c:v>
                </c:pt>
                <c:pt idx="2">
                  <c:v>158254</c:v>
                </c:pt>
                <c:pt idx="3">
                  <c:v>3799247.41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B2E-4BCC-805D-A820CCBEE5F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2027г. (план)</c:v>
                </c:pt>
              </c:strCache>
            </c:strRef>
          </c:tx>
          <c:spPr>
            <a:gradFill flip="none" rotWithShape="1">
              <a:gsLst>
                <a:gs pos="0">
                  <a:schemeClr val="tx1"/>
                </a:gs>
                <a:gs pos="0">
                  <a:schemeClr val="accent2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  <a:ln>
              <a:solidFill>
                <a:schemeClr val="tx1">
                  <a:lumMod val="95000"/>
                </a:schemeClr>
              </a:solidFill>
            </a:ln>
            <a:effectLst/>
            <a:sp3d>
              <a:contourClr>
                <a:schemeClr val="tx1">
                  <a:lumMod val="95000"/>
                </a:schemeClr>
              </a:contourClr>
            </a:sp3d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tx1"/>
                  </a:gs>
                  <a:gs pos="0">
                    <a:schemeClr val="accent2">
                      <a:lumMod val="20000"/>
                      <a:lumOff val="80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tx1">
                    <a:lumMod val="95000"/>
                  </a:schemeClr>
                </a:solidFill>
              </a:ln>
              <a:effectLst/>
              <a:sp3d>
                <a:contourClr>
                  <a:schemeClr val="tx1">
                    <a:lumMod val="9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6B2E-4BCC-805D-A820CCBEE5F1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chemeClr val="tx1"/>
                  </a:gs>
                  <a:gs pos="0">
                    <a:schemeClr val="accent2">
                      <a:lumMod val="20000"/>
                      <a:lumOff val="80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tx1">
                    <a:lumMod val="95000"/>
                  </a:schemeClr>
                </a:solidFill>
              </a:ln>
              <a:effectLst/>
              <a:sp3d>
                <a:contourClr>
                  <a:schemeClr val="tx1">
                    <a:lumMod val="9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63AD-4509-A4E1-0E10F5DC0CF3}"/>
              </c:ext>
            </c:extLst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chemeClr val="tx1"/>
                  </a:gs>
                  <a:gs pos="0">
                    <a:schemeClr val="accent2">
                      <a:lumMod val="20000"/>
                      <a:lumOff val="80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tx1">
                    <a:lumMod val="95000"/>
                  </a:schemeClr>
                </a:solidFill>
              </a:ln>
              <a:effectLst/>
              <a:sp3d>
                <a:contourClr>
                  <a:schemeClr val="tx1">
                    <a:lumMod val="9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3AD-4509-A4E1-0E10F5DC0CF3}"/>
              </c:ext>
            </c:extLst>
          </c:dPt>
          <c:dLbls>
            <c:dLbl>
              <c:idx val="0"/>
              <c:layout>
                <c:manualLayout>
                  <c:x val="-3.3285680644337392E-3"/>
                  <c:y val="0.204807676801356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B2E-4BCC-805D-A820CCBEE5F1}"/>
                </c:ext>
              </c:extLst>
            </c:dLbl>
            <c:dLbl>
              <c:idx val="1"/>
              <c:layout>
                <c:manualLayout>
                  <c:x val="0"/>
                  <c:y val="0.203703703703703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3AD-4509-A4E1-0E10F5DC0CF3}"/>
                </c:ext>
              </c:extLst>
            </c:dLbl>
            <c:dLbl>
              <c:idx val="3"/>
              <c:layout>
                <c:manualLayout>
                  <c:x val="1.282051282051094E-3"/>
                  <c:y val="0.198148148148148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3AD-4509-A4E1-0E10F5DC0CF3}"/>
                </c:ext>
              </c:extLst>
            </c:dLbl>
            <c:spPr>
              <a:gradFill flip="none" rotWithShape="1">
                <a:gsLst>
                  <a:gs pos="6486">
                    <a:schemeClr val="accent2">
                      <a:lumMod val="20000"/>
                      <a:lumOff val="80000"/>
                    </a:schemeClr>
                  </a:gs>
                  <a:gs pos="97000">
                    <a:schemeClr val="accent2">
                      <a:lumMod val="20000"/>
                      <a:lumOff val="80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Лист1!$E$2:$E$5</c:f>
              <c:numCache>
                <c:formatCode>#,##0.000</c:formatCode>
                <c:ptCount val="4"/>
                <c:pt idx="0">
                  <c:v>5592026.3629999999</c:v>
                </c:pt>
                <c:pt idx="1">
                  <c:v>2988557</c:v>
                </c:pt>
                <c:pt idx="2">
                  <c:v>208631</c:v>
                </c:pt>
                <c:pt idx="3">
                  <c:v>2394838.3629999999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B2E-4BCC-805D-A820CCBEE5F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2028г. (план)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40000"/>
                      <a:lumOff val="6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3D0-4720-BDD0-FCED139EC4DF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40000"/>
                      <a:lumOff val="6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3D0-4720-BDD0-FCED139EC4DF}"/>
              </c:ext>
            </c:extLst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40000"/>
                      <a:lumOff val="6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3D0-4720-BDD0-FCED139EC4DF}"/>
              </c:ext>
            </c:extLst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40000"/>
                      <a:lumOff val="6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3D0-4720-BDD0-FCED139EC4DF}"/>
              </c:ext>
            </c:extLst>
          </c:dPt>
          <c:dLbls>
            <c:dLbl>
              <c:idx val="0"/>
              <c:layout>
                <c:manualLayout>
                  <c:x val="6.1949323642237026E-3"/>
                  <c:y val="0.1967687372411781"/>
                </c:manualLayout>
              </c:layout>
              <c:tx>
                <c:rich>
                  <a:bodyPr rot="-5400000" spcFirstLastPara="1" vertOverflow="ellipsis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09B12EC1-FFC9-4DE8-AD86-7AF99E3B95A6}" type="VALUE">
                      <a:rPr lang="en-US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 algn="ctr">
                        <a:defRPr sz="14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gradFill flip="none" rotWithShape="1">
                  <a:gsLst>
                    <a:gs pos="100000">
                      <a:schemeClr val="accent3">
                        <a:lumMod val="60000"/>
                        <a:lumOff val="40000"/>
                      </a:schemeClr>
                    </a:gs>
                    <a:gs pos="0">
                      <a:schemeClr val="accent3">
                        <a:lumMod val="40000"/>
                        <a:lumOff val="60000"/>
                      </a:scheme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4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567948717948718"/>
                      <c:h val="2.639822105570137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43D0-4720-BDD0-FCED139EC4DF}"/>
                </c:ext>
              </c:extLst>
            </c:dLbl>
            <c:dLbl>
              <c:idx val="1"/>
              <c:layout>
                <c:manualLayout>
                  <c:x val="-1.2819503331315011E-3"/>
                  <c:y val="0.19074088655584703"/>
                </c:manualLayout>
              </c:layout>
              <c:tx>
                <c:rich>
                  <a:bodyPr rot="-5400000" spcFirstLastPara="1" vertOverflow="ellipsis" wrap="square" lIns="38100" tIns="19050" rIns="38100" bIns="19050" anchor="b" anchorCtr="0">
                    <a:noAutofit/>
                  </a:bodyPr>
                  <a:lstStyle/>
                  <a:p>
                    <a:pPr algn="ctr"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C1DB9D2C-48B7-42F7-B744-78FAB674272C}" type="VALUE">
                      <a:rPr lang="en-US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 algn="ctr">
                        <a:defRPr sz="14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gradFill flip="none" rotWithShape="1">
                  <a:gsLst>
                    <a:gs pos="100000">
                      <a:schemeClr val="accent3">
                        <a:lumMod val="60000"/>
                        <a:lumOff val="40000"/>
                      </a:schemeClr>
                    </a:gs>
                    <a:gs pos="0">
                      <a:schemeClr val="accent3">
                        <a:lumMod val="40000"/>
                        <a:lumOff val="60000"/>
                      </a:scheme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b" anchorCtr="0">
                  <a:noAutofit/>
                </a:bodyPr>
                <a:lstStyle/>
                <a:p>
                  <a:pPr algn="ctr">
                    <a:defRPr sz="14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561538461538458"/>
                      <c:h val="4.9064887722368035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43D0-4720-BDD0-FCED139EC4DF}"/>
                </c:ext>
              </c:extLst>
            </c:dLbl>
            <c:dLbl>
              <c:idx val="2"/>
              <c:layout>
                <c:manualLayout>
                  <c:x val="3.2050777306682834E-3"/>
                  <c:y val="-5.9526392534266691E-2"/>
                </c:manualLayout>
              </c:layout>
              <c:tx>
                <c:rich>
                  <a:bodyPr rot="-5400000" spcFirstLastPara="1" vertOverflow="ellipsis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AE101333-AA7C-44C3-AAF2-A3BB67662133}" type="VALUE">
                      <a:rPr lang="en-US" sz="1400">
                        <a:solidFill>
                          <a:schemeClr val="bg1"/>
                        </a:solidFill>
                      </a:rPr>
                      <a:pPr algn="ctr">
                        <a:defRPr sz="14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gradFill flip="none" rotWithShape="1">
                  <a:gsLst>
                    <a:gs pos="100000">
                      <a:schemeClr val="accent3">
                        <a:lumMod val="60000"/>
                        <a:lumOff val="40000"/>
                      </a:schemeClr>
                    </a:gs>
                    <a:gs pos="0">
                      <a:schemeClr val="accent3">
                        <a:lumMod val="40000"/>
                        <a:lumOff val="60000"/>
                      </a:scheme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4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265384615384615"/>
                      <c:h val="2.6231554389034704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43D0-4720-BDD0-FCED139EC4D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4FBC7B1D-DED3-40DA-9555-77E7A242C401}" type="VALUE">
                      <a:rPr lang="en-US"/>
                      <a:pPr/>
                      <a:t>[ЗНАЧЕНИЕ]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43D0-4720-BDD0-FCED139EC4DF}"/>
                </c:ext>
              </c:extLst>
            </c:dLbl>
            <c:spPr>
              <a:gradFill flip="none" rotWithShape="1"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>
                      <a:lumMod val="40000"/>
                      <a:lumOff val="6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0">
                <a:spAutoFit/>
              </a:bodyPr>
              <a:lstStyle/>
              <a:p>
                <a:pPr algn="ctr">
                  <a:defRPr sz="14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tint val="76000"/>
                          <a:alpha val="60000"/>
                          <a:hueMod val="94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Лист1!$F$2:$F$5</c:f>
              <c:numCache>
                <c:formatCode>#,##0.000</c:formatCode>
                <c:ptCount val="4"/>
                <c:pt idx="0">
                  <c:v>5054300.5489999996</c:v>
                </c:pt>
                <c:pt idx="1">
                  <c:v>2990977</c:v>
                </c:pt>
                <c:pt idx="2">
                  <c:v>151700</c:v>
                </c:pt>
                <c:pt idx="3">
                  <c:v>1911623.5490000001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Лист1!$F$3</c15:f>
                <c15:dlblRangeCache>
                  <c:ptCount val="1"/>
                  <c:pt idx="0">
                    <c:v>2 990 977,000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01D6-4633-B2C4-08590AB56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3163400"/>
        <c:axId val="273163792"/>
      </c:barChart>
      <c:catAx>
        <c:axId val="273163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73163792"/>
        <c:crosses val="autoZero"/>
        <c:auto val="1"/>
        <c:lblAlgn val="ctr"/>
        <c:lblOffset val="100"/>
        <c:noMultiLvlLbl val="0"/>
      </c:catAx>
      <c:valAx>
        <c:axId val="273163792"/>
        <c:scaling>
          <c:orientation val="minMax"/>
        </c:scaling>
        <c:delete val="0"/>
        <c:axPos val="l"/>
        <c:numFmt formatCode="#,##0.000" sourceLinked="1"/>
        <c:majorTickMark val="none"/>
        <c:minorTickMark val="none"/>
        <c:tickLblPos val="nextTo"/>
        <c:spPr>
          <a:noFill/>
          <a:ln w="9525" cap="rnd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73163400"/>
        <c:crosses val="autoZero"/>
        <c:crossBetween val="between"/>
      </c:valAx>
      <c:spPr>
        <a:gradFill flip="none" rotWithShape="1">
          <a:gsLst>
            <a:gs pos="46000">
              <a:srgbClr val="FFFFEB"/>
            </a:gs>
            <a:gs pos="17000">
              <a:schemeClr val="tx1"/>
            </a:gs>
            <a:gs pos="88000">
              <a:schemeClr val="tx2">
                <a:lumMod val="20000"/>
                <a:lumOff val="80000"/>
              </a:schemeClr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469222693317181"/>
          <c:y val="0.11877981918926801"/>
          <c:w val="0.15140520896426407"/>
          <c:h val="0.177380431612715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53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8.1548296561939661E-3"/>
          <c:w val="0.65276034726428434"/>
          <c:h val="0.9910484135027676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>
              <a:outerShdw blurRad="254000" dir="6600000" sx="90000" sy="90000" algn="ctr" rotWithShape="0">
                <a:prstClr val="black">
                  <a:alpha val="20000"/>
                </a:prstClr>
              </a:outerShdw>
            </a:effectLst>
          </c:spPr>
          <c:dPt>
            <c:idx val="0"/>
            <c:bubble3D val="0"/>
            <c:explosion val="5"/>
            <c:spPr>
              <a:gradFill flip="none" rotWithShape="1">
                <a:gsLst>
                  <a:gs pos="0">
                    <a:schemeClr val="accent6">
                      <a:lumMod val="40000"/>
                      <a:lumOff val="60000"/>
                      <a:tint val="66000"/>
                      <a:satMod val="160000"/>
                    </a:schemeClr>
                  </a:gs>
                  <a:gs pos="50000">
                    <a:schemeClr val="accent6">
                      <a:lumMod val="40000"/>
                      <a:lumOff val="60000"/>
                      <a:tint val="44500"/>
                      <a:satMod val="160000"/>
                    </a:schemeClr>
                  </a:gs>
                  <a:gs pos="100000">
                    <a:schemeClr val="accent6">
                      <a:lumMod val="40000"/>
                      <a:lumOff val="60000"/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50E-431F-8DD6-8CEBE7F38B7E}"/>
              </c:ext>
            </c:extLst>
          </c:dPt>
          <c:dPt>
            <c:idx val="1"/>
            <c:bubble3D val="0"/>
            <c:explosion val="6"/>
            <c:spPr>
              <a:gradFill flip="none" rotWithShape="1">
                <a:gsLst>
                  <a:gs pos="37000">
                    <a:schemeClr val="tx1"/>
                  </a:gs>
                  <a:gs pos="62000">
                    <a:schemeClr val="tx2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650E-431F-8DD6-8CEBE7F38B7E}"/>
              </c:ext>
            </c:extLst>
          </c:dPt>
          <c:dPt>
            <c:idx val="2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1B2-4386-A168-6DD972561304}"/>
              </c:ext>
            </c:extLst>
          </c:dPt>
          <c:dPt>
            <c:idx val="3"/>
            <c:bubble3D val="0"/>
            <c:explosion val="3"/>
            <c:spPr>
              <a:gradFill>
                <a:gsLst>
                  <a:gs pos="35000">
                    <a:schemeClr val="tx1"/>
                  </a:gs>
                  <a:gs pos="62000">
                    <a:schemeClr val="tx2">
                      <a:lumMod val="75000"/>
                    </a:schemeClr>
                  </a:gs>
                </a:gsLst>
                <a:lin ang="2700000" scaled="1"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1B2-4386-A168-6DD972561304}"/>
              </c:ext>
            </c:extLst>
          </c:dPt>
          <c:dPt>
            <c:idx val="4"/>
            <c:bubble3D val="0"/>
            <c:explosion val="4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650E-431F-8DD6-8CEBE7F38B7E}"/>
              </c:ext>
            </c:extLst>
          </c:dPt>
          <c:dPt>
            <c:idx val="5"/>
            <c:bubble3D val="0"/>
            <c:explosion val="5"/>
            <c:spPr>
              <a:solidFill>
                <a:srgbClr val="FFC000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schemeClr val="tx1">
                    <a:lumMod val="95000"/>
                    <a:alpha val="20000"/>
                  </a:scheme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50E-431F-8DD6-8CEBE7F38B7E}"/>
              </c:ext>
            </c:extLst>
          </c:dPt>
          <c:dPt>
            <c:idx val="6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50E-431F-8DD6-8CEBE7F38B7E}"/>
              </c:ext>
            </c:extLst>
          </c:dPt>
          <c:dPt>
            <c:idx val="7"/>
            <c:bubble3D val="0"/>
            <c:explosion val="2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50E-431F-8DD6-8CEBE7F38B7E}"/>
              </c:ext>
            </c:extLst>
          </c:dPt>
          <c:dPt>
            <c:idx val="8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C1B2-4386-A168-6DD972561304}"/>
              </c:ext>
            </c:extLst>
          </c:dPt>
          <c:dPt>
            <c:idx val="9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C1B2-4386-A168-6DD972561304}"/>
              </c:ext>
            </c:extLst>
          </c:dPt>
          <c:dPt>
            <c:idx val="10"/>
            <c:bubble3D val="0"/>
            <c:explosion val="2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C1B2-4386-A168-6DD972561304}"/>
              </c:ext>
            </c:extLst>
          </c:dPt>
          <c:dPt>
            <c:idx val="11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50E-431F-8DD6-8CEBE7F38B7E}"/>
              </c:ext>
            </c:extLst>
          </c:dPt>
          <c:dPt>
            <c:idx val="12"/>
            <c:bubble3D val="0"/>
            <c:explosion val="5"/>
            <c:spPr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chemeClr val="accent4">
                      <a:lumMod val="45000"/>
                      <a:lumOff val="55000"/>
                    </a:schemeClr>
                  </a:gs>
                  <a:gs pos="83000">
                    <a:schemeClr val="accent4">
                      <a:lumMod val="45000"/>
                      <a:lumOff val="55000"/>
                    </a:schemeClr>
                  </a:gs>
                  <a:gs pos="100000">
                    <a:schemeClr val="accent4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4247-4C1B-8984-4FD3E97BD8B1}"/>
              </c:ext>
            </c:extLst>
          </c:dPt>
          <c:dLbls>
            <c:dLbl>
              <c:idx val="0"/>
              <c:layout>
                <c:manualLayout>
                  <c:x val="-9.7623611952352113E-2"/>
                  <c:y val="0.18078022920402276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8365334140924683E-2"/>
                      <c:h val="8.726732673267326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50E-431F-8DD6-8CEBE7F38B7E}"/>
                </c:ext>
              </c:extLst>
            </c:dLbl>
            <c:dLbl>
              <c:idx val="1"/>
              <c:layout>
                <c:manualLayout>
                  <c:x val="5.8974358974358924E-2"/>
                  <c:y val="4.0931057841679226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391025641025641E-2"/>
                      <c:h val="5.148514851485148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650E-431F-8DD6-8CEBE7F38B7E}"/>
                </c:ext>
              </c:extLst>
            </c:dLbl>
            <c:dLbl>
              <c:idx val="2"/>
              <c:layout>
                <c:manualLayout>
                  <c:x val="0.12270704623460529"/>
                  <c:y val="0.12397801210311903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C1B2-4386-A168-6DD972561304}"/>
                </c:ext>
              </c:extLst>
            </c:dLbl>
            <c:dLbl>
              <c:idx val="3"/>
              <c:layout>
                <c:manualLayout>
                  <c:x val="4.353846153846154E-2"/>
                  <c:y val="0.10159172245418718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1B2-4386-A168-6DD972561304}"/>
                </c:ext>
              </c:extLst>
            </c:dLbl>
            <c:dLbl>
              <c:idx val="4"/>
              <c:layout>
                <c:manualLayout>
                  <c:x val="4.4469412477286446E-2"/>
                  <c:y val="0.16933956411475967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1025641025641021E-2"/>
                      <c:h val="4.762737239797808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650E-431F-8DD6-8CEBE7F38B7E}"/>
                </c:ext>
              </c:extLst>
            </c:dLbl>
            <c:dLbl>
              <c:idx val="5"/>
              <c:layout>
                <c:manualLayout>
                  <c:x val="-3.618271754492227E-2"/>
                  <c:y val="0.16960737867898409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50E-431F-8DD6-8CEBE7F38B7E}"/>
                </c:ext>
              </c:extLst>
            </c:dLbl>
            <c:dLbl>
              <c:idx val="6"/>
              <c:layout>
                <c:manualLayout>
                  <c:x val="-0.11680385624873814"/>
                  <c:y val="0.18094253807055688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50E-431F-8DD6-8CEBE7F38B7E}"/>
                </c:ext>
              </c:extLst>
            </c:dLbl>
            <c:dLbl>
              <c:idx val="7"/>
              <c:layout>
                <c:manualLayout>
                  <c:x val="-7.6917423783565531E-2"/>
                  <c:y val="0.1053715188806526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50E-431F-8DD6-8CEBE7F38B7E}"/>
                </c:ext>
              </c:extLst>
            </c:dLbl>
            <c:dLbl>
              <c:idx val="8"/>
              <c:layout>
                <c:manualLayout>
                  <c:x val="-0.10222370280637996"/>
                  <c:y val="6.856428834173984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1B2-4386-A168-6DD972561304}"/>
                </c:ext>
              </c:extLst>
            </c:dLbl>
            <c:dLbl>
              <c:idx val="9"/>
              <c:layout>
                <c:manualLayout>
                  <c:x val="-0.12173036543508985"/>
                  <c:y val="2.4320915009333952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1B2-4386-A168-6DD972561304}"/>
                </c:ext>
              </c:extLst>
            </c:dLbl>
            <c:dLbl>
              <c:idx val="10"/>
              <c:layout>
                <c:manualLayout>
                  <c:x val="8.0610740965071665E-3"/>
                  <c:y val="-9.0145802666646652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1B2-4386-A168-6DD972561304}"/>
                </c:ext>
              </c:extLst>
            </c:dLbl>
            <c:dLbl>
              <c:idx val="11"/>
              <c:layout>
                <c:manualLayout>
                  <c:x val="-0.1491877649909146"/>
                  <c:y val="0.15268154833890044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50E-431F-8DD6-8CEBE7F38B7E}"/>
                </c:ext>
              </c:extLst>
            </c:dLbl>
            <c:dLbl>
              <c:idx val="12"/>
              <c:layout>
                <c:manualLayout>
                  <c:x val="2.950444175247325E-2"/>
                  <c:y val="-0.12678880486473845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8878154653745221E-2"/>
                      <c:h val="4.964356435643564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9-4247-4C1B-8984-4FD3E97BD8B1}"/>
                </c:ext>
              </c:extLst>
            </c:dLbl>
            <c:numFmt formatCode="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1"/>
                <c:pt idx="0">
                  <c:v>Налог на доходы физических лиц  2 105 536,00 тыс.руб. (32,09%)</c:v>
                </c:pt>
                <c:pt idx="1">
                  <c:v>Упрощенная система налогообложения 183 220,00 тыс.руб. (2,79%)</c:v>
                </c:pt>
                <c:pt idx="2">
                  <c:v>Земельный налог 129 202,00 тыс.руб. (1,97%)</c:v>
                </c:pt>
                <c:pt idx="3">
                  <c:v>Патентная система налогообложения 5 000,00 тыс.руб. (0,00)</c:v>
                </c:pt>
                <c:pt idx="4">
                  <c:v>Налог на имущество физических лиц  71 135,00 тыс.руб. (1,08%)
</c:v>
                </c:pt>
                <c:pt idx="5">
                  <c:v>Акцизы по подакцизным товарам(продукции) 78 355,00 тыс.руб. (1,19%)</c:v>
                </c:pt>
                <c:pt idx="6">
                  <c:v>Государственная пошлина 31 525,00 тыс.руб. (0,48%)</c:v>
                </c:pt>
                <c:pt idx="7">
                  <c:v>Доходы от использования имущества 79 354,00 тыс.руб.( 1,29%)</c:v>
                </c:pt>
                <c:pt idx="8">
                  <c:v>Доходы от оказания платных услуг и компенсации затрат государства  22 000,00  тыс. руб.(0,34%)</c:v>
                </c:pt>
                <c:pt idx="9">
                  <c:v>Доходы от  реализации имущества 56 900,00 тыс.руб. (0,87%)</c:v>
                </c:pt>
                <c:pt idx="10">
                  <c:v>
Безвозмездные поступления 3 799 247 тыс.руб. (57,90%)</c:v>
                </c:pt>
              </c:strCache>
            </c:strRef>
          </c:cat>
          <c:val>
            <c:numRef>
              <c:f>Лист1!$B$2:$B$12</c:f>
              <c:numCache>
                <c:formatCode>#,##0.00</c:formatCode>
                <c:ptCount val="11"/>
                <c:pt idx="0">
                  <c:v>2105536</c:v>
                </c:pt>
                <c:pt idx="1">
                  <c:v>183220</c:v>
                </c:pt>
                <c:pt idx="2">
                  <c:v>129202</c:v>
                </c:pt>
                <c:pt idx="3">
                  <c:v>5000</c:v>
                </c:pt>
                <c:pt idx="4">
                  <c:v>71135</c:v>
                </c:pt>
                <c:pt idx="5">
                  <c:v>78355</c:v>
                </c:pt>
                <c:pt idx="6">
                  <c:v>31525</c:v>
                </c:pt>
                <c:pt idx="7">
                  <c:v>79354</c:v>
                </c:pt>
                <c:pt idx="8">
                  <c:v>22000</c:v>
                </c:pt>
                <c:pt idx="9">
                  <c:v>56900</c:v>
                </c:pt>
                <c:pt idx="10" formatCode="#,##0.000">
                  <c:v>3799247.4079999998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0E-431F-8DD6-8CEBE7F38B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9-C1B2-4386-A168-6DD97256130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B-C1B2-4386-A168-6DD97256130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D-C1B2-4386-A168-6DD97256130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F-C1B2-4386-A168-6DD97256130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1-C1B2-4386-A168-6DD97256130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3-C1B2-4386-A168-6DD97256130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5-C1B2-4386-A168-6DD97256130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7-C1B2-4386-A168-6DD97256130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9-C1B2-4386-A168-6DD97256130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B-C1B2-4386-A168-6DD97256130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D-C1B2-4386-A168-6DD97256130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F-C1B2-4386-A168-6DD97256130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3-4247-4C1B-8984-4FD3E97BD8B1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1"/>
                <c:pt idx="0">
                  <c:v>Налог на доходы физических лиц  2 105 536,00 тыс.руб. (32,09%)</c:v>
                </c:pt>
                <c:pt idx="1">
                  <c:v>Упрощенная система налогообложения 183 220,00 тыс.руб. (2,79%)</c:v>
                </c:pt>
                <c:pt idx="2">
                  <c:v>Земельный налог 129 202,00 тыс.руб. (1,97%)</c:v>
                </c:pt>
                <c:pt idx="3">
                  <c:v>Патентная система налогообложения 5 000,00 тыс.руб. (0,00)</c:v>
                </c:pt>
                <c:pt idx="4">
                  <c:v>Налог на имущество физических лиц  71 135,00 тыс.руб. (1,08%)
</c:v>
                </c:pt>
                <c:pt idx="5">
                  <c:v>Акцизы по подакцизным товарам(продукции) 78 355,00 тыс.руб. (1,19%)</c:v>
                </c:pt>
                <c:pt idx="6">
                  <c:v>Государственная пошлина 31 525,00 тыс.руб. (0,48%)</c:v>
                </c:pt>
                <c:pt idx="7">
                  <c:v>Доходы от использования имущества 79 354,00 тыс.руб.( 1,29%)</c:v>
                </c:pt>
                <c:pt idx="8">
                  <c:v>Доходы от оказания платных услуг и компенсации затрат государства  22 000,00  тыс. руб.(0,34%)</c:v>
                </c:pt>
                <c:pt idx="9">
                  <c:v>Доходы от  реализации имущества 56 900,00 тыс.руб. (0,87%)</c:v>
                </c:pt>
                <c:pt idx="10">
                  <c:v>
Безвозмездные поступления 3 799 247 тыс.руб. (57,90%)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11"/>
                <c:pt idx="0" formatCode="0.00">
                  <c:v>32.1</c:v>
                </c:pt>
                <c:pt idx="2" formatCode="0.00">
                  <c:v>1.9691001132683226</c:v>
                </c:pt>
                <c:pt idx="3" formatCode="0.00">
                  <c:v>1.6522678686794876E-5</c:v>
                </c:pt>
                <c:pt idx="4" formatCode="0.00">
                  <c:v>1.0841313335501164</c:v>
                </c:pt>
                <c:pt idx="5" formatCode="0.00">
                  <c:v>1.1941675777088545</c:v>
                </c:pt>
                <c:pt idx="6" formatCode="0.00">
                  <c:v>0.48045603838008605</c:v>
                </c:pt>
                <c:pt idx="7" formatCode="0.00">
                  <c:v>1.29</c:v>
                </c:pt>
                <c:pt idx="8" formatCode="0.00">
                  <c:v>0.33529049466651517</c:v>
                </c:pt>
                <c:pt idx="9" formatCode="0.00">
                  <c:v>0.8671831430238508</c:v>
                </c:pt>
                <c:pt idx="10" formatCode="0.00">
                  <c:v>57.902342854036171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50E-431F-8DD6-8CEBE7F38B7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52000">
              <a:srgbClr val="FFFFEB"/>
            </a:gs>
            <a:gs pos="8000">
              <a:schemeClr val="tx1"/>
            </a:gs>
            <a:gs pos="89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0" spc="5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63151221481930142"/>
          <c:y val="1.8017824940833567E-4"/>
          <c:w val="0.36848778518069858"/>
          <c:h val="0.99981983811122666"/>
        </c:manualLayout>
      </c:layout>
      <c:overlay val="0"/>
      <c:spPr>
        <a:gradFill>
          <a:gsLst>
            <a:gs pos="71000">
              <a:srgbClr val="FFFFEB"/>
            </a:gs>
            <a:gs pos="43000">
              <a:schemeClr val="tx1"/>
            </a:gs>
            <a:gs pos="98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>
          <a:outerShdw blurRad="50800" dist="50800" dir="5400000" algn="ctr" rotWithShape="0">
            <a:srgbClr val="FDFECE"/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 sz="95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41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2820511526296029E-3"/>
          <c:y val="0"/>
          <c:w val="0.651478331165119"/>
          <c:h val="0.9890005689360893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>
              <a:outerShdw blurRad="254000" dir="6600000" sx="90000" sy="90000" algn="ctr" rotWithShape="0">
                <a:prstClr val="black">
                  <a:alpha val="20000"/>
                </a:prstClr>
              </a:outerShdw>
            </a:effectLst>
          </c:spPr>
          <c:dPt>
            <c:idx val="0"/>
            <c:bubble3D val="0"/>
            <c:explosion val="5"/>
            <c:spPr>
              <a:gradFill flip="none" rotWithShape="1">
                <a:gsLst>
                  <a:gs pos="0">
                    <a:schemeClr val="accent2">
                      <a:lumMod val="40000"/>
                      <a:lumOff val="60000"/>
                      <a:tint val="66000"/>
                      <a:satMod val="160000"/>
                    </a:schemeClr>
                  </a:gs>
                  <a:gs pos="50000">
                    <a:schemeClr val="accent2">
                      <a:lumMod val="40000"/>
                      <a:lumOff val="60000"/>
                      <a:tint val="44500"/>
                      <a:satMod val="160000"/>
                    </a:schemeClr>
                  </a:gs>
                  <a:gs pos="100000">
                    <a:schemeClr val="accent2">
                      <a:lumMod val="40000"/>
                      <a:lumOff val="60000"/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50E-431F-8DD6-8CEBE7F38B7E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chemeClr val="tx1"/>
                  </a:gs>
                  <a:gs pos="66000">
                    <a:srgbClr val="FFEBFF"/>
                  </a:gs>
                </a:gsLst>
                <a:lin ang="5400000" scaled="1"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650E-431F-8DD6-8CEBE7F38B7E}"/>
              </c:ext>
            </c:extLst>
          </c:dPt>
          <c:dPt>
            <c:idx val="2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1B2-4386-A168-6DD972561304}"/>
              </c:ext>
            </c:extLst>
          </c:dPt>
          <c:dPt>
            <c:idx val="3"/>
            <c:bubble3D val="0"/>
            <c:spPr>
              <a:solidFill>
                <a:schemeClr val="tx2">
                  <a:lumMod val="75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1B2-4386-A168-6DD972561304}"/>
              </c:ext>
            </c:extLst>
          </c:dPt>
          <c:dPt>
            <c:idx val="4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650E-431F-8DD6-8CEBE7F38B7E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50E-431F-8DD6-8CEBE7F38B7E}"/>
              </c:ext>
            </c:extLst>
          </c:dPt>
          <c:dPt>
            <c:idx val="6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50E-431F-8DD6-8CEBE7F38B7E}"/>
              </c:ext>
            </c:extLst>
          </c:dPt>
          <c:dPt>
            <c:idx val="7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50E-431F-8DD6-8CEBE7F38B7E}"/>
              </c:ext>
            </c:extLst>
          </c:dPt>
          <c:dPt>
            <c:idx val="8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C1B2-4386-A168-6DD972561304}"/>
              </c:ext>
            </c:extLst>
          </c:dPt>
          <c:dPt>
            <c:idx val="9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C1B2-4386-A168-6DD972561304}"/>
              </c:ext>
            </c:extLst>
          </c:dPt>
          <c:dPt>
            <c:idx val="1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C1B2-4386-A168-6DD972561304}"/>
              </c:ext>
            </c:extLst>
          </c:dPt>
          <c:dPt>
            <c:idx val="11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50E-431F-8DD6-8CEBE7F38B7E}"/>
              </c:ext>
            </c:extLst>
          </c:dPt>
          <c:dPt>
            <c:idx val="12"/>
            <c:bubble3D val="0"/>
            <c:explosion val="16"/>
            <c:spPr>
              <a:gradFill>
                <a:gsLst>
                  <a:gs pos="0">
                    <a:schemeClr val="tx1"/>
                  </a:gs>
                  <a:gs pos="66000">
                    <a:srgbClr val="FFFF00"/>
                  </a:gs>
                </a:gsLst>
                <a:lin ang="5400000" scaled="1"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4247-4C1B-8984-4FD3E97BD8B1}"/>
              </c:ext>
            </c:extLst>
          </c:dPt>
          <c:dPt>
            <c:idx val="13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B-5314-4EED-B114-1DCE21040EB4}"/>
              </c:ext>
            </c:extLst>
          </c:dPt>
          <c:dLbls>
            <c:dLbl>
              <c:idx val="0"/>
              <c:layout>
                <c:manualLayout>
                  <c:x val="-5.0187764990914596E-2"/>
                  <c:y val="0.2585293061228645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50E-431F-8DD6-8CEBE7F38B7E}"/>
                </c:ext>
              </c:extLst>
            </c:dLbl>
            <c:dLbl>
              <c:idx val="1"/>
              <c:layout>
                <c:manualLayout>
                  <c:x val="0.17220147666046065"/>
                  <c:y val="5.1918327321606769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1025641025641025"/>
                      <c:h val="3.82113759984354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650E-431F-8DD6-8CEBE7F38B7E}"/>
                </c:ext>
              </c:extLst>
            </c:dLbl>
            <c:dLbl>
              <c:idx val="2"/>
              <c:layout>
                <c:manualLayout>
                  <c:x val="0.11654339627060405"/>
                  <c:y val="0.11827030219658378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7.5641018005146582E-2"/>
                      <c:h val="4.202012882675566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C1B2-4386-A168-6DD972561304}"/>
                </c:ext>
              </c:extLst>
            </c:dLbl>
            <c:dLbl>
              <c:idx val="3"/>
              <c:layout>
                <c:manualLayout>
                  <c:x val="8.6114972126491815E-2"/>
                  <c:y val="0.1806655136983391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1B2-4386-A168-6DD972561304}"/>
                </c:ext>
              </c:extLst>
            </c:dLbl>
            <c:dLbl>
              <c:idx val="4"/>
              <c:layout>
                <c:manualLayout>
                  <c:x val="9.3612548595543243E-2"/>
                  <c:y val="0.2534341378636874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50E-431F-8DD6-8CEBE7F38B7E}"/>
                </c:ext>
              </c:extLst>
            </c:dLbl>
            <c:dLbl>
              <c:idx val="5"/>
              <c:layout>
                <c:manualLayout>
                  <c:x val="2.9641527393344701E-2"/>
                  <c:y val="0.2873847464114411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50E-431F-8DD6-8CEBE7F38B7E}"/>
                </c:ext>
              </c:extLst>
            </c:dLbl>
            <c:dLbl>
              <c:idx val="6"/>
              <c:layout>
                <c:manualLayout>
                  <c:x val="-3.0906417231332806E-2"/>
                  <c:y val="0.2574283271045996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50E-431F-8DD6-8CEBE7F38B7E}"/>
                </c:ext>
              </c:extLst>
            </c:dLbl>
            <c:dLbl>
              <c:idx val="7"/>
              <c:layout>
                <c:manualLayout>
                  <c:x val="-9.6789208884594247E-2"/>
                  <c:y val="0.20489711188667573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8.5897427226183404E-2"/>
                      <c:h val="3.55482842441185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650E-431F-8DD6-8CEBE7F38B7E}"/>
                </c:ext>
              </c:extLst>
            </c:dLbl>
            <c:dLbl>
              <c:idx val="8"/>
              <c:layout>
                <c:manualLayout>
                  <c:x val="-2.4657076519281243E-2"/>
                  <c:y val="0.1616183084280282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1B2-4386-A168-6DD972561304}"/>
                </c:ext>
              </c:extLst>
            </c:dLbl>
            <c:dLbl>
              <c:idx val="9"/>
              <c:layout>
                <c:manualLayout>
                  <c:x val="-1.8887744801130629E-2"/>
                  <c:y val="0.1195619487289628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1B2-4386-A168-6DD972561304}"/>
                </c:ext>
              </c:extLst>
            </c:dLbl>
            <c:dLbl>
              <c:idx val="10"/>
              <c:layout>
                <c:manualLayout>
                  <c:x val="-1.8849283262669089E-2"/>
                  <c:y val="6.730585953110243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1B2-4386-A168-6DD972561304}"/>
                </c:ext>
              </c:extLst>
            </c:dLbl>
            <c:dLbl>
              <c:idx val="11"/>
              <c:layout>
                <c:manualLayout>
                  <c:x val="-1.5854431657581262E-2"/>
                  <c:y val="1.448370551121798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50E-431F-8DD6-8CEBE7F38B7E}"/>
                </c:ext>
              </c:extLst>
            </c:dLbl>
            <c:dLbl>
              <c:idx val="12"/>
              <c:layout>
                <c:manualLayout>
                  <c:x val="4.9522607558791891E-2"/>
                  <c:y val="-0.129210921182695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3333331987347871"/>
                      <c:h val="4.227644884497167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9-4247-4C1B-8984-4FD3E97BD8B1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Налог на доходы физических лиц  2 390 253,00 тыс.руб. (42,74%)</c:v>
                </c:pt>
                <c:pt idx="1">
                  <c:v>Упрощенная система налогообложения 249 256,00 тыс.руб. (4,45%)</c:v>
                </c:pt>
                <c:pt idx="2">
                  <c:v>Патентная система налогообложения 4 500,00 тыс. руб. (0,08%)</c:v>
                </c:pt>
                <c:pt idx="3">
                  <c:v>Земельный налог 129 202,00 тыс.руб. (2,31%)</c:v>
                </c:pt>
                <c:pt idx="4">
                  <c:v>Налог на имущество физических лиц 80 629,00 тыс.руб. (1,44%)
</c:v>
                </c:pt>
                <c:pt idx="5">
                  <c:v>Акцизы по подакцизным товарам(продукции) 90 049 тыс.руб. (1,61%)</c:v>
                </c:pt>
                <c:pt idx="6">
                  <c:v>Государственная пошлина 34 159 тыс.руб. (0,61%)</c:v>
                </c:pt>
                <c:pt idx="7">
                  <c:v>Доходы от использования имущества 82 165,00 тыс.руб. (1,46%)</c:v>
                </c:pt>
                <c:pt idx="8">
                  <c:v>Доходы от оказания платных услуг и компенсации затрат государства  55 066,00 тыс. руб.(0,98%)</c:v>
                </c:pt>
                <c:pt idx="9">
                  <c:v>Доходы от  реализации имущества 59 400 тыс.руб. (0,32%)</c:v>
                </c:pt>
                <c:pt idx="10">
                  <c:v>Денежные взыскания (штрафы) 12 000,00 тыс.руб. (0,21%)</c:v>
                </c:pt>
                <c:pt idx="11">
                  <c:v>
Безвозмездные поступления 2 394 838 тыс.руб. (34,18%)</c:v>
                </c:pt>
              </c:strCache>
            </c:strRef>
          </c:cat>
          <c:val>
            <c:numRef>
              <c:f>Лист1!$B$2:$B$13</c:f>
              <c:numCache>
                <c:formatCode>#,##0.00</c:formatCode>
                <c:ptCount val="12"/>
                <c:pt idx="0">
                  <c:v>2390253</c:v>
                </c:pt>
                <c:pt idx="1">
                  <c:v>259765</c:v>
                </c:pt>
                <c:pt idx="2">
                  <c:v>4500</c:v>
                </c:pt>
                <c:pt idx="3">
                  <c:v>129202</c:v>
                </c:pt>
                <c:pt idx="4">
                  <c:v>80629</c:v>
                </c:pt>
                <c:pt idx="5">
                  <c:v>90049</c:v>
                </c:pt>
                <c:pt idx="6">
                  <c:v>34159</c:v>
                </c:pt>
                <c:pt idx="7">
                  <c:v>82165</c:v>
                </c:pt>
                <c:pt idx="8">
                  <c:v>55066</c:v>
                </c:pt>
                <c:pt idx="9">
                  <c:v>59400</c:v>
                </c:pt>
                <c:pt idx="10">
                  <c:v>12000</c:v>
                </c:pt>
                <c:pt idx="11">
                  <c:v>2394838.36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0E-431F-8DD6-8CEBE7F38B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9-C1B2-4386-A168-6DD97256130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B-C1B2-4386-A168-6DD97256130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D-C1B2-4386-A168-6DD97256130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F-C1B2-4386-A168-6DD97256130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1-C1B2-4386-A168-6DD97256130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3-C1B2-4386-A168-6DD97256130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5-C1B2-4386-A168-6DD97256130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7-C1B2-4386-A168-6DD97256130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9-C1B2-4386-A168-6DD97256130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B-C1B2-4386-A168-6DD97256130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D-C1B2-4386-A168-6DD97256130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F-C1B2-4386-A168-6DD97256130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3-4247-4C1B-8984-4FD3E97BD8B1}"/>
              </c:ext>
            </c:extLst>
          </c:dPt>
          <c:dPt>
            <c:idx val="13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7-5314-4EED-B114-1DCE21040EB4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Налог на доходы физических лиц  2 390 253,00 тыс.руб. (42,74%)</c:v>
                </c:pt>
                <c:pt idx="1">
                  <c:v>Упрощенная система налогообложения 249 256,00 тыс.руб. (4,45%)</c:v>
                </c:pt>
                <c:pt idx="2">
                  <c:v>Патентная система налогообложения 4 500,00 тыс. руб. (0,08%)</c:v>
                </c:pt>
                <c:pt idx="3">
                  <c:v>Земельный налог 129 202,00 тыс.руб. (2,31%)</c:v>
                </c:pt>
                <c:pt idx="4">
                  <c:v>Налог на имущество физических лиц 80 629,00 тыс.руб. (1,44%)
</c:v>
                </c:pt>
                <c:pt idx="5">
                  <c:v>Акцизы по подакцизным товарам(продукции) 90 049 тыс.руб. (1,61%)</c:v>
                </c:pt>
                <c:pt idx="6">
                  <c:v>Государственная пошлина 34 159 тыс.руб. (0,61%)</c:v>
                </c:pt>
                <c:pt idx="7">
                  <c:v>Доходы от использования имущества 82 165,00 тыс.руб. (1,46%)</c:v>
                </c:pt>
                <c:pt idx="8">
                  <c:v>Доходы от оказания платных услуг и компенсации затрат государства  55 066,00 тыс. руб.(0,98%)</c:v>
                </c:pt>
                <c:pt idx="9">
                  <c:v>Доходы от  реализации имущества 59 400 тыс.руб. (0,32%)</c:v>
                </c:pt>
                <c:pt idx="10">
                  <c:v>Денежные взыскания (штрафы) 12 000,00 тыс.руб. (0,21%)</c:v>
                </c:pt>
                <c:pt idx="11">
                  <c:v>
Безвозмездные поступления 2 394 838 тыс.руб. (34,18%)</c:v>
                </c:pt>
              </c:strCache>
            </c:strRef>
          </c:cat>
          <c:val>
            <c:numRef>
              <c:f>Лист1!$C$2:$C$13</c:f>
              <c:numCache>
                <c:formatCode>0.00</c:formatCode>
                <c:ptCount val="12"/>
                <c:pt idx="0">
                  <c:v>42.74</c:v>
                </c:pt>
                <c:pt idx="1">
                  <c:v>4.45</c:v>
                </c:pt>
                <c:pt idx="2">
                  <c:v>0.08</c:v>
                </c:pt>
                <c:pt idx="3">
                  <c:v>2.31</c:v>
                </c:pt>
                <c:pt idx="4">
                  <c:v>1.44</c:v>
                </c:pt>
                <c:pt idx="5">
                  <c:v>1.61</c:v>
                </c:pt>
                <c:pt idx="6">
                  <c:v>0.61</c:v>
                </c:pt>
                <c:pt idx="7">
                  <c:v>1.46</c:v>
                </c:pt>
                <c:pt idx="8">
                  <c:v>0.98</c:v>
                </c:pt>
                <c:pt idx="9">
                  <c:v>0.32</c:v>
                </c:pt>
                <c:pt idx="10">
                  <c:v>0.21</c:v>
                </c:pt>
                <c:pt idx="11">
                  <c:v>34.18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50E-431F-8DD6-8CEBE7F38B7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52000">
              <a:srgbClr val="FFFFEB"/>
            </a:gs>
            <a:gs pos="8000">
              <a:schemeClr val="tx1"/>
            </a:gs>
            <a:gs pos="89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497399000868262"/>
          <c:y val="5.1726794939896889E-2"/>
          <c:w val="0.3437439588386878"/>
          <c:h val="0.93450630405718438"/>
        </c:manualLayout>
      </c:layout>
      <c:overlay val="0"/>
      <c:spPr>
        <a:gradFill>
          <a:gsLst>
            <a:gs pos="71000">
              <a:srgbClr val="FFFFEB"/>
            </a:gs>
            <a:gs pos="43000">
              <a:schemeClr val="tx1"/>
            </a:gs>
            <a:gs pos="98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5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51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3403757698604489E-4"/>
          <c:w val="0.65660650111043806"/>
          <c:h val="0.996988933414465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>
              <a:outerShdw blurRad="254000" dir="6600000" sx="90000" sy="90000" algn="ctr" rotWithShape="0">
                <a:prstClr val="black">
                  <a:alpha val="20000"/>
                </a:prstClr>
              </a:outerShdw>
            </a:effectLst>
          </c:spPr>
          <c:explosion val="14"/>
          <c:dPt>
            <c:idx val="0"/>
            <c:bubble3D val="0"/>
            <c:explosion val="7"/>
            <c:spPr>
              <a:gradFill flip="none" rotWithShape="1">
                <a:gsLst>
                  <a:gs pos="0">
                    <a:schemeClr val="tx1"/>
                  </a:gs>
                  <a:gs pos="87000">
                    <a:srgbClr val="CCFF33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50E-431F-8DD6-8CEBE7F38B7E}"/>
              </c:ext>
            </c:extLst>
          </c:dPt>
          <c:dPt>
            <c:idx val="1"/>
            <c:bubble3D val="0"/>
            <c:explosion val="0"/>
            <c:spPr>
              <a:gradFill flip="none" rotWithShape="1">
                <a:gsLst>
                  <a:gs pos="1000">
                    <a:schemeClr val="tx1"/>
                  </a:gs>
                  <a:gs pos="71000">
                    <a:srgbClr val="F3F380"/>
                  </a:gs>
                  <a:gs pos="90000">
                    <a:srgbClr val="FFFFAB"/>
                  </a:gs>
                </a:gsLst>
                <a:lin ang="27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650E-431F-8DD6-8CEBE7F38B7E}"/>
              </c:ext>
            </c:extLst>
          </c:dPt>
          <c:dPt>
            <c:idx val="2"/>
            <c:bubble3D val="0"/>
            <c:explosion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1B2-4386-A168-6DD972561304}"/>
              </c:ext>
            </c:extLst>
          </c:dPt>
          <c:dPt>
            <c:idx val="3"/>
            <c:bubble3D val="0"/>
            <c:explosion val="0"/>
            <c:spPr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1B2-4386-A168-6DD972561304}"/>
              </c:ext>
            </c:extLst>
          </c:dPt>
          <c:dPt>
            <c:idx val="4"/>
            <c:bubble3D val="0"/>
            <c:explosion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650E-431F-8DD6-8CEBE7F38B7E}"/>
              </c:ext>
            </c:extLst>
          </c:dPt>
          <c:dPt>
            <c:idx val="5"/>
            <c:bubble3D val="0"/>
            <c:explosion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50E-431F-8DD6-8CEBE7F38B7E}"/>
              </c:ext>
            </c:extLst>
          </c:dPt>
          <c:dPt>
            <c:idx val="6"/>
            <c:bubble3D val="0"/>
            <c:explosion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50E-431F-8DD6-8CEBE7F38B7E}"/>
              </c:ext>
            </c:extLst>
          </c:dPt>
          <c:dPt>
            <c:idx val="7"/>
            <c:bubble3D val="0"/>
            <c:explosion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50E-431F-8DD6-8CEBE7F38B7E}"/>
              </c:ext>
            </c:extLst>
          </c:dPt>
          <c:dPt>
            <c:idx val="8"/>
            <c:bubble3D val="0"/>
            <c:explosion val="6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C1B2-4386-A168-6DD972561304}"/>
              </c:ext>
            </c:extLst>
          </c:dPt>
          <c:dPt>
            <c:idx val="9"/>
            <c:bubble3D val="0"/>
            <c:explosion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C1B2-4386-A168-6DD972561304}"/>
              </c:ext>
            </c:extLst>
          </c:dPt>
          <c:dPt>
            <c:idx val="10"/>
            <c:bubble3D val="0"/>
            <c:explosion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C1B2-4386-A168-6DD972561304}"/>
              </c:ext>
            </c:extLst>
          </c:dPt>
          <c:dPt>
            <c:idx val="11"/>
            <c:bubble3D val="0"/>
            <c:explosion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50E-431F-8DD6-8CEBE7F38B7E}"/>
              </c:ext>
            </c:extLst>
          </c:dPt>
          <c:dPt>
            <c:idx val="12"/>
            <c:bubble3D val="0"/>
            <c:spPr>
              <a:gradFill flip="none" rotWithShape="1">
                <a:gsLst>
                  <a:gs pos="0">
                    <a:schemeClr val="tx1"/>
                  </a:gs>
                  <a:gs pos="68000">
                    <a:schemeClr val="tx2">
                      <a:lumMod val="75000"/>
                      <a:tint val="44500"/>
                      <a:satMod val="160000"/>
                    </a:schemeClr>
                  </a:gs>
                  <a:gs pos="100000">
                    <a:schemeClr val="tx2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4247-4C1B-8984-4FD3E97BD8B1}"/>
              </c:ext>
            </c:extLst>
          </c:dPt>
          <c:dLbls>
            <c:dLbl>
              <c:idx val="2"/>
              <c:layout>
                <c:manualLayout>
                  <c:x val="5.0823743185947909E-3"/>
                  <c:y val="0.1446408357371170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1B2-4386-A168-6DD972561304}"/>
                </c:ext>
              </c:extLst>
            </c:dLbl>
            <c:dLbl>
              <c:idx val="3"/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C1B2-4386-A168-6DD972561304}"/>
                </c:ext>
              </c:extLst>
            </c:dLbl>
            <c:dLbl>
              <c:idx val="4"/>
              <c:layout>
                <c:manualLayout>
                  <c:x val="-9.4421562689279218E-3"/>
                  <c:y val="6.514539642940672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50E-431F-8DD6-8CEBE7F38B7E}"/>
                </c:ext>
              </c:extLst>
            </c:dLbl>
            <c:dLbl>
              <c:idx val="5"/>
              <c:layout>
                <c:manualLayout>
                  <c:x val="-3.8461538461538464E-3"/>
                  <c:y val="4.4124658922585241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7179487179487175E-2"/>
                      <c:h val="3.52475247524752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50E-431F-8DD6-8CEBE7F38B7E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Налог на доходы физических лиц  2 390 667,00 тыс.руб. (47,30%)</c:v>
                </c:pt>
                <c:pt idx="1">
                  <c:v>Упрощенная система налогообложения 249 577,00 тыс.руб. (4,94%)</c:v>
                </c:pt>
                <c:pt idx="2">
                  <c:v>Патентная система налогообложения 4 693 тыс. руб. (0,09%)</c:v>
                </c:pt>
                <c:pt idx="3">
                  <c:v>Земельный налог 129 202 тыс.руб. (2,56%)</c:v>
                </c:pt>
                <c:pt idx="4">
                  <c:v>Налог на имущество физических лиц 80 926,00 тыс.руб. (1,60%)
</c:v>
                </c:pt>
                <c:pt idx="5">
                  <c:v>Акцизы по подакцизным товарам(продукции) 90 497,00 тыс.руб. (1,79%)</c:v>
                </c:pt>
                <c:pt idx="6">
                  <c:v>Государственная пошлина 34 878,00 тыс.руб. (0,69%)</c:v>
                </c:pt>
                <c:pt idx="7">
                  <c:v>Доходы от использования имущества 81 545,00 тыс.руб. (1,61%)</c:v>
                </c:pt>
                <c:pt idx="8">
                  <c:v>Доходы от оказания платных услуг и компенсации затрат государства  9 100 тыс. руб.(0,18%)</c:v>
                </c:pt>
                <c:pt idx="9">
                  <c:v>Доходы от  реализации имущества 51 100 тыс.руб. (1,01%)</c:v>
                </c:pt>
                <c:pt idx="10">
                  <c:v>Денежные взыскания (штрафы) 9 955,00 тыс.руб. (0,19%)</c:v>
                </c:pt>
                <c:pt idx="11">
                  <c:v>
Безвозмездные поступления 1 911 623,55 тыс.руб.(37,82%)</c:v>
                </c:pt>
              </c:strCache>
            </c:strRef>
          </c:cat>
          <c:val>
            <c:numRef>
              <c:f>Лист1!$B$2:$B$13</c:f>
              <c:numCache>
                <c:formatCode>#,##0.000</c:formatCode>
                <c:ptCount val="12"/>
                <c:pt idx="0">
                  <c:v>2390667</c:v>
                </c:pt>
                <c:pt idx="1">
                  <c:v>260114</c:v>
                </c:pt>
                <c:pt idx="2">
                  <c:v>4693</c:v>
                </c:pt>
                <c:pt idx="3">
                  <c:v>129202</c:v>
                </c:pt>
                <c:pt idx="4">
                  <c:v>80926</c:v>
                </c:pt>
                <c:pt idx="5">
                  <c:v>90497</c:v>
                </c:pt>
                <c:pt idx="6">
                  <c:v>34878</c:v>
                </c:pt>
                <c:pt idx="7">
                  <c:v>81545</c:v>
                </c:pt>
                <c:pt idx="8">
                  <c:v>9100</c:v>
                </c:pt>
                <c:pt idx="9">
                  <c:v>51100</c:v>
                </c:pt>
                <c:pt idx="10">
                  <c:v>9955</c:v>
                </c:pt>
                <c:pt idx="11">
                  <c:v>1911623.55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0E-431F-8DD6-8CEBE7F38B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9-C1B2-4386-A168-6DD97256130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B-C1B2-4386-A168-6DD97256130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D-C1B2-4386-A168-6DD97256130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F-C1B2-4386-A168-6DD97256130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1-C1B2-4386-A168-6DD97256130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3-C1B2-4386-A168-6DD97256130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5-C1B2-4386-A168-6DD97256130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7-C1B2-4386-A168-6DD97256130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9-C1B2-4386-A168-6DD97256130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B-C1B2-4386-A168-6DD97256130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D-C1B2-4386-A168-6DD97256130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F-C1B2-4386-A168-6DD97256130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3-4247-4C1B-8984-4FD3E97BD8B1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Налог на доходы физических лиц  2 390 667,00 тыс.руб. (47,30%)</c:v>
                </c:pt>
                <c:pt idx="1">
                  <c:v>Упрощенная система налогообложения 249 577,00 тыс.руб. (4,94%)</c:v>
                </c:pt>
                <c:pt idx="2">
                  <c:v>Патентная система налогообложения 4 693 тыс. руб. (0,09%)</c:v>
                </c:pt>
                <c:pt idx="3">
                  <c:v>Земельный налог 129 202 тыс.руб. (2,56%)</c:v>
                </c:pt>
                <c:pt idx="4">
                  <c:v>Налог на имущество физических лиц 80 926,00 тыс.руб. (1,60%)
</c:v>
                </c:pt>
                <c:pt idx="5">
                  <c:v>Акцизы по подакцизным товарам(продукции) 90 497,00 тыс.руб. (1,79%)</c:v>
                </c:pt>
                <c:pt idx="6">
                  <c:v>Государственная пошлина 34 878,00 тыс.руб. (0,69%)</c:v>
                </c:pt>
                <c:pt idx="7">
                  <c:v>Доходы от использования имущества 81 545,00 тыс.руб. (1,61%)</c:v>
                </c:pt>
                <c:pt idx="8">
                  <c:v>Доходы от оказания платных услуг и компенсации затрат государства  9 100 тыс. руб.(0,18%)</c:v>
                </c:pt>
                <c:pt idx="9">
                  <c:v>Доходы от  реализации имущества 51 100 тыс.руб. (1,01%)</c:v>
                </c:pt>
                <c:pt idx="10">
                  <c:v>Денежные взыскания (штрафы) 9 955,00 тыс.руб. (0,19%)</c:v>
                </c:pt>
                <c:pt idx="11">
                  <c:v>
Безвозмездные поступления 1 911 623,55 тыс.руб.(37,82%)</c:v>
                </c:pt>
              </c:strCache>
            </c:strRef>
          </c:cat>
          <c:val>
            <c:numRef>
              <c:f>Лист1!$C$2:$C$13</c:f>
              <c:numCache>
                <c:formatCode>0.00</c:formatCode>
                <c:ptCount val="12"/>
                <c:pt idx="0">
                  <c:v>47.299660493537466</c:v>
                </c:pt>
                <c:pt idx="1">
                  <c:v>5.146389643399103</c:v>
                </c:pt>
                <c:pt idx="2">
                  <c:v>9.2851621198674392E-2</c:v>
                </c:pt>
                <c:pt idx="3">
                  <c:v>2.5562785344366352</c:v>
                </c:pt>
                <c:pt idx="4">
                  <c:v>1.6011315357178615</c:v>
                </c:pt>
                <c:pt idx="5">
                  <c:v>1.7904950274060165</c:v>
                </c:pt>
                <c:pt idx="6">
                  <c:v>0.69006580953917873</c:v>
                </c:pt>
                <c:pt idx="7">
                  <c:v>1.6133785319935872</c:v>
                </c:pt>
                <c:pt idx="8">
                  <c:v>0.18004469484507502</c:v>
                </c:pt>
                <c:pt idx="9">
                  <c:v>1.0110202095146519</c:v>
                </c:pt>
                <c:pt idx="10">
                  <c:v>0.1969609821079914</c:v>
                </c:pt>
                <c:pt idx="11">
                  <c:v>37.821722936088896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50E-431F-8DD6-8CEBE7F38B7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52000">
              <a:srgbClr val="FFFFEB"/>
            </a:gs>
            <a:gs pos="8000">
              <a:schemeClr val="tx1"/>
            </a:gs>
            <a:gs pos="89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330708661417325"/>
          <c:y val="1.3697513058392454E-2"/>
          <c:w val="0.34669291338582675"/>
          <c:h val="0.98432228892180562"/>
        </c:manualLayout>
      </c:layout>
      <c:overlay val="0"/>
      <c:spPr>
        <a:gradFill>
          <a:gsLst>
            <a:gs pos="71000">
              <a:srgbClr val="FFFFEB"/>
            </a:gs>
            <a:gs pos="43000">
              <a:schemeClr val="tx1"/>
            </a:gs>
            <a:gs pos="98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4"/>
      <c:depthPercent val="7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5638992759571562E-3"/>
          <c:y val="0.26410244544911038"/>
          <c:w val="0.66695492524452882"/>
          <c:h val="0.599260382988474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8"/>
          <c:dPt>
            <c:idx val="0"/>
            <c:bubble3D val="0"/>
            <c:explosion val="17"/>
            <c:spPr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0">
                    <a:schemeClr val="tx1"/>
                  </a:gs>
                  <a:gs pos="100000">
                    <a:srgbClr val="FF0000"/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h="0"/>
              </a:sp3d>
            </c:spPr>
            <c:extLst>
              <c:ext xmlns:c16="http://schemas.microsoft.com/office/drawing/2014/chart" uri="{C3380CC4-5D6E-409C-BE32-E72D297353CC}">
                <c16:uniqueId val="{00000006-57BD-43B5-913A-030EBD3D71FF}"/>
              </c:ext>
            </c:extLst>
          </c:dPt>
          <c:dPt>
            <c:idx val="1"/>
            <c:bubble3D val="0"/>
            <c:explosion val="13"/>
            <c:spPr>
              <a:gradFill>
                <a:gsLst>
                  <a:gs pos="0">
                    <a:schemeClr val="tx1"/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chemeClr val="accent5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4ABE-4655-92D7-33C38AE2F0B9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57BD-43B5-913A-030EBD3D71FF}"/>
              </c:ext>
            </c:extLst>
          </c:dPt>
          <c:dPt>
            <c:idx val="3"/>
            <c:bubble3D val="0"/>
            <c:spPr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76200" sx="79000" sy="79000" algn="ctr" rotWithShape="0">
                  <a:prstClr val="black">
                    <a:alpha val="31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4ABE-4655-92D7-33C38AE2F0B9}"/>
              </c:ext>
            </c:extLst>
          </c:dPt>
          <c:dPt>
            <c:idx val="4"/>
            <c:bubble3D val="0"/>
            <c:explosion val="20"/>
            <c:spPr>
              <a:gradFill flip="none" rotWithShape="1">
                <a:gsLst>
                  <a:gs pos="3000">
                    <a:schemeClr val="tx1"/>
                  </a:gs>
                  <a:gs pos="68000">
                    <a:srgbClr val="CCFF33">
                      <a:shade val="67500"/>
                      <a:satMod val="115000"/>
                    </a:srgbClr>
                  </a:gs>
                  <a:gs pos="100000">
                    <a:srgbClr val="CCFF33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4ABE-4655-92D7-33C38AE2F0B9}"/>
              </c:ext>
            </c:extLst>
          </c:dPt>
          <c:dPt>
            <c:idx val="5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4ABE-4655-92D7-33C38AE2F0B9}"/>
              </c:ext>
            </c:extLst>
          </c:dPt>
          <c:dPt>
            <c:idx val="6"/>
            <c:bubble3D val="0"/>
            <c:spPr>
              <a:gradFill flip="none" rotWithShape="1">
                <a:gsLst>
                  <a:gs pos="0">
                    <a:schemeClr val="accent3">
                      <a:lumMod val="20000"/>
                      <a:lumOff val="80000"/>
                      <a:shade val="30000"/>
                      <a:satMod val="115000"/>
                    </a:schemeClr>
                  </a:gs>
                  <a:gs pos="13500">
                    <a:schemeClr val="tx1"/>
                  </a:gs>
                  <a:gs pos="50000">
                    <a:schemeClr val="accent3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3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2-57BD-43B5-913A-030EBD3D71FF}"/>
              </c:ext>
            </c:extLst>
          </c:dPt>
          <c:dPt>
            <c:idx val="7"/>
            <c:bubble3D val="0"/>
            <c:spPr>
              <a:gradFill flip="none" rotWithShape="1">
                <a:gsLst>
                  <a:gs pos="0">
                    <a:schemeClr val="tx2">
                      <a:lumMod val="40000"/>
                      <a:lumOff val="60000"/>
                      <a:shade val="30000"/>
                      <a:satMod val="115000"/>
                    </a:schemeClr>
                  </a:gs>
                  <a:gs pos="23800">
                    <a:schemeClr val="tx1"/>
                  </a:gs>
                  <a:gs pos="5000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tx2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57BD-43B5-913A-030EBD3D71FF}"/>
              </c:ext>
            </c:extLst>
          </c:dPt>
          <c:dPt>
            <c:idx val="8"/>
            <c:bubble3D val="0"/>
            <c:spPr>
              <a:gradFill flip="none" rotWithShape="1">
                <a:gsLst>
                  <a:gs pos="0">
                    <a:schemeClr val="tx2">
                      <a:lumMod val="20000"/>
                      <a:lumOff val="80000"/>
                      <a:shade val="30000"/>
                      <a:satMod val="115000"/>
                    </a:schemeClr>
                  </a:gs>
                  <a:gs pos="50000">
                    <a:schemeClr val="tx2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tx2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4-57BD-43B5-913A-030EBD3D71FF}"/>
              </c:ext>
            </c:extLst>
          </c:dPt>
          <c:dPt>
            <c:idx val="9"/>
            <c:bubble3D val="0"/>
            <c:spPr>
              <a:gradFill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EBFF"/>
                  </a:gs>
                  <a:gs pos="0">
                    <a:schemeClr val="tx1"/>
                  </a:gs>
                  <a:gs pos="100000">
                    <a:schemeClr val="accent2">
                      <a:lumMod val="20000"/>
                      <a:lumOff val="80000"/>
                    </a:schemeClr>
                  </a:gs>
                </a:gsLst>
                <a:lin ang="81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57BD-43B5-913A-030EBD3D71FF}"/>
              </c:ext>
            </c:extLst>
          </c:dPt>
          <c:dPt>
            <c:idx val="1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57BD-43B5-913A-030EBD3D71FF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7-4ABE-4655-92D7-33C38AE2F0B9}"/>
              </c:ext>
            </c:extLst>
          </c:dPt>
          <c:dLbls>
            <c:dLbl>
              <c:idx val="0"/>
              <c:layout>
                <c:manualLayout>
                  <c:x val="6.1913890571370887E-2"/>
                  <c:y val="9.285823478093562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7BD-43B5-913A-030EBD3D71FF}"/>
                </c:ext>
              </c:extLst>
            </c:dLbl>
            <c:dLbl>
              <c:idx val="1"/>
              <c:layout>
                <c:manualLayout>
                  <c:x val="5.1050777306682817E-2"/>
                  <c:y val="0.14870841888305233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ABE-4655-92D7-33C38AE2F0B9}"/>
                </c:ext>
              </c:extLst>
            </c:dLbl>
            <c:dLbl>
              <c:idx val="2"/>
              <c:layout>
                <c:manualLayout>
                  <c:x val="-2.1613163739147404E-4"/>
                  <c:y val="0.1421073630303971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BD-43B5-913A-030EBD3D71FF}"/>
                </c:ext>
              </c:extLst>
            </c:dLbl>
            <c:dLbl>
              <c:idx val="3"/>
              <c:layout>
                <c:manualLayout>
                  <c:x val="6.4102564102564103E-4"/>
                  <c:y val="0.11838362426826986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ABE-4655-92D7-33C38AE2F0B9}"/>
                </c:ext>
              </c:extLst>
            </c:dLbl>
            <c:dLbl>
              <c:idx val="4"/>
              <c:layout>
                <c:manualLayout>
                  <c:x val="-1.341994750656168E-2"/>
                  <c:y val="-0.10332401840757599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ABE-4655-92D7-33C38AE2F0B9}"/>
                </c:ext>
              </c:extLst>
            </c:dLbl>
            <c:dLbl>
              <c:idx val="5"/>
              <c:layout>
                <c:manualLayout>
                  <c:x val="1.0366444579043004E-3"/>
                  <c:y val="-9.3520448908697498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ABE-4655-92D7-33C38AE2F0B9}"/>
                </c:ext>
              </c:extLst>
            </c:dLbl>
            <c:dLbl>
              <c:idx val="6"/>
              <c:layout>
                <c:manualLayout>
                  <c:x val="-8.863638199071279E-2"/>
                  <c:y val="-0.2206186134224544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BD-43B5-913A-030EBD3D71FF}"/>
                </c:ext>
              </c:extLst>
            </c:dLbl>
            <c:dLbl>
              <c:idx val="7"/>
              <c:layout>
                <c:manualLayout>
                  <c:x val="5.7454068241469723E-2"/>
                  <c:y val="5.6456225339936586E-3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BD-43B5-913A-030EBD3D71FF}"/>
                </c:ext>
              </c:extLst>
            </c:dLbl>
            <c:dLbl>
              <c:idx val="8"/>
              <c:layout>
                <c:manualLayout>
                  <c:x val="0.13028992529779923"/>
                  <c:y val="6.6795002227147862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41025641025641"/>
                      <c:h val="3.723883724424038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57BD-43B5-913A-030EBD3D71FF}"/>
                </c:ext>
              </c:extLst>
            </c:dLbl>
            <c:dLbl>
              <c:idx val="9"/>
              <c:layout>
                <c:manualLayout>
                  <c:x val="0.11030314960629921"/>
                  <c:y val="6.8912604867043217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7BD-43B5-913A-030EBD3D71FF}"/>
                </c:ext>
              </c:extLst>
            </c:dLbl>
            <c:dLbl>
              <c:idx val="10"/>
              <c:layout>
                <c:manualLayout>
                  <c:x val="6.9871693922874983E-2"/>
                  <c:y val="7.1797354569870353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7BD-43B5-913A-030EBD3D71FF}"/>
                </c:ext>
              </c:extLst>
            </c:dLbl>
            <c:dLbl>
              <c:idx val="11"/>
              <c:layout>
                <c:manualLayout>
                  <c:x val="-1.9335756107409651E-3"/>
                  <c:y val="7.1322603048425318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4ABE-4655-92D7-33C38AE2F0B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Общегосударственные вопросы  500 398,158 тыс. руб. (7,57%)
</c:v>
                </c:pt>
                <c:pt idx="1">
                  <c:v>Национальная оборона 5 314,23  ,18 тыс.руб. (0,08%)</c:v>
                </c:pt>
                <c:pt idx="2">
                  <c:v>Национальная безопасность и правоохранительная деятельность 57 006,00 тыс. руб. (0,86%)</c:v>
                </c:pt>
                <c:pt idx="3">
                  <c:v>Национальная экономика 816 962,32 тыс. руб. (12,36%)
</c:v>
                </c:pt>
                <c:pt idx="4">
                  <c:v>Жилищно-коммунальное хозяйство  2 295 657,63 тыс. руб. (34,74%)
</c:v>
                </c:pt>
                <c:pt idx="5">
                  <c:v>Охрана окружающей среды  664 129,61 тыс. руб. (10,05%)
</c:v>
                </c:pt>
                <c:pt idx="6">
                  <c:v>Образование 1 630 963,18 тыс. руб. (24,68%)
</c:v>
                </c:pt>
                <c:pt idx="7">
                  <c:v>Культура и кинематография 417 445,07 тыс. руб. (6,31%)
</c:v>
                </c:pt>
                <c:pt idx="8">
                  <c:v>
Социальная политика 46 959,20 тыс. руб. (0,71%)
</c:v>
                </c:pt>
                <c:pt idx="9">
                  <c:v>Физическая культура и спорт 154 987,00 тыс. руб. (2,34%)
</c:v>
                </c:pt>
                <c:pt idx="10">
                  <c:v>Средства массовой информации 17 997,00 тыс. руб. (0,27%)
</c:v>
                </c:pt>
                <c:pt idx="11">
                  <c:v>Обслуживание муниципального долга 0 тыс. руб. (0,00%)
</c:v>
                </c:pt>
              </c:strCache>
            </c:strRef>
          </c:cat>
          <c:val>
            <c:numRef>
              <c:f>Лист1!$B$2:$B$13</c:f>
              <c:numCache>
                <c:formatCode>#,##0.00</c:formatCode>
                <c:ptCount val="12"/>
                <c:pt idx="0" formatCode="#,##0.000">
                  <c:v>500398.15799999994</c:v>
                </c:pt>
                <c:pt idx="1">
                  <c:v>5314.23</c:v>
                </c:pt>
                <c:pt idx="2" formatCode="#,##0.000">
                  <c:v>57006</c:v>
                </c:pt>
                <c:pt idx="3">
                  <c:v>816962.32</c:v>
                </c:pt>
                <c:pt idx="4" formatCode="#,##0.000">
                  <c:v>2295657.63</c:v>
                </c:pt>
                <c:pt idx="5">
                  <c:v>664129.61</c:v>
                </c:pt>
                <c:pt idx="6">
                  <c:v>1630963.1800000002</c:v>
                </c:pt>
                <c:pt idx="7" formatCode="#,##0.000">
                  <c:v>417445.07</c:v>
                </c:pt>
                <c:pt idx="8" formatCode="#,##0.000">
                  <c:v>46959.199999999997</c:v>
                </c:pt>
                <c:pt idx="9" formatCode="#,##0.000">
                  <c:v>154987</c:v>
                </c:pt>
                <c:pt idx="10" formatCode="#,##0.000">
                  <c:v>17997</c:v>
                </c:pt>
                <c:pt idx="11" formatCode="#,##0.00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BD-43B5-913A-030EBD3D71F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9-467D-42D8-95C8-004C7088D94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B-467D-42D8-95C8-004C7088D94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D-467D-42D8-95C8-004C7088D94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F-467D-42D8-95C8-004C7088D94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1-467D-42D8-95C8-004C7088D94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3-467D-42D8-95C8-004C7088D94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5-467D-42D8-95C8-004C7088D94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7-467D-42D8-95C8-004C7088D944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9-467D-42D8-95C8-004C7088D944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B-467D-42D8-95C8-004C7088D944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D-467D-42D8-95C8-004C7088D944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F-467D-42D8-95C8-004C7088D944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Общегосударственные вопросы  500 398,158 тыс. руб. (7,57%)
</c:v>
                </c:pt>
                <c:pt idx="1">
                  <c:v>Национальная оборона 5 314,23  ,18 тыс.руб. (0,08%)</c:v>
                </c:pt>
                <c:pt idx="2">
                  <c:v>Национальная безопасность и правоохранительная деятельность 57 006,00 тыс. руб. (0,86%)</c:v>
                </c:pt>
                <c:pt idx="3">
                  <c:v>Национальная экономика 816 962,32 тыс. руб. (12,36%)
</c:v>
                </c:pt>
                <c:pt idx="4">
                  <c:v>Жилищно-коммунальное хозяйство  2 295 657,63 тыс. руб. (34,74%)
</c:v>
                </c:pt>
                <c:pt idx="5">
                  <c:v>Охрана окружающей среды  664 129,61 тыс. руб. (10,05%)
</c:v>
                </c:pt>
                <c:pt idx="6">
                  <c:v>Образование 1 630 963,18 тыс. руб. (24,68%)
</c:v>
                </c:pt>
                <c:pt idx="7">
                  <c:v>Культура и кинематография 417 445,07 тыс. руб. (6,31%)
</c:v>
                </c:pt>
                <c:pt idx="8">
                  <c:v>
Социальная политика 46 959,20 тыс. руб. (0,71%)
</c:v>
                </c:pt>
                <c:pt idx="9">
                  <c:v>Физическая культура и спорт 154 987,00 тыс. руб. (2,34%)
</c:v>
                </c:pt>
                <c:pt idx="10">
                  <c:v>Средства массовой информации 17 997,00 тыс. руб. (0,27%)
</c:v>
                </c:pt>
                <c:pt idx="11">
                  <c:v>Обслуживание муниципального долга 0 тыс. руб. (0,00%)
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7.57</c:v>
                </c:pt>
                <c:pt idx="1">
                  <c:v>0.08</c:v>
                </c:pt>
                <c:pt idx="2">
                  <c:v>0.86</c:v>
                </c:pt>
                <c:pt idx="3">
                  <c:v>12.36</c:v>
                </c:pt>
                <c:pt idx="4">
                  <c:v>34.74</c:v>
                </c:pt>
                <c:pt idx="5">
                  <c:v>10.050000000000001</c:v>
                </c:pt>
                <c:pt idx="6">
                  <c:v>24.68</c:v>
                </c:pt>
                <c:pt idx="7">
                  <c:v>6.31</c:v>
                </c:pt>
                <c:pt idx="8">
                  <c:v>0.71</c:v>
                </c:pt>
                <c:pt idx="9">
                  <c:v>2.34</c:v>
                </c:pt>
                <c:pt idx="10">
                  <c:v>0.27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8A-4D0D-B7B1-ABAF486821E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8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9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0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1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7231280358232126"/>
          <c:y val="5.5402781995549516E-3"/>
          <c:w val="0.32768726024631534"/>
          <c:h val="0.99445971709449776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999782-DE86-480E-B0B9-8B77928DA6F2}" type="doc">
      <dgm:prSet loTypeId="urn:microsoft.com/office/officeart/2005/8/layout/radial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3F6DB0E-B3D7-46FD-A6A5-A7F2FD260BE5}">
      <dgm:prSet phldrT="[Текст]" custT="1"/>
      <dgm:spPr>
        <a:gradFill rotWithShape="0">
          <a:gsLst>
            <a:gs pos="5000">
              <a:schemeClr val="tx1"/>
            </a:gs>
            <a:gs pos="97000">
              <a:srgbClr val="FF0000"/>
            </a:gs>
          </a:gsLst>
          <a:lin ang="5400000" scaled="0"/>
        </a:gradFill>
      </dgm:spPr>
      <dgm:t>
        <a:bodyPr/>
        <a:lstStyle/>
        <a:p>
          <a:r>
            <a:rPr lang="ru-RU" sz="200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контроль</a:t>
          </a:r>
        </a:p>
      </dgm:t>
    </dgm:pt>
    <dgm:pt modelId="{355BB2C9-1E21-420E-A4B2-44512F50B36E}" type="parTrans" cxnId="{C611935C-BA34-4788-BA0B-CDD734134010}">
      <dgm:prSet/>
      <dgm:spPr/>
      <dgm:t>
        <a:bodyPr/>
        <a:lstStyle/>
        <a:p>
          <a:endParaRPr lang="ru-RU"/>
        </a:p>
      </dgm:t>
    </dgm:pt>
    <dgm:pt modelId="{6E250A18-4B3D-4F3C-BEDB-4CA52EB4FA09}" type="sibTrans" cxnId="{C611935C-BA34-4788-BA0B-CDD734134010}">
      <dgm:prSet/>
      <dgm:spPr/>
      <dgm:t>
        <a:bodyPr/>
        <a:lstStyle/>
        <a:p>
          <a:endParaRPr lang="ru-RU"/>
        </a:p>
      </dgm:t>
    </dgm:pt>
    <dgm:pt modelId="{0E66F4CE-FBA4-470A-8111-3C9BAFDD8672}">
      <dgm:prSet phldrT="[Текст]" custT="1"/>
      <dgm:spPr>
        <a:gradFill rotWithShape="0">
          <a:gsLst>
            <a:gs pos="8000">
              <a:schemeClr val="tx1"/>
            </a:gs>
            <a:gs pos="78000">
              <a:schemeClr val="tx2">
                <a:lumMod val="75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</a:t>
          </a:r>
        </a:p>
      </dgm:t>
    </dgm:pt>
    <dgm:pt modelId="{67ADACB4-344D-449E-B432-B7057679EB9F}" type="parTrans" cxnId="{71DC9565-4364-4B30-BB8A-18606AEA772F}">
      <dgm:prSet/>
      <dgm:spPr/>
      <dgm:t>
        <a:bodyPr/>
        <a:lstStyle/>
        <a:p>
          <a:endParaRPr lang="ru-RU"/>
        </a:p>
      </dgm:t>
    </dgm:pt>
    <dgm:pt modelId="{598F9C8B-7409-4775-813A-4BC419267773}" type="sibTrans" cxnId="{71DC9565-4364-4B30-BB8A-18606AEA772F}">
      <dgm:prSet/>
      <dgm:spPr/>
      <dgm:t>
        <a:bodyPr/>
        <a:lstStyle/>
        <a:p>
          <a:endParaRPr lang="ru-RU"/>
        </a:p>
      </dgm:t>
    </dgm:pt>
    <dgm:pt modelId="{56ACFDFE-51C8-448E-8DB5-D22428BA42CF}">
      <dgm:prSet custT="1"/>
      <dgm:spPr>
        <a:gradFill rotWithShape="0">
          <a:gsLst>
            <a:gs pos="0">
              <a:schemeClr val="tx1"/>
            </a:gs>
            <a:gs pos="52000">
              <a:schemeClr val="accent5">
                <a:lumMod val="60000"/>
                <a:lumOff val="40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и утверждение проекта бюджета</a:t>
          </a:r>
        </a:p>
      </dgm:t>
    </dgm:pt>
    <dgm:pt modelId="{ED01F35C-301C-46B5-8245-CCBDFA7D7E8D}" type="parTrans" cxnId="{C5CA7F69-C6CB-41A5-8AE3-D5EE4955922C}">
      <dgm:prSet/>
      <dgm:spPr/>
      <dgm:t>
        <a:bodyPr/>
        <a:lstStyle/>
        <a:p>
          <a:endParaRPr lang="ru-RU"/>
        </a:p>
      </dgm:t>
    </dgm:pt>
    <dgm:pt modelId="{24FCA52C-15B6-4366-9EC8-34C0C7A5D3BC}" type="sibTrans" cxnId="{C5CA7F69-C6CB-41A5-8AE3-D5EE4955922C}">
      <dgm:prSet/>
      <dgm:spPr/>
      <dgm:t>
        <a:bodyPr/>
        <a:lstStyle/>
        <a:p>
          <a:endParaRPr lang="ru-RU"/>
        </a:p>
      </dgm:t>
    </dgm:pt>
    <dgm:pt modelId="{6C9A7D58-34BA-4937-A80D-2CAF7629F584}">
      <dgm:prSet custT="1"/>
      <dgm:spPr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88000">
              <a:srgbClr val="FDFFE7"/>
            </a:gs>
          </a:gsLst>
          <a:lin ang="5400000" scaled="0"/>
        </a:gradFill>
      </dgm:spPr>
      <dgm:t>
        <a:bodyPr/>
        <a:lstStyle/>
        <a:p>
          <a:r>
            <a: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</a:t>
          </a:r>
        </a:p>
      </dgm:t>
    </dgm:pt>
    <dgm:pt modelId="{ECE7B6A4-8C85-4364-874F-823FA42C0DBC}" type="parTrans" cxnId="{E7CB6747-1EA4-4E92-9917-6C20B8D50823}">
      <dgm:prSet/>
      <dgm:spPr/>
      <dgm:t>
        <a:bodyPr/>
        <a:lstStyle/>
        <a:p>
          <a:endParaRPr lang="ru-RU"/>
        </a:p>
      </dgm:t>
    </dgm:pt>
    <dgm:pt modelId="{5F2E717A-139B-4822-84D4-3E59321B6400}" type="sibTrans" cxnId="{E7CB6747-1EA4-4E92-9917-6C20B8D50823}">
      <dgm:prSet/>
      <dgm:spPr/>
      <dgm:t>
        <a:bodyPr/>
        <a:lstStyle/>
        <a:p>
          <a:endParaRPr lang="ru-RU"/>
        </a:p>
      </dgm:t>
    </dgm:pt>
    <dgm:pt modelId="{7580F4DD-9578-4EC7-9706-2791BD495C10}">
      <dgm:prSet custT="1"/>
      <dgm:spPr>
        <a:gradFill rotWithShape="0">
          <a:gsLst>
            <a:gs pos="45000">
              <a:schemeClr val="accent1">
                <a:lumMod val="60000"/>
                <a:lumOff val="40000"/>
              </a:schemeClr>
            </a:gs>
            <a:gs pos="97000">
              <a:schemeClr val="tx2">
                <a:lumMod val="40000"/>
                <a:lumOff val="60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Подготовка, рассмотрение и утверждение отчета об исполнении бюджета</a:t>
          </a:r>
        </a:p>
      </dgm:t>
    </dgm:pt>
    <dgm:pt modelId="{AA24460F-8EE6-49C9-8637-E3596BA4D219}" type="parTrans" cxnId="{87A1E082-46AC-47BE-9BF8-6C42683BA1EF}">
      <dgm:prSet/>
      <dgm:spPr/>
      <dgm:t>
        <a:bodyPr/>
        <a:lstStyle/>
        <a:p>
          <a:endParaRPr lang="ru-RU"/>
        </a:p>
      </dgm:t>
    </dgm:pt>
    <dgm:pt modelId="{642D124E-C13C-4433-BA4A-42EB91D63297}" type="sibTrans" cxnId="{87A1E082-46AC-47BE-9BF8-6C42683BA1EF}">
      <dgm:prSet/>
      <dgm:spPr/>
      <dgm:t>
        <a:bodyPr/>
        <a:lstStyle/>
        <a:p>
          <a:endParaRPr lang="ru-RU"/>
        </a:p>
      </dgm:t>
    </dgm:pt>
    <dgm:pt modelId="{BB2F3E02-B8C0-4A9D-AB14-8A7A0487887B}" type="pres">
      <dgm:prSet presAssocID="{3D999782-DE86-480E-B0B9-8B77928DA6F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8951F6-B003-4CCA-B7AB-F3E391227FF5}" type="pres">
      <dgm:prSet presAssocID="{83F6DB0E-B3D7-46FD-A6A5-A7F2FD260BE5}" presName="centerShape" presStyleLbl="node0" presStyleIdx="0" presStyleCnt="1" custScaleX="150744" custLinFactNeighborX="1550" custLinFactNeighborY="1033"/>
      <dgm:spPr/>
      <dgm:t>
        <a:bodyPr/>
        <a:lstStyle/>
        <a:p>
          <a:endParaRPr lang="ru-RU"/>
        </a:p>
      </dgm:t>
    </dgm:pt>
    <dgm:pt modelId="{77C1A16E-A33F-4328-9C30-2B8078A34CDE}" type="pres">
      <dgm:prSet presAssocID="{67ADACB4-344D-449E-B432-B7057679EB9F}" presName="Name9" presStyleLbl="parChTrans1D2" presStyleIdx="0" presStyleCnt="4"/>
      <dgm:spPr/>
      <dgm:t>
        <a:bodyPr/>
        <a:lstStyle/>
        <a:p>
          <a:endParaRPr lang="ru-RU"/>
        </a:p>
      </dgm:t>
    </dgm:pt>
    <dgm:pt modelId="{3FCCDB00-1C65-4EAE-9FA0-7943AA544820}" type="pres">
      <dgm:prSet presAssocID="{67ADACB4-344D-449E-B432-B7057679EB9F}" presName="connTx" presStyleLbl="parChTrans1D2" presStyleIdx="0" presStyleCnt="4"/>
      <dgm:spPr/>
      <dgm:t>
        <a:bodyPr/>
        <a:lstStyle/>
        <a:p>
          <a:endParaRPr lang="ru-RU"/>
        </a:p>
      </dgm:t>
    </dgm:pt>
    <dgm:pt modelId="{EAFB128C-F502-47B9-B302-38D7AEAA8661}" type="pres">
      <dgm:prSet presAssocID="{0E66F4CE-FBA4-470A-8111-3C9BAFDD867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B622AE-1EEB-4E9B-A7AB-FEB571855ABE}" type="pres">
      <dgm:prSet presAssocID="{ED01F35C-301C-46B5-8245-CCBDFA7D7E8D}" presName="Name9" presStyleLbl="parChTrans1D2" presStyleIdx="1" presStyleCnt="4"/>
      <dgm:spPr/>
      <dgm:t>
        <a:bodyPr/>
        <a:lstStyle/>
        <a:p>
          <a:endParaRPr lang="ru-RU"/>
        </a:p>
      </dgm:t>
    </dgm:pt>
    <dgm:pt modelId="{C462C88D-6666-4CCF-8F95-B4CB183C6BD7}" type="pres">
      <dgm:prSet presAssocID="{ED01F35C-301C-46B5-8245-CCBDFA7D7E8D}" presName="connTx" presStyleLbl="parChTrans1D2" presStyleIdx="1" presStyleCnt="4"/>
      <dgm:spPr/>
      <dgm:t>
        <a:bodyPr/>
        <a:lstStyle/>
        <a:p>
          <a:endParaRPr lang="ru-RU"/>
        </a:p>
      </dgm:t>
    </dgm:pt>
    <dgm:pt modelId="{47F3830A-C8E7-49D9-941E-BA30F04DA5C9}" type="pres">
      <dgm:prSet presAssocID="{56ACFDFE-51C8-448E-8DB5-D22428BA42C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E1D65B-DF32-4171-9E7A-E49339917776}" type="pres">
      <dgm:prSet presAssocID="{ECE7B6A4-8C85-4364-874F-823FA42C0DBC}" presName="Name9" presStyleLbl="parChTrans1D2" presStyleIdx="2" presStyleCnt="4"/>
      <dgm:spPr/>
      <dgm:t>
        <a:bodyPr/>
        <a:lstStyle/>
        <a:p>
          <a:endParaRPr lang="ru-RU"/>
        </a:p>
      </dgm:t>
    </dgm:pt>
    <dgm:pt modelId="{508F8A41-EF44-452A-91D8-17FF43EDEF07}" type="pres">
      <dgm:prSet presAssocID="{ECE7B6A4-8C85-4364-874F-823FA42C0DBC}" presName="connTx" presStyleLbl="parChTrans1D2" presStyleIdx="2" presStyleCnt="4"/>
      <dgm:spPr/>
      <dgm:t>
        <a:bodyPr/>
        <a:lstStyle/>
        <a:p>
          <a:endParaRPr lang="ru-RU"/>
        </a:p>
      </dgm:t>
    </dgm:pt>
    <dgm:pt modelId="{2A789497-3BEB-4384-8357-FDABAB12B50F}" type="pres">
      <dgm:prSet presAssocID="{6C9A7D58-34BA-4937-A80D-2CAF7629F58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DFDD59-21AA-4508-A30A-27B62AD647BD}" type="pres">
      <dgm:prSet presAssocID="{AA24460F-8EE6-49C9-8637-E3596BA4D219}" presName="Name9" presStyleLbl="parChTrans1D2" presStyleIdx="3" presStyleCnt="4"/>
      <dgm:spPr/>
      <dgm:t>
        <a:bodyPr/>
        <a:lstStyle/>
        <a:p>
          <a:endParaRPr lang="ru-RU"/>
        </a:p>
      </dgm:t>
    </dgm:pt>
    <dgm:pt modelId="{50280417-12BA-47F1-8D97-4E38F068C1C7}" type="pres">
      <dgm:prSet presAssocID="{AA24460F-8EE6-49C9-8637-E3596BA4D219}" presName="connTx" presStyleLbl="parChTrans1D2" presStyleIdx="3" presStyleCnt="4"/>
      <dgm:spPr/>
      <dgm:t>
        <a:bodyPr/>
        <a:lstStyle/>
        <a:p>
          <a:endParaRPr lang="ru-RU"/>
        </a:p>
      </dgm:t>
    </dgm:pt>
    <dgm:pt modelId="{16F9BD58-3222-445E-9E1A-7712C08FF988}" type="pres">
      <dgm:prSet presAssocID="{7580F4DD-9578-4EC7-9706-2791BD495C10}" presName="node" presStyleLbl="node1" presStyleIdx="3" presStyleCnt="4" custScaleX="1070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11935C-BA34-4788-BA0B-CDD734134010}" srcId="{3D999782-DE86-480E-B0B9-8B77928DA6F2}" destId="{83F6DB0E-B3D7-46FD-A6A5-A7F2FD260BE5}" srcOrd="0" destOrd="0" parTransId="{355BB2C9-1E21-420E-A4B2-44512F50B36E}" sibTransId="{6E250A18-4B3D-4F3C-BEDB-4CA52EB4FA09}"/>
    <dgm:cxn modelId="{65B3FF85-EEB3-4274-9D4B-C1C8390AB623}" type="presOf" srcId="{67ADACB4-344D-449E-B432-B7057679EB9F}" destId="{77C1A16E-A33F-4328-9C30-2B8078A34CDE}" srcOrd="0" destOrd="0" presId="urn:microsoft.com/office/officeart/2005/8/layout/radial1"/>
    <dgm:cxn modelId="{B118D141-85BC-49D1-8063-57342561F717}" type="presOf" srcId="{6C9A7D58-34BA-4937-A80D-2CAF7629F584}" destId="{2A789497-3BEB-4384-8357-FDABAB12B50F}" srcOrd="0" destOrd="0" presId="urn:microsoft.com/office/officeart/2005/8/layout/radial1"/>
    <dgm:cxn modelId="{8ECFCCF7-0E62-4B0E-B171-4BAB4896C67C}" type="presOf" srcId="{3D999782-DE86-480E-B0B9-8B77928DA6F2}" destId="{BB2F3E02-B8C0-4A9D-AB14-8A7A0487887B}" srcOrd="0" destOrd="0" presId="urn:microsoft.com/office/officeart/2005/8/layout/radial1"/>
    <dgm:cxn modelId="{64B5C609-9969-4F5B-B562-768C434966E6}" type="presOf" srcId="{83F6DB0E-B3D7-46FD-A6A5-A7F2FD260BE5}" destId="{798951F6-B003-4CCA-B7AB-F3E391227FF5}" srcOrd="0" destOrd="0" presId="urn:microsoft.com/office/officeart/2005/8/layout/radial1"/>
    <dgm:cxn modelId="{EE99AC8E-1443-4B28-A72D-B5AC3BB1D0FD}" type="presOf" srcId="{7580F4DD-9578-4EC7-9706-2791BD495C10}" destId="{16F9BD58-3222-445E-9E1A-7712C08FF988}" srcOrd="0" destOrd="0" presId="urn:microsoft.com/office/officeart/2005/8/layout/radial1"/>
    <dgm:cxn modelId="{1216EA3F-FEF6-44E2-A42F-408345ED11A1}" type="presOf" srcId="{ECE7B6A4-8C85-4364-874F-823FA42C0DBC}" destId="{508F8A41-EF44-452A-91D8-17FF43EDEF07}" srcOrd="1" destOrd="0" presId="urn:microsoft.com/office/officeart/2005/8/layout/radial1"/>
    <dgm:cxn modelId="{ED2DC362-C2BB-4630-A65F-8C965677AD3C}" type="presOf" srcId="{67ADACB4-344D-449E-B432-B7057679EB9F}" destId="{3FCCDB00-1C65-4EAE-9FA0-7943AA544820}" srcOrd="1" destOrd="0" presId="urn:microsoft.com/office/officeart/2005/8/layout/radial1"/>
    <dgm:cxn modelId="{5E6B669A-D3C9-4164-8539-94296C66C06B}" type="presOf" srcId="{ECE7B6A4-8C85-4364-874F-823FA42C0DBC}" destId="{7DE1D65B-DF32-4171-9E7A-E49339917776}" srcOrd="0" destOrd="0" presId="urn:microsoft.com/office/officeart/2005/8/layout/radial1"/>
    <dgm:cxn modelId="{E7D29371-0B5C-4A96-A084-39DAB8726C72}" type="presOf" srcId="{AA24460F-8EE6-49C9-8637-E3596BA4D219}" destId="{50280417-12BA-47F1-8D97-4E38F068C1C7}" srcOrd="1" destOrd="0" presId="urn:microsoft.com/office/officeart/2005/8/layout/radial1"/>
    <dgm:cxn modelId="{6309B86C-B9AD-4DFA-A175-9F7BFF2E936C}" type="presOf" srcId="{56ACFDFE-51C8-448E-8DB5-D22428BA42CF}" destId="{47F3830A-C8E7-49D9-941E-BA30F04DA5C9}" srcOrd="0" destOrd="0" presId="urn:microsoft.com/office/officeart/2005/8/layout/radial1"/>
    <dgm:cxn modelId="{F7077301-C326-4B07-9A7B-35D476EB4C11}" type="presOf" srcId="{ED01F35C-301C-46B5-8245-CCBDFA7D7E8D}" destId="{C462C88D-6666-4CCF-8F95-B4CB183C6BD7}" srcOrd="1" destOrd="0" presId="urn:microsoft.com/office/officeart/2005/8/layout/radial1"/>
    <dgm:cxn modelId="{87A1E082-46AC-47BE-9BF8-6C42683BA1EF}" srcId="{83F6DB0E-B3D7-46FD-A6A5-A7F2FD260BE5}" destId="{7580F4DD-9578-4EC7-9706-2791BD495C10}" srcOrd="3" destOrd="0" parTransId="{AA24460F-8EE6-49C9-8637-E3596BA4D219}" sibTransId="{642D124E-C13C-4433-BA4A-42EB91D63297}"/>
    <dgm:cxn modelId="{5371006C-82BB-44F4-9D84-11AB44CCECC5}" type="presOf" srcId="{ED01F35C-301C-46B5-8245-CCBDFA7D7E8D}" destId="{CBB622AE-1EEB-4E9B-A7AB-FEB571855ABE}" srcOrd="0" destOrd="0" presId="urn:microsoft.com/office/officeart/2005/8/layout/radial1"/>
    <dgm:cxn modelId="{6C53284E-52D6-4400-BC79-DDD39271AC90}" type="presOf" srcId="{AA24460F-8EE6-49C9-8637-E3596BA4D219}" destId="{D9DFDD59-21AA-4508-A30A-27B62AD647BD}" srcOrd="0" destOrd="0" presId="urn:microsoft.com/office/officeart/2005/8/layout/radial1"/>
    <dgm:cxn modelId="{C5CA7F69-C6CB-41A5-8AE3-D5EE4955922C}" srcId="{83F6DB0E-B3D7-46FD-A6A5-A7F2FD260BE5}" destId="{56ACFDFE-51C8-448E-8DB5-D22428BA42CF}" srcOrd="1" destOrd="0" parTransId="{ED01F35C-301C-46B5-8245-CCBDFA7D7E8D}" sibTransId="{24FCA52C-15B6-4366-9EC8-34C0C7A5D3BC}"/>
    <dgm:cxn modelId="{655D890B-DC3A-408C-B36A-FB94CC6C0F0F}" type="presOf" srcId="{0E66F4CE-FBA4-470A-8111-3C9BAFDD8672}" destId="{EAFB128C-F502-47B9-B302-38D7AEAA8661}" srcOrd="0" destOrd="0" presId="urn:microsoft.com/office/officeart/2005/8/layout/radial1"/>
    <dgm:cxn modelId="{E7CB6747-1EA4-4E92-9917-6C20B8D50823}" srcId="{83F6DB0E-B3D7-46FD-A6A5-A7F2FD260BE5}" destId="{6C9A7D58-34BA-4937-A80D-2CAF7629F584}" srcOrd="2" destOrd="0" parTransId="{ECE7B6A4-8C85-4364-874F-823FA42C0DBC}" sibTransId="{5F2E717A-139B-4822-84D4-3E59321B6400}"/>
    <dgm:cxn modelId="{71DC9565-4364-4B30-BB8A-18606AEA772F}" srcId="{83F6DB0E-B3D7-46FD-A6A5-A7F2FD260BE5}" destId="{0E66F4CE-FBA4-470A-8111-3C9BAFDD8672}" srcOrd="0" destOrd="0" parTransId="{67ADACB4-344D-449E-B432-B7057679EB9F}" sibTransId="{598F9C8B-7409-4775-813A-4BC419267773}"/>
    <dgm:cxn modelId="{8B206D87-934F-4401-8E5B-02B693359429}" type="presParOf" srcId="{BB2F3E02-B8C0-4A9D-AB14-8A7A0487887B}" destId="{798951F6-B003-4CCA-B7AB-F3E391227FF5}" srcOrd="0" destOrd="0" presId="urn:microsoft.com/office/officeart/2005/8/layout/radial1"/>
    <dgm:cxn modelId="{C1FB96F4-0B82-4C5E-9DD6-A4A08A5C1CCB}" type="presParOf" srcId="{BB2F3E02-B8C0-4A9D-AB14-8A7A0487887B}" destId="{77C1A16E-A33F-4328-9C30-2B8078A34CDE}" srcOrd="1" destOrd="0" presId="urn:microsoft.com/office/officeart/2005/8/layout/radial1"/>
    <dgm:cxn modelId="{81A2A959-6F6C-4DDA-B020-2114B8C7AA61}" type="presParOf" srcId="{77C1A16E-A33F-4328-9C30-2B8078A34CDE}" destId="{3FCCDB00-1C65-4EAE-9FA0-7943AA544820}" srcOrd="0" destOrd="0" presId="urn:microsoft.com/office/officeart/2005/8/layout/radial1"/>
    <dgm:cxn modelId="{C5EB1520-7E24-46D6-AC7B-FC7CB35BA6A3}" type="presParOf" srcId="{BB2F3E02-B8C0-4A9D-AB14-8A7A0487887B}" destId="{EAFB128C-F502-47B9-B302-38D7AEAA8661}" srcOrd="2" destOrd="0" presId="urn:microsoft.com/office/officeart/2005/8/layout/radial1"/>
    <dgm:cxn modelId="{1D55C352-2AF6-4EAF-84FA-1742B95962A9}" type="presParOf" srcId="{BB2F3E02-B8C0-4A9D-AB14-8A7A0487887B}" destId="{CBB622AE-1EEB-4E9B-A7AB-FEB571855ABE}" srcOrd="3" destOrd="0" presId="urn:microsoft.com/office/officeart/2005/8/layout/radial1"/>
    <dgm:cxn modelId="{99D0E349-F8C1-4555-B618-81EA0E9D80B5}" type="presParOf" srcId="{CBB622AE-1EEB-4E9B-A7AB-FEB571855ABE}" destId="{C462C88D-6666-4CCF-8F95-B4CB183C6BD7}" srcOrd="0" destOrd="0" presId="urn:microsoft.com/office/officeart/2005/8/layout/radial1"/>
    <dgm:cxn modelId="{066A836F-BE37-46DC-B7DE-AA0FF928B961}" type="presParOf" srcId="{BB2F3E02-B8C0-4A9D-AB14-8A7A0487887B}" destId="{47F3830A-C8E7-49D9-941E-BA30F04DA5C9}" srcOrd="4" destOrd="0" presId="urn:microsoft.com/office/officeart/2005/8/layout/radial1"/>
    <dgm:cxn modelId="{438E2A0B-F6B6-44FA-9F92-070B105BA1DC}" type="presParOf" srcId="{BB2F3E02-B8C0-4A9D-AB14-8A7A0487887B}" destId="{7DE1D65B-DF32-4171-9E7A-E49339917776}" srcOrd="5" destOrd="0" presId="urn:microsoft.com/office/officeart/2005/8/layout/radial1"/>
    <dgm:cxn modelId="{2B44C534-C649-4AC9-9885-E14BE731200F}" type="presParOf" srcId="{7DE1D65B-DF32-4171-9E7A-E49339917776}" destId="{508F8A41-EF44-452A-91D8-17FF43EDEF07}" srcOrd="0" destOrd="0" presId="urn:microsoft.com/office/officeart/2005/8/layout/radial1"/>
    <dgm:cxn modelId="{A2A88CA9-E835-4B97-846B-30518993170A}" type="presParOf" srcId="{BB2F3E02-B8C0-4A9D-AB14-8A7A0487887B}" destId="{2A789497-3BEB-4384-8357-FDABAB12B50F}" srcOrd="6" destOrd="0" presId="urn:microsoft.com/office/officeart/2005/8/layout/radial1"/>
    <dgm:cxn modelId="{5098949C-0E00-4AFB-A7C6-D31113D1452C}" type="presParOf" srcId="{BB2F3E02-B8C0-4A9D-AB14-8A7A0487887B}" destId="{D9DFDD59-21AA-4508-A30A-27B62AD647BD}" srcOrd="7" destOrd="0" presId="urn:microsoft.com/office/officeart/2005/8/layout/radial1"/>
    <dgm:cxn modelId="{B88D1F5A-E10B-46A7-AB3C-994F27227103}" type="presParOf" srcId="{D9DFDD59-21AA-4508-A30A-27B62AD647BD}" destId="{50280417-12BA-47F1-8D97-4E38F068C1C7}" srcOrd="0" destOrd="0" presId="urn:microsoft.com/office/officeart/2005/8/layout/radial1"/>
    <dgm:cxn modelId="{A6BD0054-3B86-42DD-A265-E884DBAF0AAD}" type="presParOf" srcId="{BB2F3E02-B8C0-4A9D-AB14-8A7A0487887B}" destId="{16F9BD58-3222-445E-9E1A-7712C08FF988}" srcOrd="8" destOrd="0" presId="urn:microsoft.com/office/officeart/2005/8/layout/radial1"/>
  </dgm:cxnLst>
  <dgm:bg>
    <a:gradFill flip="none" rotWithShape="1">
      <a:gsLst>
        <a:gs pos="4000">
          <a:srgbClr val="FDFFE7"/>
        </a:gs>
        <a:gs pos="74000">
          <a:schemeClr val="tx2">
            <a:lumMod val="20000"/>
            <a:lumOff val="80000"/>
          </a:schemeClr>
        </a:gs>
        <a:gs pos="100000">
          <a:schemeClr val="tx2">
            <a:lumMod val="40000"/>
            <a:lumOff val="60000"/>
          </a:schemeClr>
        </a:gs>
      </a:gsLst>
      <a:lin ang="5400000" scaled="1"/>
      <a:tileRect/>
    </a:gra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8951F6-B003-4CCA-B7AB-F3E391227FF5}">
      <dsp:nvSpPr>
        <dsp:cNvPr id="0" name=""/>
        <dsp:cNvSpPr/>
      </dsp:nvSpPr>
      <dsp:spPr>
        <a:xfrm>
          <a:off x="1465195" y="2368308"/>
          <a:ext cx="1969938" cy="1306810"/>
        </a:xfrm>
        <a:prstGeom prst="ellipse">
          <a:avLst/>
        </a:prstGeom>
        <a:gradFill rotWithShape="0">
          <a:gsLst>
            <a:gs pos="5000">
              <a:schemeClr val="tx1"/>
            </a:gs>
            <a:gs pos="97000">
              <a:srgbClr val="FF0000"/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u="non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контроль</a:t>
          </a:r>
        </a:p>
      </dsp:txBody>
      <dsp:txXfrm>
        <a:off x="1753686" y="2559686"/>
        <a:ext cx="1392956" cy="924054"/>
      </dsp:txXfrm>
    </dsp:sp>
    <dsp:sp modelId="{77C1A16E-A33F-4328-9C30-2B8078A34CDE}">
      <dsp:nvSpPr>
        <dsp:cNvPr id="0" name=""/>
        <dsp:cNvSpPr/>
      </dsp:nvSpPr>
      <dsp:spPr>
        <a:xfrm rot="16095619">
          <a:off x="2208228" y="2128223"/>
          <a:ext cx="431101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431101" y="24765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413002" y="2142211"/>
        <a:ext cx="21555" cy="21555"/>
      </dsp:txXfrm>
    </dsp:sp>
    <dsp:sp modelId="{EAFB128C-F502-47B9-B302-38D7AEAA8661}">
      <dsp:nvSpPr>
        <dsp:cNvPr id="0" name=""/>
        <dsp:cNvSpPr/>
      </dsp:nvSpPr>
      <dsp:spPr>
        <a:xfrm>
          <a:off x="1743994" y="631028"/>
          <a:ext cx="1306810" cy="1306810"/>
        </a:xfrm>
        <a:prstGeom prst="ellipse">
          <a:avLst/>
        </a:prstGeom>
        <a:gradFill rotWithShape="0">
          <a:gsLst>
            <a:gs pos="8000">
              <a:schemeClr val="tx1"/>
            </a:gs>
            <a:gs pos="78000">
              <a:schemeClr val="tx2">
                <a:lumMod val="75000"/>
              </a:schemeClr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</a:t>
          </a:r>
        </a:p>
      </dsp:txBody>
      <dsp:txXfrm>
        <a:off x="1935372" y="822406"/>
        <a:ext cx="924054" cy="924054"/>
      </dsp:txXfrm>
    </dsp:sp>
    <dsp:sp modelId="{CBB622AE-1EEB-4E9B-A7AB-FEB571855ABE}">
      <dsp:nvSpPr>
        <dsp:cNvPr id="0" name=""/>
        <dsp:cNvSpPr/>
      </dsp:nvSpPr>
      <dsp:spPr>
        <a:xfrm rot="21526715">
          <a:off x="3434624" y="2975834"/>
          <a:ext cx="11633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11633" y="24765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440150" y="3000309"/>
        <a:ext cx="581" cy="581"/>
      </dsp:txXfrm>
    </dsp:sp>
    <dsp:sp modelId="{47F3830A-C8E7-49D9-941E-BA30F04DA5C9}">
      <dsp:nvSpPr>
        <dsp:cNvPr id="0" name=""/>
        <dsp:cNvSpPr/>
      </dsp:nvSpPr>
      <dsp:spPr>
        <a:xfrm>
          <a:off x="3446108" y="2333142"/>
          <a:ext cx="1306810" cy="1306810"/>
        </a:xfrm>
        <a:prstGeom prst="ellipse">
          <a:avLst/>
        </a:prstGeom>
        <a:gradFill rotWithShape="0">
          <a:gsLst>
            <a:gs pos="0">
              <a:schemeClr val="tx1"/>
            </a:gs>
            <a:gs pos="52000">
              <a:schemeClr val="accent5">
                <a:lumMod val="60000"/>
                <a:lumOff val="40000"/>
              </a:schemeClr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и утверждение проекта бюджета</a:t>
          </a:r>
        </a:p>
      </dsp:txBody>
      <dsp:txXfrm>
        <a:off x="3637486" y="2524520"/>
        <a:ext cx="924054" cy="924054"/>
      </dsp:txXfrm>
    </dsp:sp>
    <dsp:sp modelId="{7DE1D65B-DF32-4171-9E7A-E49339917776}">
      <dsp:nvSpPr>
        <dsp:cNvPr id="0" name=""/>
        <dsp:cNvSpPr/>
      </dsp:nvSpPr>
      <dsp:spPr>
        <a:xfrm rot="5508782">
          <a:off x="2243384" y="3830513"/>
          <a:ext cx="360789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360789" y="24765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414759" y="3846259"/>
        <a:ext cx="18039" cy="18039"/>
      </dsp:txXfrm>
    </dsp:sp>
    <dsp:sp modelId="{2A789497-3BEB-4384-8357-FDABAB12B50F}">
      <dsp:nvSpPr>
        <dsp:cNvPr id="0" name=""/>
        <dsp:cNvSpPr/>
      </dsp:nvSpPr>
      <dsp:spPr>
        <a:xfrm>
          <a:off x="1743994" y="4035256"/>
          <a:ext cx="1306810" cy="1306810"/>
        </a:xfrm>
        <a:prstGeom prst="ellipse">
          <a:avLst/>
        </a:prstGeom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88000">
              <a:srgbClr val="FDFFE7"/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</a:t>
          </a:r>
        </a:p>
      </dsp:txBody>
      <dsp:txXfrm>
        <a:off x="1935372" y="4226634"/>
        <a:ext cx="924054" cy="924054"/>
      </dsp:txXfrm>
    </dsp:sp>
    <dsp:sp modelId="{D9DFDD59-21AA-4508-A30A-27B62AD647BD}">
      <dsp:nvSpPr>
        <dsp:cNvPr id="0" name=""/>
        <dsp:cNvSpPr/>
      </dsp:nvSpPr>
      <dsp:spPr>
        <a:xfrm rot="10868879">
          <a:off x="1394339" y="2976504"/>
          <a:ext cx="71312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71312" y="24765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1428212" y="2999487"/>
        <a:ext cx="3565" cy="3565"/>
      </dsp:txXfrm>
    </dsp:sp>
    <dsp:sp modelId="{16F9BD58-3222-445E-9E1A-7712C08FF988}">
      <dsp:nvSpPr>
        <dsp:cNvPr id="0" name=""/>
        <dsp:cNvSpPr/>
      </dsp:nvSpPr>
      <dsp:spPr>
        <a:xfrm>
          <a:off x="-3936" y="2333142"/>
          <a:ext cx="1398444" cy="1306810"/>
        </a:xfrm>
        <a:prstGeom prst="ellipse">
          <a:avLst/>
        </a:prstGeom>
        <a:gradFill rotWithShape="0">
          <a:gsLst>
            <a:gs pos="45000">
              <a:schemeClr val="accent1">
                <a:lumMod val="60000"/>
                <a:lumOff val="40000"/>
              </a:schemeClr>
            </a:gs>
            <a:gs pos="97000">
              <a:schemeClr val="tx2">
                <a:lumMod val="40000"/>
                <a:lumOff val="60000"/>
              </a:schemeClr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Подготовка, рассмотрение и утверждение отчета об исполнении бюджета</a:t>
          </a:r>
        </a:p>
      </dsp:txBody>
      <dsp:txXfrm>
        <a:off x="200861" y="2524520"/>
        <a:ext cx="988850" cy="9240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1"/>
            <a:ext cx="4308818" cy="341855"/>
          </a:xfrm>
          <a:prstGeom prst="rect">
            <a:avLst/>
          </a:prstGeom>
        </p:spPr>
        <p:txBody>
          <a:bodyPr vert="horz" lIns="91478" tIns="45734" rIns="91478" bIns="4573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9795" y="11"/>
            <a:ext cx="4308818" cy="341855"/>
          </a:xfrm>
          <a:prstGeom prst="rect">
            <a:avLst/>
          </a:prstGeom>
        </p:spPr>
        <p:txBody>
          <a:bodyPr vert="horz" lIns="91478" tIns="45734" rIns="91478" bIns="45734" rtlCol="0"/>
          <a:lstStyle>
            <a:lvl1pPr algn="r">
              <a:defRPr sz="1200"/>
            </a:lvl1pPr>
          </a:lstStyle>
          <a:p>
            <a:fld id="{106E1518-BC03-4640-B587-728148C17805}" type="datetimeFigureOut">
              <a:rPr lang="ru-RU" smtClean="0"/>
              <a:t>пт 19.12.25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6466945"/>
            <a:ext cx="4308818" cy="341855"/>
          </a:xfrm>
          <a:prstGeom prst="rect">
            <a:avLst/>
          </a:prstGeom>
        </p:spPr>
        <p:txBody>
          <a:bodyPr vert="horz" lIns="91478" tIns="45734" rIns="91478" bIns="4573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9795" y="6466945"/>
            <a:ext cx="4308818" cy="341855"/>
          </a:xfrm>
          <a:prstGeom prst="rect">
            <a:avLst/>
          </a:prstGeom>
        </p:spPr>
        <p:txBody>
          <a:bodyPr vert="horz" lIns="91478" tIns="45734" rIns="91478" bIns="45734" rtlCol="0" anchor="b"/>
          <a:lstStyle>
            <a:lvl1pPr algn="r">
              <a:defRPr sz="1200"/>
            </a:lvl1pPr>
          </a:lstStyle>
          <a:p>
            <a:fld id="{F09DF2AF-ABE2-4B74-AEB3-5243DEE273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23859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" y="13"/>
            <a:ext cx="4307734" cy="341621"/>
          </a:xfrm>
          <a:prstGeom prst="rect">
            <a:avLst/>
          </a:prstGeom>
        </p:spPr>
        <p:txBody>
          <a:bodyPr vert="horz" lIns="91460" tIns="45724" rIns="91460" bIns="4572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0899" y="13"/>
            <a:ext cx="4307734" cy="341621"/>
          </a:xfrm>
          <a:prstGeom prst="rect">
            <a:avLst/>
          </a:prstGeom>
        </p:spPr>
        <p:txBody>
          <a:bodyPr vert="horz" lIns="91460" tIns="45724" rIns="91460" bIns="45724" rtlCol="0"/>
          <a:lstStyle>
            <a:lvl1pPr algn="r">
              <a:defRPr sz="1200"/>
            </a:lvl1pPr>
          </a:lstStyle>
          <a:p>
            <a:fld id="{1E732BC6-9063-446C-9AD6-AEA39B8A9F69}" type="datetimeFigureOut">
              <a:rPr lang="ru-RU" smtClean="0"/>
              <a:t>пт 19.12.25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09938" y="850900"/>
            <a:ext cx="3321050" cy="2298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60" tIns="45724" rIns="91460" bIns="4572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103" y="3276739"/>
            <a:ext cx="7952739" cy="2680961"/>
          </a:xfrm>
          <a:prstGeom prst="rect">
            <a:avLst/>
          </a:prstGeom>
        </p:spPr>
        <p:txBody>
          <a:bodyPr vert="horz" lIns="91460" tIns="45724" rIns="91460" bIns="4572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4" y="6467180"/>
            <a:ext cx="4307734" cy="341621"/>
          </a:xfrm>
          <a:prstGeom prst="rect">
            <a:avLst/>
          </a:prstGeom>
        </p:spPr>
        <p:txBody>
          <a:bodyPr vert="horz" lIns="91460" tIns="45724" rIns="91460" bIns="4572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0899" y="6467180"/>
            <a:ext cx="4307734" cy="341621"/>
          </a:xfrm>
          <a:prstGeom prst="rect">
            <a:avLst/>
          </a:prstGeom>
        </p:spPr>
        <p:txBody>
          <a:bodyPr vert="horz" lIns="91460" tIns="45724" rIns="91460" bIns="45724" rtlCol="0" anchor="b"/>
          <a:lstStyle>
            <a:lvl1pPr algn="r">
              <a:defRPr sz="1200"/>
            </a:lvl1pPr>
          </a:lstStyle>
          <a:p>
            <a:fld id="{0A8478E6-0B9E-465B-9E92-605526F466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21113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659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7524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9542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367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473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2817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4157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7761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592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4133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146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1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2519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1130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5597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7324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8982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9126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7558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3269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1450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5525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463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0560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3495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7219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2394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0867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3024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0815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6940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2286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9534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465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1385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8406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1522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9460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1626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44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2517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95367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0841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92408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998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47652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5376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34411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68300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8478E6-0B9E-465B-9E92-605526F466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91801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8478E6-0B9E-465B-9E92-605526F466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75603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63072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4036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58348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195433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25439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812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55820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61813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4286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46229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85288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97656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71941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51742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83826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39739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266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94598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75865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50801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15608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43202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70890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44435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84403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78094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46965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056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22461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9871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9994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01494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69038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99337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45361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39479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53211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6230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37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66264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74398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78397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83925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95128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81844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9423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9141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25928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446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696178" y="1169931"/>
            <a:ext cx="5216071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7850" y="533401"/>
            <a:ext cx="6667606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850" y="3843868"/>
            <a:ext cx="5367104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604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77850" y="533400"/>
            <a:ext cx="87503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25502" y="3843867"/>
            <a:ext cx="78881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783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533400"/>
            <a:ext cx="87503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114800"/>
            <a:ext cx="6915515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624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640" y="533400"/>
            <a:ext cx="743143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55701" y="3429000"/>
            <a:ext cx="6936006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4301070"/>
            <a:ext cx="6914224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7651" y="710624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7551" y="2768601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448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3429000"/>
            <a:ext cx="6914224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5132981"/>
            <a:ext cx="6915515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886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641" y="533400"/>
            <a:ext cx="7431435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77851" y="3886200"/>
            <a:ext cx="6914224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953000"/>
            <a:ext cx="6914223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7651" y="710624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7551" y="2768601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9996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533400"/>
            <a:ext cx="8152796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77851" y="3928534"/>
            <a:ext cx="6914224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766736"/>
            <a:ext cx="6914223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167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7851" y="533401"/>
            <a:ext cx="7101106" cy="376767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548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3606" y="533400"/>
            <a:ext cx="221454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7850" y="533400"/>
            <a:ext cx="6337513" cy="5486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558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268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851" y="533400"/>
            <a:ext cx="7101106" cy="376767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973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1981200"/>
            <a:ext cx="6936007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4487334"/>
            <a:ext cx="6936006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377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77851" y="533401"/>
            <a:ext cx="4279131" cy="3767667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5050892" y="533400"/>
            <a:ext cx="427725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176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501" y="533400"/>
            <a:ext cx="4026605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7849" y="1143001"/>
            <a:ext cx="4274256" cy="3158067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9601" y="566738"/>
            <a:ext cx="407772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0893" y="1143000"/>
            <a:ext cx="4286430" cy="314960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392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136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998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0223" y="533400"/>
            <a:ext cx="34671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850" y="533400"/>
            <a:ext cx="4808651" cy="54864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70223" y="2209803"/>
            <a:ext cx="34671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218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0450" y="1447800"/>
            <a:ext cx="3860196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825500" y="914400"/>
            <a:ext cx="3554389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0696" y="2743200"/>
            <a:ext cx="3861242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7850" y="6172201"/>
            <a:ext cx="629603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524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3642">
              <a:srgbClr val="FFFFEB"/>
            </a:gs>
            <a:gs pos="57000">
              <a:srgbClr val="F3FCFE"/>
            </a:gs>
            <a:gs pos="100000">
              <a:schemeClr val="tx1"/>
            </a:gs>
            <a:gs pos="82000">
              <a:srgbClr val="FFFFE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226565" y="3894668"/>
            <a:ext cx="2676327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533401"/>
            <a:ext cx="7101106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9432" y="6172204"/>
            <a:ext cx="130050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7850" y="6172201"/>
            <a:ext cx="629603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22295" y="5578479"/>
            <a:ext cx="928316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4323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  <p:sldLayoutId id="2147484033" r:id="rId13"/>
    <p:sldLayoutId id="2147484034" r:id="rId14"/>
    <p:sldLayoutId id="2147484035" r:id="rId15"/>
    <p:sldLayoutId id="2147484036" r:id="rId16"/>
    <p:sldLayoutId id="2147484037" r:id="rId17"/>
    <p:sldLayoutId id="2147484038" r:id="rId18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5.png"/><Relationship Id="rId4" Type="http://schemas.microsoft.com/office/2007/relationships/hdphoto" Target="../media/hdphoto7.wdp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7.jp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9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9.wdp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3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5.png"/><Relationship Id="rId4" Type="http://schemas.microsoft.com/office/2007/relationships/hdphoto" Target="../media/hdphoto34.wdp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7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9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4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0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microsoft.com/office/2007/relationships/hdphoto" Target="../media/hdphoto12.wdp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microsoft.com/office/2007/relationships/hdphoto" Target="../media/hdphoto11.wdp"/><Relationship Id="rId4" Type="http://schemas.openxmlformats.org/officeDocument/2006/relationships/image" Target="../media/image3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microsoft.com/office/2007/relationships/hdphoto" Target="../media/hdphoto14.wdp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microsoft.com/office/2007/relationships/hdphoto" Target="../media/hdphoto13.wdp"/><Relationship Id="rId4" Type="http://schemas.openxmlformats.org/officeDocument/2006/relationships/image" Target="../media/image3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jpeg"/></Relationships>
</file>

<file path=ppt/slides/_rels/slide83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6.wdp"/><Relationship Id="rId5" Type="http://schemas.openxmlformats.org/officeDocument/2006/relationships/image" Target="../media/image41.png"/><Relationship Id="rId4" Type="http://schemas.microsoft.com/office/2007/relationships/hdphoto" Target="../media/hdphoto15.wdp"/></Relationships>
</file>

<file path=ppt/slides/_rels/slide84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9.wdp"/><Relationship Id="rId5" Type="http://schemas.openxmlformats.org/officeDocument/2006/relationships/image" Target="../media/image44.png"/><Relationship Id="rId4" Type="http://schemas.microsoft.com/office/2007/relationships/hdphoto" Target="../media/hdphoto18.wdp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microsoft.com/office/2007/relationships/hdphoto" Target="../media/hdphoto22.wdp"/><Relationship Id="rId4" Type="http://schemas.openxmlformats.org/officeDocument/2006/relationships/image" Target="../media/image47.png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25.wdp"/><Relationship Id="rId4" Type="http://schemas.openxmlformats.org/officeDocument/2006/relationships/image" Target="../media/image50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7.wdp"/><Relationship Id="rId5" Type="http://schemas.openxmlformats.org/officeDocument/2006/relationships/image" Target="../media/image52.png"/><Relationship Id="rId4" Type="http://schemas.microsoft.com/office/2007/relationships/hdphoto" Target="../media/hdphoto2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30.wdp"/><Relationship Id="rId5" Type="http://schemas.openxmlformats.org/officeDocument/2006/relationships/image" Target="../media/image55.png"/><Relationship Id="rId4" Type="http://schemas.microsoft.com/office/2007/relationships/hdphoto" Target="../media/hdphoto29.wdp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png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32.wdp"/><Relationship Id="rId4" Type="http://schemas.openxmlformats.org/officeDocument/2006/relationships/image" Target="../media/image6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33.wdp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83.xml"/><Relationship Id="rId7" Type="http://schemas.openxmlformats.org/officeDocument/2006/relationships/image" Target="../media/image65.w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4.wmf"/><Relationship Id="rId10" Type="http://schemas.openxmlformats.org/officeDocument/2006/relationships/image" Target="../media/image67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66.w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10800000" flipH="1" flipV="1">
            <a:off x="64008" y="390837"/>
            <a:ext cx="9841992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lnSpc>
                <a:spcPts val="3840"/>
              </a:lnSpc>
            </a:pPr>
            <a:r>
              <a:rPr lang="ru" sz="24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Администрация</a:t>
            </a:r>
            <a:r>
              <a:rPr lang="ru" sz="24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accent1">
                      <a:lumMod val="50000"/>
                    </a:schemeClr>
                  </a:glow>
                </a:effectLst>
                <a:latin typeface="Times New Roman"/>
              </a:rPr>
              <a:t> </a:t>
            </a:r>
            <a:r>
              <a:rPr lang="ru" sz="24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Талдомского городского  округа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0351" y="1399032"/>
            <a:ext cx="9375647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lnSpc>
                <a:spcPts val="3840"/>
              </a:lnSpc>
            </a:pPr>
            <a:r>
              <a:rPr lang="ru" sz="4800" b="1" i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БЮДЖЕТ  ДЛЯ  ГРАЖДАН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409176" y="0"/>
            <a:ext cx="496824" cy="5212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27" y="2527599"/>
            <a:ext cx="2560914" cy="4239884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611" y="2439463"/>
            <a:ext cx="2604835" cy="43304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0266">
                <a:srgbClr val="FFFFEB"/>
              </a:gs>
              <a:gs pos="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scene3d>
            <a:camera prst="isometricOffAxis1Right"/>
            <a:lightRig rig="threePt" dir="t"/>
          </a:scene3d>
        </p:spPr>
      </p:pic>
      <p:sp>
        <p:nvSpPr>
          <p:cNvPr id="2" name="Арка 1"/>
          <p:cNvSpPr/>
          <p:nvPr/>
        </p:nvSpPr>
        <p:spPr>
          <a:xfrm>
            <a:off x="101600" y="139700"/>
            <a:ext cx="9690100" cy="2359426"/>
          </a:xfrm>
          <a:prstGeom prst="blockArc">
            <a:avLst>
              <a:gd name="adj1" fmla="val 9252050"/>
              <a:gd name="adj2" fmla="val 1830636"/>
              <a:gd name="adj3" fmla="val 5394"/>
            </a:avLst>
          </a:prstGeom>
          <a:gradFill flip="none" rotWithShape="1">
            <a:gsLst>
              <a:gs pos="94891">
                <a:schemeClr val="accent2">
                  <a:lumMod val="20000"/>
                  <a:lumOff val="80000"/>
                </a:schemeClr>
              </a:gs>
              <a:gs pos="36492">
                <a:schemeClr val="accent4">
                  <a:lumMod val="20000"/>
                  <a:lumOff val="80000"/>
                </a:schemeClr>
              </a:gs>
              <a:gs pos="21890">
                <a:srgbClr val="FFEBFF"/>
              </a:gs>
              <a:gs pos="0">
                <a:schemeClr val="accent1">
                  <a:lumMod val="5000"/>
                  <a:lumOff val="95000"/>
                </a:schemeClr>
              </a:gs>
              <a:gs pos="10945">
                <a:schemeClr val="accent6">
                  <a:lumMod val="20000"/>
                  <a:lumOff val="80000"/>
                </a:schemeClr>
              </a:gs>
              <a:gs pos="72262">
                <a:srgbClr val="EBFAF8"/>
              </a:gs>
              <a:gs pos="45987">
                <a:srgbClr val="FFFFAB"/>
              </a:gs>
              <a:gs pos="57000">
                <a:srgbClr val="FFFFEB"/>
              </a:gs>
              <a:gs pos="84000">
                <a:schemeClr val="tx2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35427" y="2407226"/>
            <a:ext cx="5251622" cy="4018792"/>
          </a:xfrm>
          <a:prstGeom prst="rect">
            <a:avLst/>
          </a:prstGeom>
          <a:gradFill>
            <a:gsLst>
              <a:gs pos="14000">
                <a:srgbClr val="EEFAF7"/>
              </a:gs>
              <a:gs pos="0">
                <a:srgbClr val="ECFAF8"/>
              </a:gs>
              <a:gs pos="0">
                <a:schemeClr val="tx2">
                  <a:lumMod val="20000"/>
                  <a:lumOff val="80000"/>
                </a:schemeClr>
              </a:gs>
              <a:gs pos="92000">
                <a:schemeClr val="tx2">
                  <a:lumMod val="20000"/>
                  <a:lumOff val="80000"/>
                </a:schemeClr>
              </a:gs>
              <a:gs pos="52000">
                <a:srgbClr val="FFFFEB"/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lnSpc>
                <a:spcPct val="135000"/>
              </a:lnSpc>
            </a:pP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на основе проекта </a:t>
            </a:r>
            <a:r>
              <a:rPr lang="ru" sz="27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Решения </a:t>
            </a:r>
          </a:p>
          <a:p>
            <a:pPr indent="0" algn="ctr">
              <a:lnSpc>
                <a:spcPct val="135000"/>
              </a:lnSpc>
            </a:pPr>
            <a:r>
              <a:rPr lang="ru" sz="27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Совета  депутатов  </a:t>
            </a:r>
          </a:p>
          <a:p>
            <a:pPr indent="0" algn="ctr">
              <a:lnSpc>
                <a:spcPct val="135000"/>
              </a:lnSpc>
            </a:pPr>
            <a:r>
              <a:rPr lang="ru" sz="27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Талдомского  городского  округа               </a:t>
            </a:r>
          </a:p>
          <a:p>
            <a:pPr indent="0" algn="ctr">
              <a:lnSpc>
                <a:spcPct val="135000"/>
              </a:lnSpc>
            </a:pPr>
            <a:r>
              <a:rPr lang="ru" sz="27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 «О бюджете   Талдомского городского  округа на  </a:t>
            </a:r>
            <a:r>
              <a:rPr lang="ru" sz="27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2026 </a:t>
            </a:r>
            <a:r>
              <a:rPr lang="ru" sz="27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год </a:t>
            </a:r>
          </a:p>
          <a:p>
            <a:pPr indent="0" algn="ctr">
              <a:lnSpc>
                <a:spcPct val="135000"/>
              </a:lnSpc>
            </a:pPr>
            <a:r>
              <a:rPr lang="ru" sz="27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и</a:t>
            </a:r>
            <a:r>
              <a:rPr lang="ru" sz="27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на   плановый   период </a:t>
            </a:r>
          </a:p>
          <a:p>
            <a:pPr indent="0" algn="ctr">
              <a:lnSpc>
                <a:spcPct val="135000"/>
              </a:lnSpc>
            </a:pPr>
            <a:r>
              <a:rPr lang="ru" sz="27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 </a:t>
            </a:r>
            <a:r>
              <a:rPr lang="ru" sz="27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2027  </a:t>
            </a:r>
            <a:r>
              <a:rPr lang="ru" sz="27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и  </a:t>
            </a:r>
            <a:r>
              <a:rPr lang="ru" sz="27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2028 </a:t>
            </a:r>
            <a:r>
              <a:rPr lang="ru" sz="27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годов»</a:t>
            </a:r>
            <a:endParaRPr lang="ru-RU" sz="2700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268948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385"/>
            <a:ext cx="5604095" cy="6071616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rgbClr val="FFEBFF"/>
              </a:gs>
            </a:gsLst>
            <a:lin ang="6120000" scaled="1"/>
          </a:gradFill>
          <a:ln>
            <a:noFill/>
          </a:ln>
        </p:spPr>
      </p:pic>
      <p:pic>
        <p:nvPicPr>
          <p:cNvPr id="6" name="Объект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988" y="796704"/>
            <a:ext cx="4445071" cy="6061295"/>
          </a:xfrm>
          <a:prstGeom prst="rect">
            <a:avLst/>
          </a:prstGeom>
          <a:gradFill>
            <a:gsLst>
              <a:gs pos="0">
                <a:srgbClr val="FFFDDD"/>
              </a:gs>
              <a:gs pos="92000">
                <a:schemeClr val="accent6">
                  <a:lumMod val="20000"/>
                  <a:lumOff val="80000"/>
                </a:schemeClr>
              </a:gs>
            </a:gsLst>
            <a:lin ang="2700000" scaled="1"/>
          </a:gradFill>
          <a:ln>
            <a:noFill/>
          </a:ln>
        </p:spPr>
      </p:pic>
      <p:sp>
        <p:nvSpPr>
          <p:cNvPr id="7" name="Номер слайда 2"/>
          <p:cNvSpPr txBox="1">
            <a:spLocks/>
          </p:cNvSpPr>
          <p:nvPr/>
        </p:nvSpPr>
        <p:spPr>
          <a:xfrm>
            <a:off x="11432968" y="7403786"/>
            <a:ext cx="294460" cy="1873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 rtl="0">
              <a:defRPr lang="ru-RU"/>
            </a:defPPr>
            <a:lvl1pPr marL="0" algn="ct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-2" y="-50748"/>
            <a:ext cx="10030970" cy="853567"/>
          </a:xfrm>
          <a:prstGeom prst="rect">
            <a:avLst/>
          </a:prstGeom>
          <a:gradFill flip="none" rotWithShape="1">
            <a:gsLst>
              <a:gs pos="0">
                <a:srgbClr val="FFFDDD"/>
              </a:gs>
              <a:gs pos="92000">
                <a:srgbClr val="FFEBFF"/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 ГРАЖДАН  ТАЛДОМСКОГО  ГОРОДСКОГО  ОКРУГА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БЮДЖЕТНОМ  ПРОЦЕССЕ  В  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 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3" name="Прямоугольник 2"/>
          <p:cNvSpPr/>
          <p:nvPr/>
        </p:nvSpPr>
        <p:spPr>
          <a:xfrm rot="10961005" flipH="1">
            <a:off x="5846840" y="6565922"/>
            <a:ext cx="1368312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676900" y="4462271"/>
            <a:ext cx="1409699" cy="214884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формировать доходную часть бюджета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(налог на доходы физических лиц,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имущество физических лиц,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виды платежей)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524874" y="4400550"/>
            <a:ext cx="1478661" cy="221056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 социальные гарантии - расходная часть бюджета (образование, социальные выплаты и т.д.)</a:t>
            </a:r>
          </a:p>
        </p:txBody>
      </p:sp>
    </p:spTree>
    <p:extLst>
      <p:ext uri="{BB962C8B-B14F-4D97-AF65-F5344CB8AC3E}">
        <p14:creationId xmlns:p14="http://schemas.microsoft.com/office/powerpoint/2010/main" val="50783302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расходы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2023-2028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932932"/>
              </p:ext>
            </p:extLst>
          </p:nvPr>
        </p:nvGraphicFramePr>
        <p:xfrm>
          <a:off x="0" y="1104900"/>
          <a:ext cx="9927737" cy="57531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1722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178032">
                  <a:extLst>
                    <a:ext uri="{9D8B030D-6E8A-4147-A177-3AD203B41FA5}">
                      <a16:colId xmlns:a16="http://schemas.microsoft.com/office/drawing/2014/main" val="209265111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1607625775"/>
                    </a:ext>
                  </a:extLst>
                </a:gridCol>
                <a:gridCol w="1264352">
                  <a:extLst>
                    <a:ext uri="{9D8B030D-6E8A-4147-A177-3AD203B41FA5}">
                      <a16:colId xmlns:a16="http://schemas.microsoft.com/office/drawing/2014/main" val="792053087"/>
                    </a:ext>
                  </a:extLst>
                </a:gridCol>
                <a:gridCol w="730916">
                  <a:extLst>
                    <a:ext uri="{9D8B030D-6E8A-4147-A177-3AD203B41FA5}">
                      <a16:colId xmlns:a16="http://schemas.microsoft.com/office/drawing/2014/main" val="1073131279"/>
                    </a:ext>
                  </a:extLst>
                </a:gridCol>
                <a:gridCol w="791891">
                  <a:extLst>
                    <a:ext uri="{9D8B030D-6E8A-4147-A177-3AD203B41FA5}">
                      <a16:colId xmlns:a16="http://schemas.microsoft.com/office/drawing/2014/main" val="2697093279"/>
                    </a:ext>
                  </a:extLst>
                </a:gridCol>
                <a:gridCol w="732109">
                  <a:extLst>
                    <a:ext uri="{9D8B030D-6E8A-4147-A177-3AD203B41FA5}">
                      <a16:colId xmlns:a16="http://schemas.microsoft.com/office/drawing/2014/main" val="3924038414"/>
                    </a:ext>
                  </a:extLst>
                </a:gridCol>
                <a:gridCol w="735568">
                  <a:extLst>
                    <a:ext uri="{9D8B030D-6E8A-4147-A177-3AD203B41FA5}">
                      <a16:colId xmlns:a16="http://schemas.microsoft.com/office/drawing/2014/main" val="2965867825"/>
                    </a:ext>
                  </a:extLst>
                </a:gridCol>
                <a:gridCol w="686478">
                  <a:extLst>
                    <a:ext uri="{9D8B030D-6E8A-4147-A177-3AD203B41FA5}">
                      <a16:colId xmlns:a16="http://schemas.microsoft.com/office/drawing/2014/main" val="4252293865"/>
                    </a:ext>
                  </a:extLst>
                </a:gridCol>
                <a:gridCol w="837057">
                  <a:extLst>
                    <a:ext uri="{9D8B030D-6E8A-4147-A177-3AD203B41FA5}">
                      <a16:colId xmlns:a16="http://schemas.microsoft.com/office/drawing/2014/main" val="2007063687"/>
                    </a:ext>
                  </a:extLst>
                </a:gridCol>
                <a:gridCol w="484968">
                  <a:extLst>
                    <a:ext uri="{9D8B030D-6E8A-4147-A177-3AD203B41FA5}">
                      <a16:colId xmlns:a16="http://schemas.microsoft.com/office/drawing/2014/main" val="3770588397"/>
                    </a:ext>
                  </a:extLst>
                </a:gridCol>
                <a:gridCol w="827804">
                  <a:extLst>
                    <a:ext uri="{9D8B030D-6E8A-4147-A177-3AD203B41FA5}">
                      <a16:colId xmlns:a16="http://schemas.microsoft.com/office/drawing/2014/main" val="3983355891"/>
                    </a:ext>
                  </a:extLst>
                </a:gridCol>
              </a:tblGrid>
              <a:tr h="461221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1684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799450">
                <a:tc gridSpan="12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324003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 муниципальных учреждений-общеобразовательные организации, оказывающие услуги дошкольного, начального общего, основного общего, среднего общего образования (питание учащихся в школе-интернате)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годы»                            (с изменениями)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8 994,17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10 487,0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10 487,0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10 487,0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619" y="4432300"/>
            <a:ext cx="4288103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20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2023-2028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997739"/>
              </p:ext>
            </p:extLst>
          </p:nvPr>
        </p:nvGraphicFramePr>
        <p:xfrm>
          <a:off x="0" y="1283354"/>
          <a:ext cx="9906001" cy="5590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894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897791">
                  <a:extLst>
                    <a:ext uri="{9D8B030D-6E8A-4147-A177-3AD203B41FA5}">
                      <a16:colId xmlns:a16="http://schemas.microsoft.com/office/drawing/2014/main" val="757845808"/>
                    </a:ext>
                  </a:extLst>
                </a:gridCol>
                <a:gridCol w="233506">
                  <a:extLst>
                    <a:ext uri="{9D8B030D-6E8A-4147-A177-3AD203B41FA5}">
                      <a16:colId xmlns:a16="http://schemas.microsoft.com/office/drawing/2014/main" val="1875531120"/>
                    </a:ext>
                  </a:extLst>
                </a:gridCol>
                <a:gridCol w="1430974">
                  <a:extLst>
                    <a:ext uri="{9D8B030D-6E8A-4147-A177-3AD203B41FA5}">
                      <a16:colId xmlns:a16="http://schemas.microsoft.com/office/drawing/2014/main" val="2582375963"/>
                    </a:ext>
                  </a:extLst>
                </a:gridCol>
                <a:gridCol w="881648">
                  <a:extLst>
                    <a:ext uri="{9D8B030D-6E8A-4147-A177-3AD203B41FA5}">
                      <a16:colId xmlns:a16="http://schemas.microsoft.com/office/drawing/2014/main" val="2836955306"/>
                    </a:ext>
                  </a:extLst>
                </a:gridCol>
                <a:gridCol w="869736">
                  <a:extLst>
                    <a:ext uri="{9D8B030D-6E8A-4147-A177-3AD203B41FA5}">
                      <a16:colId xmlns:a16="http://schemas.microsoft.com/office/drawing/2014/main" val="2108994429"/>
                    </a:ext>
                  </a:extLst>
                </a:gridCol>
                <a:gridCol w="841301">
                  <a:extLst>
                    <a:ext uri="{9D8B030D-6E8A-4147-A177-3AD203B41FA5}">
                      <a16:colId xmlns:a16="http://schemas.microsoft.com/office/drawing/2014/main" val="3723564215"/>
                    </a:ext>
                  </a:extLst>
                </a:gridCol>
                <a:gridCol w="747051">
                  <a:extLst>
                    <a:ext uri="{9D8B030D-6E8A-4147-A177-3AD203B41FA5}">
                      <a16:colId xmlns:a16="http://schemas.microsoft.com/office/drawing/2014/main" val="2961506914"/>
                    </a:ext>
                  </a:extLst>
                </a:gridCol>
                <a:gridCol w="560288">
                  <a:extLst>
                    <a:ext uri="{9D8B030D-6E8A-4147-A177-3AD203B41FA5}">
                      <a16:colId xmlns:a16="http://schemas.microsoft.com/office/drawing/2014/main" val="2793272898"/>
                    </a:ext>
                  </a:extLst>
                </a:gridCol>
                <a:gridCol w="133267">
                  <a:extLst>
                    <a:ext uri="{9D8B030D-6E8A-4147-A177-3AD203B41FA5}">
                      <a16:colId xmlns:a16="http://schemas.microsoft.com/office/drawing/2014/main" val="840114233"/>
                    </a:ext>
                  </a:extLst>
                </a:gridCol>
                <a:gridCol w="654454">
                  <a:extLst>
                    <a:ext uri="{9D8B030D-6E8A-4147-A177-3AD203B41FA5}">
                      <a16:colId xmlns:a16="http://schemas.microsoft.com/office/drawing/2014/main" val="3588096224"/>
                    </a:ext>
                  </a:extLst>
                </a:gridCol>
                <a:gridCol w="595307">
                  <a:extLst>
                    <a:ext uri="{9D8B030D-6E8A-4147-A177-3AD203B41FA5}">
                      <a16:colId xmlns:a16="http://schemas.microsoft.com/office/drawing/2014/main" val="748782663"/>
                    </a:ext>
                  </a:extLst>
                </a:gridCol>
                <a:gridCol w="619784">
                  <a:extLst>
                    <a:ext uri="{9D8B030D-6E8A-4147-A177-3AD203B41FA5}">
                      <a16:colId xmlns:a16="http://schemas.microsoft.com/office/drawing/2014/main" val="1819963146"/>
                    </a:ext>
                  </a:extLst>
                </a:gridCol>
              </a:tblGrid>
              <a:tr h="507548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3196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073231">
                <a:tc gridSpan="13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2690007"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 муниципальных учреждений-общеобразовательные организации, оказывающие услуги дошкольного, начального общего, основного общего, среднего общего образования (компенсация на приобретение школьной формы)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Родители обучающиеся из многодетных семей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 изменениями)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2 000,0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966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1 932,0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1 932,0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1 932,0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625" y="4800599"/>
            <a:ext cx="4143375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30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2023-2028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717644"/>
              </p:ext>
            </p:extLst>
          </p:nvPr>
        </p:nvGraphicFramePr>
        <p:xfrm>
          <a:off x="-1942" y="1200590"/>
          <a:ext cx="9907942" cy="6238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2127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458754">
                  <a:extLst>
                    <a:ext uri="{9D8B030D-6E8A-4147-A177-3AD203B41FA5}">
                      <a16:colId xmlns:a16="http://schemas.microsoft.com/office/drawing/2014/main" val="3866992921"/>
                    </a:ext>
                  </a:extLst>
                </a:gridCol>
                <a:gridCol w="1421919">
                  <a:extLst>
                    <a:ext uri="{9D8B030D-6E8A-4147-A177-3AD203B41FA5}">
                      <a16:colId xmlns:a16="http://schemas.microsoft.com/office/drawing/2014/main" val="2472156930"/>
                    </a:ext>
                  </a:extLst>
                </a:gridCol>
                <a:gridCol w="683871">
                  <a:extLst>
                    <a:ext uri="{9D8B030D-6E8A-4147-A177-3AD203B41FA5}">
                      <a16:colId xmlns:a16="http://schemas.microsoft.com/office/drawing/2014/main" val="465049207"/>
                    </a:ext>
                  </a:extLst>
                </a:gridCol>
                <a:gridCol w="742986">
                  <a:extLst>
                    <a:ext uri="{9D8B030D-6E8A-4147-A177-3AD203B41FA5}">
                      <a16:colId xmlns:a16="http://schemas.microsoft.com/office/drawing/2014/main" val="3864349501"/>
                    </a:ext>
                  </a:extLst>
                </a:gridCol>
                <a:gridCol w="741451">
                  <a:extLst>
                    <a:ext uri="{9D8B030D-6E8A-4147-A177-3AD203B41FA5}">
                      <a16:colId xmlns:a16="http://schemas.microsoft.com/office/drawing/2014/main" val="1307739466"/>
                    </a:ext>
                  </a:extLst>
                </a:gridCol>
                <a:gridCol w="694764">
                  <a:extLst>
                    <a:ext uri="{9D8B030D-6E8A-4147-A177-3AD203B41FA5}">
                      <a16:colId xmlns:a16="http://schemas.microsoft.com/office/drawing/2014/main" val="331495475"/>
                    </a:ext>
                  </a:extLst>
                </a:gridCol>
                <a:gridCol w="516977">
                  <a:extLst>
                    <a:ext uri="{9D8B030D-6E8A-4147-A177-3AD203B41FA5}">
                      <a16:colId xmlns:a16="http://schemas.microsoft.com/office/drawing/2014/main" val="20045953"/>
                    </a:ext>
                  </a:extLst>
                </a:gridCol>
                <a:gridCol w="698619">
                  <a:extLst>
                    <a:ext uri="{9D8B030D-6E8A-4147-A177-3AD203B41FA5}">
                      <a16:colId xmlns:a16="http://schemas.microsoft.com/office/drawing/2014/main" val="3011991697"/>
                    </a:ext>
                  </a:extLst>
                </a:gridCol>
                <a:gridCol w="477855">
                  <a:extLst>
                    <a:ext uri="{9D8B030D-6E8A-4147-A177-3AD203B41FA5}">
                      <a16:colId xmlns:a16="http://schemas.microsoft.com/office/drawing/2014/main" val="2514679370"/>
                    </a:ext>
                  </a:extLst>
                </a:gridCol>
                <a:gridCol w="698619">
                  <a:extLst>
                    <a:ext uri="{9D8B030D-6E8A-4147-A177-3AD203B41FA5}">
                      <a16:colId xmlns:a16="http://schemas.microsoft.com/office/drawing/2014/main" val="3937815020"/>
                    </a:ext>
                  </a:extLst>
                </a:gridCol>
              </a:tblGrid>
              <a:tr h="32341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422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108060">
                <a:tc gridSpan="11">
                  <a:txBody>
                    <a:bodyPr/>
                    <a:lstStyle/>
                    <a:p>
                      <a:pPr algn="ctr"/>
                      <a:r>
                        <a:rPr lang="ru-RU" sz="24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75578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Компенсация проезда</a:t>
                      </a: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месту учебы и обратно отдельным категориям обучающихся на очной форме обучения муниципальных общеобразовательных организаций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(с изменениями)</a:t>
                      </a:r>
                      <a:r>
                        <a:rPr lang="ru-RU" sz="1200" b="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48,0</a:t>
                      </a:r>
                    </a:p>
                    <a:p>
                      <a:pPr algn="ctr"/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311" y="5018183"/>
            <a:ext cx="3824689" cy="240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95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430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2023-2028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449114"/>
              </p:ext>
            </p:extLst>
          </p:nvPr>
        </p:nvGraphicFramePr>
        <p:xfrm>
          <a:off x="-2" y="1120398"/>
          <a:ext cx="9905999" cy="5749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813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308285">
                  <a:extLst>
                    <a:ext uri="{9D8B030D-6E8A-4147-A177-3AD203B41FA5}">
                      <a16:colId xmlns:a16="http://schemas.microsoft.com/office/drawing/2014/main" val="4174848835"/>
                    </a:ext>
                  </a:extLst>
                </a:gridCol>
                <a:gridCol w="1423270">
                  <a:extLst>
                    <a:ext uri="{9D8B030D-6E8A-4147-A177-3AD203B41FA5}">
                      <a16:colId xmlns:a16="http://schemas.microsoft.com/office/drawing/2014/main" val="3475564080"/>
                    </a:ext>
                  </a:extLst>
                </a:gridCol>
                <a:gridCol w="800356">
                  <a:extLst>
                    <a:ext uri="{9D8B030D-6E8A-4147-A177-3AD203B41FA5}">
                      <a16:colId xmlns:a16="http://schemas.microsoft.com/office/drawing/2014/main" val="2774857974"/>
                    </a:ext>
                  </a:extLst>
                </a:gridCol>
                <a:gridCol w="638954">
                  <a:extLst>
                    <a:ext uri="{9D8B030D-6E8A-4147-A177-3AD203B41FA5}">
                      <a16:colId xmlns:a16="http://schemas.microsoft.com/office/drawing/2014/main" val="3864349501"/>
                    </a:ext>
                  </a:extLst>
                </a:gridCol>
                <a:gridCol w="131890">
                  <a:extLst>
                    <a:ext uri="{9D8B030D-6E8A-4147-A177-3AD203B41FA5}">
                      <a16:colId xmlns:a16="http://schemas.microsoft.com/office/drawing/2014/main" val="1642420247"/>
                    </a:ext>
                  </a:extLst>
                </a:gridCol>
                <a:gridCol w="759134">
                  <a:extLst>
                    <a:ext uri="{9D8B030D-6E8A-4147-A177-3AD203B41FA5}">
                      <a16:colId xmlns:a16="http://schemas.microsoft.com/office/drawing/2014/main" val="1307739466"/>
                    </a:ext>
                  </a:extLst>
                </a:gridCol>
                <a:gridCol w="725210">
                  <a:extLst>
                    <a:ext uri="{9D8B030D-6E8A-4147-A177-3AD203B41FA5}">
                      <a16:colId xmlns:a16="http://schemas.microsoft.com/office/drawing/2014/main" val="331495475"/>
                    </a:ext>
                  </a:extLst>
                </a:gridCol>
                <a:gridCol w="211157">
                  <a:extLst>
                    <a:ext uri="{9D8B030D-6E8A-4147-A177-3AD203B41FA5}">
                      <a16:colId xmlns:a16="http://schemas.microsoft.com/office/drawing/2014/main" val="819877028"/>
                    </a:ext>
                  </a:extLst>
                </a:gridCol>
                <a:gridCol w="497023">
                  <a:extLst>
                    <a:ext uri="{9D8B030D-6E8A-4147-A177-3AD203B41FA5}">
                      <a16:colId xmlns:a16="http://schemas.microsoft.com/office/drawing/2014/main" val="253172668"/>
                    </a:ext>
                  </a:extLst>
                </a:gridCol>
                <a:gridCol w="225718">
                  <a:extLst>
                    <a:ext uri="{9D8B030D-6E8A-4147-A177-3AD203B41FA5}">
                      <a16:colId xmlns:a16="http://schemas.microsoft.com/office/drawing/2014/main" val="3914570340"/>
                    </a:ext>
                  </a:extLst>
                </a:gridCol>
                <a:gridCol w="332735">
                  <a:extLst>
                    <a:ext uri="{9D8B030D-6E8A-4147-A177-3AD203B41FA5}">
                      <a16:colId xmlns:a16="http://schemas.microsoft.com/office/drawing/2014/main" val="1227614888"/>
                    </a:ext>
                  </a:extLst>
                </a:gridCol>
                <a:gridCol w="178052">
                  <a:extLst>
                    <a:ext uri="{9D8B030D-6E8A-4147-A177-3AD203B41FA5}">
                      <a16:colId xmlns:a16="http://schemas.microsoft.com/office/drawing/2014/main" val="2408441753"/>
                    </a:ext>
                  </a:extLst>
                </a:gridCol>
                <a:gridCol w="395382">
                  <a:extLst>
                    <a:ext uri="{9D8B030D-6E8A-4147-A177-3AD203B41FA5}">
                      <a16:colId xmlns:a16="http://schemas.microsoft.com/office/drawing/2014/main" val="221301754"/>
                    </a:ext>
                  </a:extLst>
                </a:gridCol>
                <a:gridCol w="559020">
                  <a:extLst>
                    <a:ext uri="{9D8B030D-6E8A-4147-A177-3AD203B41FA5}">
                      <a16:colId xmlns:a16="http://schemas.microsoft.com/office/drawing/2014/main" val="844862658"/>
                    </a:ext>
                  </a:extLst>
                </a:gridCol>
              </a:tblGrid>
              <a:tr h="423285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0017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025864">
                <a:tc gridSpan="15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257466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детям отдельных категорий граждан права бесплатного посещения занятий по дополнительным образовательным</a:t>
                      </a: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программам, реализуемым на платной основе в муниципальных образовательных организациях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2023-2027 годы»                              (с изменениями)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311,0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226" y="4597400"/>
            <a:ext cx="3879773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4714"/>
            <a:ext cx="9906000" cy="116771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2023-2028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362428"/>
              </p:ext>
            </p:extLst>
          </p:nvPr>
        </p:nvGraphicFramePr>
        <p:xfrm>
          <a:off x="1" y="1155699"/>
          <a:ext cx="9906000" cy="57071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6522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335776">
                  <a:extLst>
                    <a:ext uri="{9D8B030D-6E8A-4147-A177-3AD203B41FA5}">
                      <a16:colId xmlns:a16="http://schemas.microsoft.com/office/drawing/2014/main" val="3823438162"/>
                    </a:ext>
                  </a:extLst>
                </a:gridCol>
                <a:gridCol w="2162440">
                  <a:extLst>
                    <a:ext uri="{9D8B030D-6E8A-4147-A177-3AD203B41FA5}">
                      <a16:colId xmlns:a16="http://schemas.microsoft.com/office/drawing/2014/main" val="4055833202"/>
                    </a:ext>
                  </a:extLst>
                </a:gridCol>
                <a:gridCol w="792387">
                  <a:extLst>
                    <a:ext uri="{9D8B030D-6E8A-4147-A177-3AD203B41FA5}">
                      <a16:colId xmlns:a16="http://schemas.microsoft.com/office/drawing/2014/main" val="1307739466"/>
                    </a:ext>
                  </a:extLst>
                </a:gridCol>
                <a:gridCol w="675440">
                  <a:extLst>
                    <a:ext uri="{9D8B030D-6E8A-4147-A177-3AD203B41FA5}">
                      <a16:colId xmlns:a16="http://schemas.microsoft.com/office/drawing/2014/main" val="2928904082"/>
                    </a:ext>
                  </a:extLst>
                </a:gridCol>
                <a:gridCol w="719038">
                  <a:extLst>
                    <a:ext uri="{9D8B030D-6E8A-4147-A177-3AD203B41FA5}">
                      <a16:colId xmlns:a16="http://schemas.microsoft.com/office/drawing/2014/main" val="1894678814"/>
                    </a:ext>
                  </a:extLst>
                </a:gridCol>
                <a:gridCol w="708767">
                  <a:extLst>
                    <a:ext uri="{9D8B030D-6E8A-4147-A177-3AD203B41FA5}">
                      <a16:colId xmlns:a16="http://schemas.microsoft.com/office/drawing/2014/main" val="1057506611"/>
                    </a:ext>
                  </a:extLst>
                </a:gridCol>
                <a:gridCol w="575231">
                  <a:extLst>
                    <a:ext uri="{9D8B030D-6E8A-4147-A177-3AD203B41FA5}">
                      <a16:colId xmlns:a16="http://schemas.microsoft.com/office/drawing/2014/main" val="98228012"/>
                    </a:ext>
                  </a:extLst>
                </a:gridCol>
                <a:gridCol w="630399">
                  <a:extLst>
                    <a:ext uri="{9D8B030D-6E8A-4147-A177-3AD203B41FA5}">
                      <a16:colId xmlns:a16="http://schemas.microsoft.com/office/drawing/2014/main" val="654254051"/>
                    </a:ext>
                  </a:extLst>
                </a:gridCol>
              </a:tblGrid>
              <a:tr h="360863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2114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305799">
                <a:tc gridSpan="9">
                  <a:txBody>
                    <a:bodyPr/>
                    <a:lstStyle/>
                    <a:p>
                      <a:pPr algn="ctr"/>
                      <a:r>
                        <a:rPr lang="ru-RU" sz="20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«Развитие институтов гражданского общества, повышение эффективности местного самоуправления </a:t>
                      </a:r>
                    </a:p>
                    <a:p>
                      <a:pPr algn="ctr"/>
                      <a:r>
                        <a:rPr lang="ru-RU" sz="20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реализации молодежной политики»</a:t>
                      </a:r>
                    </a:p>
                    <a:p>
                      <a:pPr algn="l"/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282417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Информирование население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деятельности,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 положении дел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территории муниципального образования, опубликование муниципальных правовых актов, обсуждение проектов муниципальных правовых актов по вопросам местного значения, доведение до сведения жителей муниципального образования официальной информации о социально-экономическом и культурном развитии муниципального образования, о развитии его общественной инфраструктуры и иной официальной информации</a:t>
                      </a:r>
                    </a:p>
                    <a:p>
                      <a:pPr algn="ctr"/>
                      <a:endParaRPr lang="ru-RU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Пенсионеры,</a:t>
                      </a:r>
                    </a:p>
                    <a:p>
                      <a:pPr algn="ctr"/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малообеспеченные</a:t>
                      </a:r>
                      <a:r>
                        <a:rPr lang="ru-RU" sz="1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одинокие граждане</a:t>
                      </a:r>
                    </a:p>
                    <a:p>
                      <a:pPr algn="ctr"/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</a:t>
                      </a: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28.12.2022 </a:t>
                      </a: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</a:p>
                    <a:p>
                      <a:pPr algn="ctr"/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2156</a:t>
                      </a:r>
                    </a:p>
                    <a:p>
                      <a:pPr algn="ctr"/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</a:t>
                      </a:r>
                      <a:r>
                        <a:rPr lang="ru-RU" sz="10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утверждении</a:t>
                      </a: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муниципальной программы Талдомского городского</a:t>
                      </a:r>
                    </a:p>
                    <a:p>
                      <a:pPr algn="ctr"/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</a:t>
                      </a:r>
                    </a:p>
                    <a:p>
                      <a:pPr algn="ctr"/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0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институтов гражданского общества, повышение эффективности местного самоуправления и реализации молодежной политики </a:t>
                      </a:r>
                    </a:p>
                    <a:p>
                      <a:pPr algn="ctr"/>
                      <a:r>
                        <a:rPr lang="ru-RU" sz="10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годы»              </a:t>
                      </a:r>
                    </a:p>
                    <a:p>
                      <a:pPr algn="ctr"/>
                      <a:r>
                        <a:rPr lang="ru-RU" sz="10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(с изменениями)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</a:t>
                      </a:r>
                      <a:endParaRPr lang="ru-RU" sz="12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136" y="5156200"/>
            <a:ext cx="3284863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28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6425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2023-2028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4329552"/>
              </p:ext>
            </p:extLst>
          </p:nvPr>
        </p:nvGraphicFramePr>
        <p:xfrm>
          <a:off x="0" y="1205948"/>
          <a:ext cx="9918497" cy="56520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5332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4428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76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1683">
                  <a:extLst>
                    <a:ext uri="{9D8B030D-6E8A-4147-A177-3AD203B41FA5}">
                      <a16:colId xmlns:a16="http://schemas.microsoft.com/office/drawing/2014/main" val="1560502020"/>
                    </a:ext>
                  </a:extLst>
                </a:gridCol>
                <a:gridCol w="826002">
                  <a:extLst>
                    <a:ext uri="{9D8B030D-6E8A-4147-A177-3AD203B41FA5}">
                      <a16:colId xmlns:a16="http://schemas.microsoft.com/office/drawing/2014/main" val="600355981"/>
                    </a:ext>
                  </a:extLst>
                </a:gridCol>
                <a:gridCol w="585704">
                  <a:extLst>
                    <a:ext uri="{9D8B030D-6E8A-4147-A177-3AD203B41FA5}">
                      <a16:colId xmlns:a16="http://schemas.microsoft.com/office/drawing/2014/main" val="1016548947"/>
                    </a:ext>
                  </a:extLst>
                </a:gridCol>
                <a:gridCol w="13804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85545">
                  <a:extLst>
                    <a:ext uri="{9D8B030D-6E8A-4147-A177-3AD203B41FA5}">
                      <a16:colId xmlns:a16="http://schemas.microsoft.com/office/drawing/2014/main" val="2658734138"/>
                    </a:ext>
                  </a:extLst>
                </a:gridCol>
                <a:gridCol w="53263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41296">
                  <a:extLst>
                    <a:ext uri="{9D8B030D-6E8A-4147-A177-3AD203B41FA5}">
                      <a16:colId xmlns:a16="http://schemas.microsoft.com/office/drawing/2014/main" val="1091948960"/>
                    </a:ext>
                  </a:extLst>
                </a:gridCol>
                <a:gridCol w="85181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31697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2025 год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2026 год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5767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170222">
                <a:tc gridSpan="11">
                  <a:txBody>
                    <a:bodyPr/>
                    <a:lstStyle/>
                    <a:p>
                      <a:pPr algn="ctr"/>
                      <a:r>
                        <a:rPr lang="ru-RU" sz="40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«Жилище»</a:t>
                      </a:r>
                    </a:p>
                    <a:p>
                      <a:pPr algn="l"/>
                      <a:endParaRPr lang="ru-RU" sz="1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247336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мероприятий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обеспечению жильем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молодых семей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Молодые семьи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27</a:t>
                      </a:r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.12.2022 </a:t>
                      </a:r>
                      <a:r>
                        <a:rPr lang="ru-RU" sz="11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100" b="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2106 </a:t>
                      </a:r>
                    </a:p>
                    <a:p>
                      <a:pPr algn="ctr"/>
                      <a:r>
                        <a:rPr lang="ru-RU" sz="11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«Об утверждении</a:t>
                      </a:r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муниципальной программы Талдомского городского</a:t>
                      </a:r>
                    </a:p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 «Жилище» </a:t>
                      </a:r>
                    </a:p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2023-2027</a:t>
                      </a:r>
                      <a:r>
                        <a:rPr lang="ru-RU" sz="11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годы</a:t>
                      </a:r>
                    </a:p>
                    <a:p>
                      <a:pPr algn="ctr"/>
                      <a:r>
                        <a:rPr lang="ru-RU" sz="11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(с изменениями)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18 665,2</a:t>
                      </a:r>
                      <a:endParaRPr lang="ru-RU" sz="11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40 765,1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49 689,6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r>
                        <a:rPr lang="ru-RU" sz="1100" b="1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604,57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255" y="4958862"/>
            <a:ext cx="3207746" cy="189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1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831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2023-2028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386233"/>
              </p:ext>
            </p:extLst>
          </p:nvPr>
        </p:nvGraphicFramePr>
        <p:xfrm>
          <a:off x="2" y="1168401"/>
          <a:ext cx="9905998" cy="5763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516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431724">
                  <a:extLst>
                    <a:ext uri="{9D8B030D-6E8A-4147-A177-3AD203B41FA5}">
                      <a16:colId xmlns:a16="http://schemas.microsoft.com/office/drawing/2014/main" val="4119423071"/>
                    </a:ext>
                  </a:extLst>
                </a:gridCol>
                <a:gridCol w="2066996">
                  <a:extLst>
                    <a:ext uri="{9D8B030D-6E8A-4147-A177-3AD203B41FA5}">
                      <a16:colId xmlns:a16="http://schemas.microsoft.com/office/drawing/2014/main" val="3286571184"/>
                    </a:ext>
                  </a:extLst>
                </a:gridCol>
                <a:gridCol w="788275">
                  <a:extLst>
                    <a:ext uri="{9D8B030D-6E8A-4147-A177-3AD203B41FA5}">
                      <a16:colId xmlns:a16="http://schemas.microsoft.com/office/drawing/2014/main" val="494353428"/>
                    </a:ext>
                  </a:extLst>
                </a:gridCol>
                <a:gridCol w="858258">
                  <a:extLst>
                    <a:ext uri="{9D8B030D-6E8A-4147-A177-3AD203B41FA5}">
                      <a16:colId xmlns:a16="http://schemas.microsoft.com/office/drawing/2014/main" val="2896332371"/>
                    </a:ext>
                  </a:extLst>
                </a:gridCol>
                <a:gridCol w="613065">
                  <a:extLst>
                    <a:ext uri="{9D8B030D-6E8A-4147-A177-3AD203B41FA5}">
                      <a16:colId xmlns:a16="http://schemas.microsoft.com/office/drawing/2014/main" val="802494549"/>
                    </a:ext>
                  </a:extLst>
                </a:gridCol>
                <a:gridCol w="158694">
                  <a:extLst>
                    <a:ext uri="{9D8B030D-6E8A-4147-A177-3AD203B41FA5}">
                      <a16:colId xmlns:a16="http://schemas.microsoft.com/office/drawing/2014/main" val="3701583858"/>
                    </a:ext>
                  </a:extLst>
                </a:gridCol>
                <a:gridCol w="718265">
                  <a:extLst>
                    <a:ext uri="{9D8B030D-6E8A-4147-A177-3AD203B41FA5}">
                      <a16:colId xmlns:a16="http://schemas.microsoft.com/office/drawing/2014/main" val="1435839210"/>
                    </a:ext>
                  </a:extLst>
                </a:gridCol>
                <a:gridCol w="528618">
                  <a:extLst>
                    <a:ext uri="{9D8B030D-6E8A-4147-A177-3AD203B41FA5}">
                      <a16:colId xmlns:a16="http://schemas.microsoft.com/office/drawing/2014/main" val="867172764"/>
                    </a:ext>
                  </a:extLst>
                </a:gridCol>
                <a:gridCol w="144596">
                  <a:extLst>
                    <a:ext uri="{9D8B030D-6E8A-4147-A177-3AD203B41FA5}">
                      <a16:colId xmlns:a16="http://schemas.microsoft.com/office/drawing/2014/main" val="1210570563"/>
                    </a:ext>
                  </a:extLst>
                </a:gridCol>
                <a:gridCol w="708991">
                  <a:extLst>
                    <a:ext uri="{9D8B030D-6E8A-4147-A177-3AD203B41FA5}">
                      <a16:colId xmlns:a16="http://schemas.microsoft.com/office/drawing/2014/main" val="2936376192"/>
                    </a:ext>
                  </a:extLst>
                </a:gridCol>
              </a:tblGrid>
              <a:tr h="460893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2002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428770">
                <a:tc gridSpan="11">
                  <a:txBody>
                    <a:bodyPr/>
                    <a:lstStyle/>
                    <a:p>
                      <a:pPr algn="ctr"/>
                      <a:r>
                        <a:rPr lang="ru-RU" sz="36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«Жилище»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1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sz="1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267318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жилых помещений детям-сиротам и детям, оставшимся без попечения родителей, лицам из числа детей-сирот и детей, оставшихся без попечения родителей, по договорам найма специализированных жилых помещений</a:t>
                      </a:r>
                    </a:p>
                    <a:p>
                      <a:pPr algn="ctr"/>
                      <a:endParaRPr lang="ru-RU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Дети-сироты и дети, оставшимся без попечения родителей</a:t>
                      </a:r>
                    </a:p>
                    <a:p>
                      <a:pPr algn="ctr"/>
                      <a:endParaRPr lang="ru-RU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27</a:t>
                      </a:r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.12.2022 </a:t>
                      </a:r>
                      <a:r>
                        <a:rPr lang="ru-RU" sz="105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050" b="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2106 </a:t>
                      </a:r>
                    </a:p>
                    <a:p>
                      <a:pPr algn="ctr"/>
                      <a:r>
                        <a:rPr lang="ru-RU" sz="105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«Об утверждении</a:t>
                      </a:r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муниципальной программы Талдомского городского</a:t>
                      </a:r>
                    </a:p>
                    <a:p>
                      <a:pPr algn="ctr"/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 «Жилище» </a:t>
                      </a:r>
                    </a:p>
                    <a:p>
                      <a:pPr algn="ctr"/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2023-2027 </a:t>
                      </a:r>
                      <a:r>
                        <a:rPr lang="ru-RU" sz="105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годы         </a:t>
                      </a:r>
                    </a:p>
                    <a:p>
                      <a:pPr algn="ctr"/>
                      <a:r>
                        <a:rPr lang="ru-RU" sz="105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(с изменениями)</a:t>
                      </a:r>
                      <a:endParaRPr lang="ru-RU" sz="10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2  994,0</a:t>
                      </a:r>
                      <a:endParaRPr lang="ru-RU" sz="12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2,994,0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795" y="4927600"/>
            <a:ext cx="2855204" cy="201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36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2025-2028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2083190"/>
              </p:ext>
            </p:extLst>
          </p:nvPr>
        </p:nvGraphicFramePr>
        <p:xfrm>
          <a:off x="1" y="3305175"/>
          <a:ext cx="9906000" cy="35585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41503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239970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1266826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866774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1038225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993486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1559216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80941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1809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2071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1981429">
                <a:tc>
                  <a:txBody>
                    <a:bodyPr/>
                    <a:lstStyle/>
                    <a:p>
                      <a:pPr algn="ctr"/>
                      <a:r>
                        <a:rPr lang="ru-RU" sz="1100" b="0" i="1" u="none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Реконструкция очистных сооружений,</a:t>
                      </a:r>
                    </a:p>
                    <a:p>
                      <a:pPr algn="ctr"/>
                      <a:r>
                        <a:rPr lang="ru-RU" sz="1100" b="0" i="1" u="none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производительностью 12000 м3/</a:t>
                      </a:r>
                      <a:r>
                        <a:rPr lang="ru-RU" sz="1100" b="0" i="1" u="none" kern="12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сут</a:t>
                      </a:r>
                      <a:r>
                        <a:rPr lang="ru-RU" sz="1100" b="0" i="1" u="none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.,</a:t>
                      </a:r>
                    </a:p>
                    <a:p>
                      <a:pPr algn="ctr"/>
                      <a:r>
                        <a:rPr lang="ru-RU" sz="1100" b="0" i="1" u="none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 подводящего напорного коллектора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i="1" u="none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100" b="0" i="1" u="non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b="0" i="1" u="non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Капитальный ремонт сетей теплоснабжения</a:t>
                      </a:r>
                    </a:p>
                    <a:p>
                      <a:pPr algn="ctr"/>
                      <a:endParaRPr lang="ru-RU" sz="1100" b="0" i="1" u="non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100" b="0" i="1" u="non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100" b="0" i="1" u="non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b="0" i="1" u="non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Реконструкция котельной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 Талдом,</a:t>
                      </a:r>
                    </a:p>
                    <a:p>
                      <a:pPr algn="ctr">
                        <a:defRPr/>
                      </a:pPr>
                      <a:r>
                        <a:rPr lang="ru-RU" sz="1100" b="0" i="0" u="non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Загородная;</a:t>
                      </a:r>
                    </a:p>
                    <a:p>
                      <a:pPr algn="ctr">
                        <a:defRPr/>
                      </a:pPr>
                      <a:r>
                        <a:rPr lang="ru-RU" sz="1100" b="0" i="0" u="non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 </a:t>
                      </a:r>
                      <a:r>
                        <a:rPr lang="ru-RU" sz="1100" b="0" i="0" u="none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Ермолино</a:t>
                      </a:r>
                      <a:endParaRPr lang="ru-RU" sz="1100" b="0" i="0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defRPr/>
                      </a:pPr>
                      <a:endParaRPr lang="ru-RU" sz="1100" b="0" i="0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100" b="0" i="0" u="non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 Талдом;</a:t>
                      </a:r>
                    </a:p>
                    <a:p>
                      <a:pPr algn="ctr">
                        <a:defRPr/>
                      </a:pPr>
                      <a:r>
                        <a:rPr lang="ru-RU" sz="1100" b="0" i="0" u="none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</a:t>
                      </a:r>
                      <a:r>
                        <a:rPr lang="ru-RU" sz="1100" b="0" i="0" u="non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Запрудня</a:t>
                      </a:r>
                    </a:p>
                    <a:p>
                      <a:pPr algn="ctr">
                        <a:defRPr/>
                      </a:pPr>
                      <a:endParaRPr lang="ru-RU" sz="1100" b="0" i="0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defRPr/>
                      </a:pPr>
                      <a:endParaRPr lang="ru-RU" sz="1100" b="0" i="0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defRPr/>
                      </a:pPr>
                      <a:endParaRPr lang="ru-RU" sz="1100" b="0" i="0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100" b="0" i="0" u="non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п. Северный,</a:t>
                      </a:r>
                    </a:p>
                    <a:p>
                      <a:pPr algn="ctr">
                        <a:defRPr/>
                      </a:pPr>
                      <a:r>
                        <a:rPr lang="ru-RU" sz="1100" b="0" i="0" u="non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Садовая,д.12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2025-2027 годы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2025- 2027г.г.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Декабрь 2025г.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Декабрь 2025г.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676 161,99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323 481,30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146 300,0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662 958, 97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9 392,40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662 958, 97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13 802,40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Показатель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отремонтированных сетей (участков) водоснабжения, водоотведения, теплоснабжения муниципальной собственности, ед.-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год - 2 единицы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2026 год – 2 единицы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2027 год -  2 единицы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  <a:tr h="380020">
                <a:tc>
                  <a:txBody>
                    <a:bodyPr/>
                    <a:lstStyle/>
                    <a:p>
                      <a:pPr algn="ctr"/>
                      <a:r>
                        <a:rPr lang="ru-RU" sz="1100" b="0" i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Реконструкция напорного </a:t>
                      </a:r>
                    </a:p>
                    <a:p>
                      <a:pPr algn="ctr"/>
                      <a:r>
                        <a:rPr lang="ru-RU" sz="1100" b="0" i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коллектора  </a:t>
                      </a:r>
                      <a:r>
                        <a:rPr lang="en-US" sz="1100" b="0" i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 400</a:t>
                      </a:r>
                      <a:r>
                        <a:rPr lang="ru-RU" sz="1100" b="0" i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мм</a:t>
                      </a:r>
                      <a:endParaRPr lang="ru-RU" sz="1100" b="0" i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Талдомский городской округ,</a:t>
                      </a:r>
                    </a:p>
                    <a:p>
                      <a:pPr algn="ctr">
                        <a:defRPr/>
                      </a:pPr>
                      <a:r>
                        <a:rPr lang="ru-RU" sz="1100" b="0" i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</a:t>
                      </a:r>
                      <a:r>
                        <a:rPr lang="ru-RU" sz="11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Вербилки, ул. Рубцова,д.4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2025-2026 годы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2026г.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55 552,12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120 563,12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73103611"/>
                  </a:ext>
                </a:extLst>
              </a:tr>
              <a:tr h="190010">
                <a:tc>
                  <a:txBody>
                    <a:bodyPr/>
                    <a:lstStyle/>
                    <a:p>
                      <a:pPr algn="ctr"/>
                      <a:r>
                        <a:rPr lang="ru-RU" sz="1100" b="0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Реконструкция дюкера 2</a:t>
                      </a:r>
                      <a:r>
                        <a:rPr lang="en-US" sz="1100" b="0" i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 </a:t>
                      </a:r>
                      <a:r>
                        <a:rPr lang="ru-RU" sz="1100" b="0" i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200мм</a:t>
                      </a:r>
                      <a:endParaRPr lang="ru-RU" sz="1100" b="0" i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34 627,0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31 115,09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8789169"/>
                  </a:ext>
                </a:extLst>
              </a:tr>
              <a:tr h="432345">
                <a:tc>
                  <a:txBody>
                    <a:bodyPr/>
                    <a:lstStyle/>
                    <a:p>
                      <a:pPr algn="ctr"/>
                      <a:r>
                        <a:rPr lang="ru-RU" sz="1100" b="0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Реконструкция самотечной канализации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2025-2027 годы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2027г.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53 015,09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288 678,71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80 000,0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772629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 инженерной инфраструктуры, энергоэффективности и отрасли обращения с отходами»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en-US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ru-RU" sz="1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 теплоснабжения,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инженерные коммуникации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02.02.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водоснабжения,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водоотведения, теплоснабжения 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собственности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1804"/>
            <a:ext cx="2915478" cy="152123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076655" y="1789042"/>
            <a:ext cx="2829339" cy="151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94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2025-2028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4925714"/>
              </p:ext>
            </p:extLst>
          </p:nvPr>
        </p:nvGraphicFramePr>
        <p:xfrm>
          <a:off x="0" y="3643571"/>
          <a:ext cx="9906000" cy="32839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9981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454226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1312923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1020418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860977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1866900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55867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1558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1487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950345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Благоустройство площади </a:t>
                      </a:r>
                    </a:p>
                    <a:p>
                      <a:pPr algn="ctr"/>
                      <a:r>
                        <a:rPr lang="ru-RU" sz="14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Карла-Маркса</a:t>
                      </a:r>
                    </a:p>
                    <a:p>
                      <a:pPr algn="ctr"/>
                      <a:r>
                        <a:rPr lang="ru-RU" sz="14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- 2 этап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Талдом,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пл. Карла- Маркса, д.18а</a:t>
                      </a:r>
                      <a:endParaRPr lang="ru-RU" sz="1400" b="0" i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2025г.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235 320,0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общественных территорий, ед.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2025г. -2 единицы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г.-1 единица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  <a:tr h="8001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Благоустройство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сквера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 центрального Дома культуры</a:t>
                      </a:r>
                      <a:endParaRPr lang="ru-RU" sz="14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 Талдом,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Победы, д.10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2025г.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6 845,3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97 790,0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3749303"/>
                  </a:ext>
                </a:extLst>
              </a:tr>
              <a:tr h="10035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Благоустройство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сквера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 Дома культуры «Прогресс»</a:t>
                      </a:r>
                      <a:endParaRPr lang="ru-RU" sz="14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</a:t>
                      </a:r>
                      <a:r>
                        <a:rPr lang="ru-RU" sz="1400" b="0" i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Запрудня,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ул. Первомайская,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д. 29</a:t>
                      </a:r>
                      <a:endParaRPr lang="ru-RU" sz="1200" b="0" i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2026г.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30 382,0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308713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«Формирование современной комфортной городской среды»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B497202-0FD1-474B-8AF0-AD5F970BA765}"/>
              </a:ext>
            </a:extLst>
          </p:cNvPr>
          <p:cNvSpPr/>
          <p:nvPr/>
        </p:nvSpPr>
        <p:spPr>
          <a:xfrm>
            <a:off x="2782957" y="1828800"/>
            <a:ext cx="3909391" cy="1655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Подпрограмма I </a:t>
            </a:r>
          </a:p>
          <a:p>
            <a:pPr algn="ctr">
              <a:lnSpc>
                <a:spcPct val="107000"/>
              </a:lnSpc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«Комфортная городская среда»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Мероприятие </a:t>
            </a:r>
            <a:r>
              <a:rPr lang="en-US" sz="16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2.01. Реализация программ формирования современной городской среды в части благоустройства общественных территорий</a:t>
            </a:r>
            <a:endParaRPr lang="ru-RU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9C8270A-5A26-47A7-866D-DF43443AE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323" y="1789043"/>
            <a:ext cx="3163677" cy="182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74CCAE-F3FB-4AB0-A49B-22078669A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50834"/>
            <a:ext cx="2875402" cy="176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34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2025-2028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650141"/>
              </p:ext>
            </p:extLst>
          </p:nvPr>
        </p:nvGraphicFramePr>
        <p:xfrm>
          <a:off x="0" y="3552825"/>
          <a:ext cx="9906000" cy="33209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2952750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809625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847725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1790700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71487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1714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3390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262313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Обустройство и установка детских игровых площадок</a:t>
                      </a:r>
                      <a:endParaRPr lang="ru-RU" sz="1400" b="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  <a:p>
                      <a:endParaRPr lang="ru-RU" sz="1400" b="0" i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Талдом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Солнечный, д.1;</a:t>
                      </a:r>
                    </a:p>
                    <a:p>
                      <a:pPr algn="ctr"/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р.п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Запрудня, ул.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К.Маркса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 3,5а;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Северный, ул. 8 Марта, д. 1/7,3,5,7;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Северный,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ул.Калинина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д.12</a:t>
                      </a:r>
                    </a:p>
                    <a:p>
                      <a:pPr algn="ctr"/>
                      <a:r>
                        <a:rPr lang="ru-RU" sz="1400" b="0" i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с. Великий двор, д.12;</a:t>
                      </a:r>
                    </a:p>
                    <a:p>
                      <a:pPr algn="ctr"/>
                      <a:r>
                        <a:rPr lang="ru-RU" sz="1400" b="0" i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с. Квашенки, д.1,2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2025-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2027г.г.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31 830,0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25 000,0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20 000,0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установленных детских игровых площадок, ед.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2025г.- 6 единицы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г. -5 единиц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2027г. – 4 единицы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«Формирование современной комфортной городской среды»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139" y="1847849"/>
            <a:ext cx="2961861" cy="166687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B497202-0FD1-474B-8AF0-AD5F970BA765}"/>
              </a:ext>
            </a:extLst>
          </p:cNvPr>
          <p:cNvSpPr/>
          <p:nvPr/>
        </p:nvSpPr>
        <p:spPr>
          <a:xfrm>
            <a:off x="2782957" y="1828800"/>
            <a:ext cx="3909391" cy="1949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Подпрограмма I </a:t>
            </a:r>
          </a:p>
          <a:p>
            <a:pPr algn="ctr">
              <a:lnSpc>
                <a:spcPct val="107000"/>
              </a:lnSpc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«Комфортная городская среда»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Мероприятие 01.03. Обустройство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установка детских игровых площадок на территории муниципальных образований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3B751CF-901C-4F85-80A5-13FC07D8E0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28799"/>
            <a:ext cx="2756452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97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65830" y="1792586"/>
            <a:ext cx="6040170" cy="706170"/>
          </a:xfrm>
          <a:prstGeom prst="rect">
            <a:avLst/>
          </a:prstGeom>
          <a:gradFill>
            <a:gsLst>
              <a:gs pos="96000">
                <a:schemeClr val="bg2">
                  <a:lumMod val="20000"/>
                  <a:lumOff val="80000"/>
                </a:schemeClr>
              </a:gs>
              <a:gs pos="15000">
                <a:schemeClr val="bg1"/>
              </a:gs>
              <a:gs pos="43000">
                <a:srgbClr val="FFFFEB"/>
              </a:gs>
            </a:gsLst>
            <a:lin ang="5400000" scaled="1"/>
          </a:gradFill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3150"/>
              </a:spcAft>
            </a:pPr>
            <a:r>
              <a:rPr lang="ru" dirty="0">
                <a:latin typeface="Times New Roman"/>
              </a:rPr>
              <a:t>  Требования Бюджетного Кодекса Российской Федерации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56777" y="2426329"/>
            <a:ext cx="5984340" cy="841971"/>
          </a:xfrm>
          <a:prstGeom prst="rect">
            <a:avLst/>
          </a:prstGeom>
          <a:gradFill>
            <a:gsLst>
              <a:gs pos="0">
                <a:schemeClr val="bg1"/>
              </a:gs>
              <a:gs pos="84672">
                <a:srgbClr val="E3F8FD"/>
              </a:gs>
              <a:gs pos="0">
                <a:srgbClr val="FFFFEB"/>
              </a:gs>
            </a:gsLst>
            <a:lin ang="5400000" scaled="1"/>
          </a:gradFill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r>
              <a:rPr lang="ru" dirty="0">
                <a:latin typeface="Times New Roman"/>
              </a:rPr>
              <a:t> Муниципальные программы Талдомского городского округа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65005" y="2960483"/>
            <a:ext cx="3648547" cy="244443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2730"/>
              </a:spcAft>
            </a:pPr>
            <a:r>
              <a:rPr lang="ru" sz="2000" dirty="0">
                <a:latin typeface="Times New Roman"/>
              </a:rPr>
              <a:t>         на  2023 -</a:t>
            </a:r>
            <a:r>
              <a:rPr lang="ru" sz="2000" dirty="0" smtClean="0">
                <a:latin typeface="Times New Roman"/>
              </a:rPr>
              <a:t>2028 </a:t>
            </a:r>
            <a:r>
              <a:rPr lang="ru" sz="2000" dirty="0">
                <a:latin typeface="Times New Roman"/>
              </a:rPr>
              <a:t>годы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11098" y="3494638"/>
            <a:ext cx="5994902" cy="124032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656"/>
              </a:lnSpc>
              <a:spcAft>
                <a:spcPts val="2100"/>
              </a:spcAft>
            </a:pPr>
            <a:endParaRPr lang="ru" dirty="0">
              <a:latin typeface="Times New Roman"/>
            </a:endParaRPr>
          </a:p>
          <a:p>
            <a:pPr indent="0">
              <a:lnSpc>
                <a:spcPts val="1656"/>
              </a:lnSpc>
              <a:spcAft>
                <a:spcPts val="2100"/>
              </a:spcAft>
            </a:pPr>
            <a:r>
              <a:rPr lang="ru" dirty="0">
                <a:latin typeface="Times New Roman"/>
              </a:rPr>
              <a:t>Прогноз социально-экономического развития </a:t>
            </a:r>
          </a:p>
          <a:p>
            <a:pPr indent="0">
              <a:lnSpc>
                <a:spcPts val="1656"/>
              </a:lnSpc>
              <a:spcAft>
                <a:spcPts val="2100"/>
              </a:spcAft>
            </a:pPr>
            <a:r>
              <a:rPr lang="ru" dirty="0">
                <a:latin typeface="Times New Roman"/>
              </a:rPr>
              <a:t>Талдомского городского округа на </a:t>
            </a:r>
            <a:r>
              <a:rPr lang="ru" dirty="0" smtClean="0">
                <a:latin typeface="Times New Roman"/>
              </a:rPr>
              <a:t>2026 </a:t>
            </a:r>
            <a:r>
              <a:rPr lang="ru" dirty="0">
                <a:latin typeface="Times New Roman"/>
              </a:rPr>
              <a:t>- </a:t>
            </a:r>
            <a:r>
              <a:rPr lang="ru" dirty="0" smtClean="0">
                <a:latin typeface="Times New Roman"/>
              </a:rPr>
              <a:t>2028 </a:t>
            </a:r>
            <a:r>
              <a:rPr lang="ru" dirty="0">
                <a:latin typeface="Times New Roman"/>
              </a:rPr>
              <a:t>годы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874883" y="5078994"/>
            <a:ext cx="6031117" cy="1779006"/>
          </a:xfrm>
          <a:prstGeom prst="rect">
            <a:avLst/>
          </a:prstGeom>
          <a:gradFill>
            <a:gsLst>
              <a:gs pos="100000">
                <a:schemeClr val="bg1"/>
              </a:gs>
              <a:gs pos="97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lIns="0" tIns="0" rIns="0" bIns="0">
            <a:noAutofit/>
          </a:bodyPr>
          <a:lstStyle/>
          <a:p>
            <a:pPr indent="0">
              <a:lnSpc>
                <a:spcPts val="2352"/>
              </a:lnSpc>
              <a:spcBef>
                <a:spcPts val="2100"/>
              </a:spcBef>
            </a:pPr>
            <a:r>
              <a:rPr lang="ru" dirty="0">
                <a:latin typeface="Times New Roman"/>
              </a:rPr>
              <a:t>Основные направления бюджетной и налоговой политики </a:t>
            </a:r>
          </a:p>
          <a:p>
            <a:pPr indent="0">
              <a:lnSpc>
                <a:spcPts val="2352"/>
              </a:lnSpc>
              <a:spcBef>
                <a:spcPts val="2100"/>
              </a:spcBef>
            </a:pPr>
            <a:r>
              <a:rPr lang="ru" dirty="0">
                <a:latin typeface="Times New Roman"/>
              </a:rPr>
              <a:t>Талдомского городского округа  на </a:t>
            </a:r>
            <a:r>
              <a:rPr lang="ru" dirty="0" smtClean="0">
                <a:latin typeface="Times New Roman"/>
              </a:rPr>
              <a:t>2026 </a:t>
            </a:r>
            <a:r>
              <a:rPr lang="ru" dirty="0">
                <a:latin typeface="Times New Roman"/>
              </a:rPr>
              <a:t>- </a:t>
            </a:r>
            <a:r>
              <a:rPr lang="ru" dirty="0" smtClean="0">
                <a:latin typeface="Times New Roman"/>
              </a:rPr>
              <a:t>2028 </a:t>
            </a:r>
            <a:r>
              <a:rPr lang="ru" dirty="0">
                <a:latin typeface="Times New Roman"/>
              </a:rPr>
              <a:t>годы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90147"/>
            <a:ext cx="9906000" cy="830997"/>
          </a:xfrm>
          <a:prstGeom prst="rect">
            <a:avLst/>
          </a:prstGeom>
          <a:gradFill>
            <a:gsLst>
              <a:gs pos="82000">
                <a:schemeClr val="bg1"/>
              </a:gs>
              <a:gs pos="0">
                <a:srgbClr val="FFFFEB"/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Основа  формирования  бюджета  Талдомского  городского  округа </a:t>
            </a:r>
          </a:p>
          <a:p>
            <a:pPr algn="ctr"/>
            <a:r>
              <a:rPr lang="ru-RU" sz="2400" b="1" i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 </a:t>
            </a:r>
            <a:r>
              <a:rPr lang="ru-RU" sz="2400" b="1" i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400" b="1" i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и  на  плановый  период  </a:t>
            </a:r>
            <a:r>
              <a:rPr lang="ru-RU" sz="2400" b="1" i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2027  </a:t>
            </a:r>
            <a:r>
              <a:rPr lang="ru-RU" sz="2400" b="1" i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 </a:t>
            </a:r>
            <a:r>
              <a:rPr lang="ru-RU" sz="2400" b="1" i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2028 </a:t>
            </a:r>
            <a:r>
              <a:rPr lang="ru-RU" sz="2400" b="1" i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3121"/>
            <a:ext cx="3521798" cy="340733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5999" cy="3419062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1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</a:t>
            </a:r>
            <a:r>
              <a:rPr lang="ru" sz="21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проектах, реализуемых на территории</a:t>
            </a:r>
          </a:p>
          <a:p>
            <a:pPr indent="0" algn="ctr"/>
            <a:r>
              <a:rPr lang="ru" sz="21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</a:t>
            </a:r>
            <a:r>
              <a:rPr lang="ru" sz="21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городского округа в </a:t>
            </a:r>
            <a:r>
              <a:rPr lang="ru" sz="21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2025-2028 </a:t>
            </a:r>
            <a:r>
              <a:rPr lang="ru" sz="21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129567"/>
              </p:ext>
            </p:extLst>
          </p:nvPr>
        </p:nvGraphicFramePr>
        <p:xfrm>
          <a:off x="0" y="3225168"/>
          <a:ext cx="9906000" cy="4419998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2569029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976314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982834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1074144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968057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2055462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95069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Место реализации проекта (адрес)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Срок ввода объекта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(какой год)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Объем  финансирования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от реализации проекта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1950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Планируется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6237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 2025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 2026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 2027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3000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i="1" dirty="0" smtClean="0">
                        <a:solidFill>
                          <a:schemeClr val="tx1"/>
                        </a:solidFill>
                        <a:effectLst/>
                        <a:latin typeface="Century Gothic (Основной текст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effectLst/>
                          <a:latin typeface="Century Gothic (Основной текст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Светлый</a:t>
                      </a:r>
                      <a:r>
                        <a:rPr lang="ru-RU" sz="1400" b="1" i="1" baseline="0" dirty="0" smtClean="0">
                          <a:solidFill>
                            <a:schemeClr val="tx1"/>
                          </a:solidFill>
                          <a:effectLst/>
                          <a:latin typeface="Century Gothic (Основной текст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город</a:t>
                      </a:r>
                      <a:endParaRPr lang="ru-RU" sz="1400" b="1" i="1" dirty="0">
                        <a:solidFill>
                          <a:schemeClr val="tx1"/>
                        </a:solidFill>
                        <a:effectLst/>
                        <a:latin typeface="Century Gothic (Основной текст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2026 </a:t>
                      </a:r>
                      <a:r>
                        <a:rPr lang="ru-RU" sz="1200" dirty="0"/>
                        <a:t>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err="1" smtClean="0"/>
                        <a:t>д.Сенино</a:t>
                      </a:r>
                      <a:r>
                        <a:rPr lang="ru-RU" sz="1050" dirty="0" smtClean="0"/>
                        <a:t>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д.</a:t>
                      </a:r>
                      <a:r>
                        <a:rPr lang="ru-RU" sz="1050" baseline="0" dirty="0" smtClean="0"/>
                        <a:t> Юркино, Солнечная улица, Весенняя улица, Южный </a:t>
                      </a:r>
                      <a:r>
                        <a:rPr lang="ru-RU" sz="1050" baseline="0" dirty="0" err="1" smtClean="0"/>
                        <a:t>переулок,Сельская</a:t>
                      </a:r>
                      <a:r>
                        <a:rPr lang="ru-RU" sz="1050" baseline="0" dirty="0" smtClean="0"/>
                        <a:t> </a:t>
                      </a:r>
                      <a:r>
                        <a:rPr lang="ru-RU" sz="1050" baseline="0" dirty="0" err="1" smtClean="0"/>
                        <a:t>улица,Прохладная</a:t>
                      </a:r>
                      <a:r>
                        <a:rPr lang="ru-RU" sz="1050" baseline="0" dirty="0" smtClean="0"/>
                        <a:t> улица;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aseline="0" dirty="0" err="1" smtClean="0"/>
                        <a:t>д.Припущаево</a:t>
                      </a:r>
                      <a:r>
                        <a:rPr lang="ru-RU" sz="1050" baseline="0" dirty="0" smtClean="0"/>
                        <a:t>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aseline="0" dirty="0" err="1" smtClean="0"/>
                        <a:t>д.Приветино</a:t>
                      </a:r>
                      <a:r>
                        <a:rPr lang="ru-RU" sz="1050" baseline="0" dirty="0" smtClean="0"/>
                        <a:t>, ул. Олимпийская;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aseline="0" dirty="0" smtClean="0"/>
                        <a:t>д. </a:t>
                      </a:r>
                      <a:r>
                        <a:rPr lang="ru-RU" sz="1050" baseline="0" dirty="0" err="1" smtClean="0"/>
                        <a:t>Овсянниково</a:t>
                      </a:r>
                      <a:r>
                        <a:rPr lang="ru-RU" sz="1050" baseline="0" dirty="0" smtClean="0"/>
                        <a:t> от д.145;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aseline="0" dirty="0" smtClean="0"/>
                        <a:t>д. </a:t>
                      </a:r>
                      <a:r>
                        <a:rPr lang="ru-RU" sz="1050" baseline="0" dirty="0" err="1" smtClean="0"/>
                        <a:t>Овсянниково</a:t>
                      </a:r>
                      <a:r>
                        <a:rPr lang="ru-RU" sz="1050" baseline="0" dirty="0" smtClean="0"/>
                        <a:t> от д.45;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aseline="0" dirty="0" smtClean="0"/>
                        <a:t>д. Большое </a:t>
                      </a:r>
                      <a:r>
                        <a:rPr lang="ru-RU" sz="1050" baseline="0" dirty="0" err="1" smtClean="0"/>
                        <a:t>Курапово</a:t>
                      </a:r>
                      <a:r>
                        <a:rPr lang="ru-RU" sz="1050" baseline="0" dirty="0" smtClean="0"/>
                        <a:t> от д.24 до д.50;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aseline="0" dirty="0" err="1" smtClean="0"/>
                        <a:t>д.Большое</a:t>
                      </a:r>
                      <a:r>
                        <a:rPr lang="ru-RU" sz="1050" baseline="0" dirty="0" smtClean="0"/>
                        <a:t> </a:t>
                      </a:r>
                      <a:r>
                        <a:rPr lang="ru-RU" sz="1050" baseline="0" dirty="0" err="1" smtClean="0"/>
                        <a:t>Курапово</a:t>
                      </a:r>
                      <a:r>
                        <a:rPr lang="ru-RU" sz="1050" baseline="0" dirty="0" smtClean="0"/>
                        <a:t> от д.22 до д. 67;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aseline="0" dirty="0" smtClean="0"/>
                        <a:t>д. Большое </a:t>
                      </a:r>
                      <a:r>
                        <a:rPr lang="ru-RU" sz="1050" baseline="0" dirty="0" err="1" smtClean="0"/>
                        <a:t>Курапово</a:t>
                      </a:r>
                      <a:r>
                        <a:rPr lang="ru-RU" sz="1050" baseline="0" dirty="0" smtClean="0"/>
                        <a:t> от д.1 до д.51;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aseline="0" dirty="0" err="1" smtClean="0"/>
                        <a:t>р.п</a:t>
                      </a:r>
                      <a:r>
                        <a:rPr lang="ru-RU" sz="1050" baseline="0" dirty="0" smtClean="0"/>
                        <a:t>. Запрудня, ул. 3-я Первомайская;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aseline="0" dirty="0" err="1" smtClean="0"/>
                        <a:t>д.Ельцыново</a:t>
                      </a:r>
                      <a:r>
                        <a:rPr lang="ru-RU" sz="1050" baseline="0" dirty="0" smtClean="0"/>
                        <a:t>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aseline="0" dirty="0" err="1" smtClean="0"/>
                        <a:t>д.Лютиково</a:t>
                      </a:r>
                      <a:r>
                        <a:rPr lang="ru-RU" sz="1050" baseline="0" dirty="0" smtClean="0"/>
                        <a:t>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aseline="0" dirty="0" err="1" smtClean="0"/>
                        <a:t>д.Карманово,Садовый</a:t>
                      </a:r>
                      <a:r>
                        <a:rPr lang="ru-RU" sz="1050" baseline="0" dirty="0" smtClean="0"/>
                        <a:t> тупик;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aseline="0" dirty="0" err="1" smtClean="0"/>
                        <a:t>д.Бакшеиха</a:t>
                      </a:r>
                      <a:r>
                        <a:rPr lang="ru-RU" sz="1050" baseline="0" dirty="0" smtClean="0"/>
                        <a:t>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aseline="0" dirty="0" err="1" smtClean="0"/>
                        <a:t>д.Ульянцево</a:t>
                      </a:r>
                      <a:r>
                        <a:rPr lang="ru-RU" sz="1050" baseline="0" dirty="0" smtClean="0"/>
                        <a:t>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aseline="0" dirty="0" err="1" smtClean="0"/>
                        <a:t>д.Юркино,ул.Аэродромная</a:t>
                      </a:r>
                      <a:r>
                        <a:rPr lang="ru-RU" sz="1050" baseline="0" dirty="0" smtClean="0"/>
                        <a:t>.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/>
                    </a:p>
                  </a:txBody>
                  <a:tcPr marL="45486" marR="4548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Декабрь </a:t>
                      </a:r>
                      <a:r>
                        <a:rPr lang="ru-RU" sz="1100" dirty="0" smtClean="0">
                          <a:effectLst/>
                        </a:rPr>
                        <a:t>2026г</a:t>
                      </a:r>
                      <a:r>
                        <a:rPr lang="ru-RU" sz="1100" dirty="0">
                          <a:effectLst/>
                        </a:rPr>
                        <a:t>.</a:t>
                      </a: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20 628,0</a:t>
                      </a:r>
                      <a:endParaRPr lang="ru-RU" sz="14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43 680</a:t>
                      </a:r>
                      <a:r>
                        <a:rPr lang="ru-RU" sz="1400" b="0" i="1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i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382</a:t>
                      </a:r>
                      <a:endParaRPr lang="ru-RU" sz="14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10 000,00</a:t>
                      </a:r>
                      <a:endParaRPr lang="ru-RU" sz="14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 Показатель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Количество замененных </a:t>
                      </a:r>
                      <a:r>
                        <a:rPr lang="ru-RU" sz="1200" dirty="0" err="1"/>
                        <a:t>неэнергоэффективных</a:t>
                      </a:r>
                      <a:r>
                        <a:rPr lang="ru-RU" sz="1200" dirty="0"/>
                        <a:t> светильников наружного освещения, ед. –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2026г</a:t>
                      </a:r>
                      <a:r>
                        <a:rPr lang="ru-RU" sz="1200" dirty="0"/>
                        <a:t>.- </a:t>
                      </a:r>
                      <a:r>
                        <a:rPr lang="ru-RU" sz="1200" dirty="0" smtClean="0"/>
                        <a:t>1150единиц</a:t>
                      </a:r>
                      <a:endParaRPr lang="ru-RU" sz="1200" dirty="0"/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2027г</a:t>
                      </a:r>
                      <a:r>
                        <a:rPr lang="ru-RU" sz="1200" dirty="0"/>
                        <a:t>.- 720 единиц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2028г</a:t>
                      </a:r>
                      <a:r>
                        <a:rPr lang="ru-RU" sz="1200" dirty="0"/>
                        <a:t>.- 450 единиц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62203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«Формирование современной </a:t>
            </a:r>
          </a:p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городской среды»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3033"/>
            <a:ext cx="2955133" cy="17721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811" y="1453033"/>
            <a:ext cx="3017831" cy="175328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D653566-4721-42EA-824F-D5459036E587}"/>
              </a:ext>
            </a:extLst>
          </p:cNvPr>
          <p:cNvSpPr/>
          <p:nvPr/>
        </p:nvSpPr>
        <p:spPr>
          <a:xfrm>
            <a:off x="2720236" y="1527453"/>
            <a:ext cx="4227444" cy="1475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Подпрограмма I </a:t>
            </a:r>
          </a:p>
          <a:p>
            <a:pPr algn="ctr">
              <a:lnSpc>
                <a:spcPct val="107000"/>
              </a:lnSpc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«Комфортная городская среда»</a:t>
            </a:r>
          </a:p>
          <a:p>
            <a:pPr algn="ctr">
              <a:lnSpc>
                <a:spcPct val="107000"/>
              </a:lnSpc>
            </a:pPr>
            <a:r>
              <a:rPr lang="ru-RU" sz="1600" i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Мероприятие 01.04</a:t>
            </a:r>
          </a:p>
          <a:p>
            <a:pPr algn="ctr">
              <a:lnSpc>
                <a:spcPct val="107000"/>
              </a:lnSpc>
            </a:pPr>
            <a:r>
              <a:rPr lang="ru-RU" sz="1600" i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рамках государственной программы </a:t>
            </a:r>
            <a:endParaRPr lang="ru-RU" sz="1600" i="1" dirty="0" smtClean="0">
              <a:solidFill>
                <a:srgbClr val="FFC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1600" b="1" i="1" u="sng" dirty="0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600" b="1" i="1" u="sng" dirty="0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Светлый город</a:t>
            </a:r>
            <a:r>
              <a:rPr lang="ru-RU" sz="1600" b="1" i="1" u="sng" dirty="0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600" b="1" i="1" u="sng" dirty="0">
              <a:solidFill>
                <a:srgbClr val="FFC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386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2026-2028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5463128"/>
              </p:ext>
            </p:extLst>
          </p:nvPr>
        </p:nvGraphicFramePr>
        <p:xfrm>
          <a:off x="0" y="3823065"/>
          <a:ext cx="9906000" cy="30618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6611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2900339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1059121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730202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783559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698751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1687417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56496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1770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3707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2330627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Капитальный ремонт и ремонт автомобильных дорог общего пользования местного значения</a:t>
                      </a:r>
                      <a:endParaRPr lang="ru-RU" sz="1400" b="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р.п.Запрудня</a:t>
                      </a:r>
                      <a:endParaRPr lang="ru-RU" altLang="ru-RU" sz="11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ул. Карла-Маркса; ул. Маяковского;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Калинина;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 </a:t>
                      </a:r>
                      <a:r>
                        <a:rPr lang="ru-RU" altLang="ru-RU" sz="11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Лозынино</a:t>
                      </a:r>
                      <a:r>
                        <a:rPr lang="ru-RU" altLang="ru-RU" sz="11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д. Князчино-уч.1;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д. Юркино, вдоль коттеджей;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д. </a:t>
                      </a:r>
                      <a:r>
                        <a:rPr lang="ru-RU" sz="11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Растовцы</a:t>
                      </a: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 д. Бережок, д. </a:t>
                      </a:r>
                      <a:r>
                        <a:rPr lang="ru-RU" sz="11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Платунино</a:t>
                      </a: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д. Остров; д. Карманово, уч.1; д. Ольховик –уч.5;. Д. Кузнецово (Темповое </a:t>
                      </a:r>
                      <a:r>
                        <a:rPr lang="ru-RU" sz="11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с.п</a:t>
                      </a: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.); д. </a:t>
                      </a:r>
                      <a:r>
                        <a:rPr lang="ru-RU" sz="11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Шабушево;д</a:t>
                      </a: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1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Сляднево</a:t>
                      </a: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и подъезд; д. </a:t>
                      </a:r>
                      <a:r>
                        <a:rPr lang="ru-RU" sz="11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Куймино</a:t>
                      </a: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 д. </a:t>
                      </a:r>
                      <a:r>
                        <a:rPr lang="ru-RU" sz="11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Стариково;д</a:t>
                      </a: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Ермолино-уч.32; д. </a:t>
                      </a:r>
                      <a:r>
                        <a:rPr lang="ru-RU" sz="11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Тарусово</a:t>
                      </a: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 д. Припущаево-уч.1; д. </a:t>
                      </a:r>
                      <a:r>
                        <a:rPr lang="ru-RU" sz="11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Калинкино</a:t>
                      </a: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  а/д к СНТ </a:t>
                      </a:r>
                      <a:r>
                        <a:rPr lang="ru-RU" sz="11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Березка,Чеховский</a:t>
                      </a: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Весна;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 ул. Дарвина</a:t>
                      </a:r>
                      <a:endParaRPr lang="ru-RU" sz="11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2025.г.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166 410,0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100 000,0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50 000,0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отремонтированных (капитально отремонтированных) автомобильных дорог общего пользования местного значения, м2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2025год-101 896 м2   2026 год-85 394 м     2027год -42 126 м2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и функционирование </a:t>
            </a:r>
          </a:p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дорожно-транспортного комплекса на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2023-2028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F4C5ED2-C7B2-4B7B-8B56-B18612F29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71674"/>
            <a:ext cx="3124200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3AF89A-458B-4508-8AAC-63E0C90E0D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150" y="1866900"/>
            <a:ext cx="2990850" cy="194309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23F16DD-2D6B-44F0-93A0-C1527BB4AF2C}"/>
              </a:ext>
            </a:extLst>
          </p:cNvPr>
          <p:cNvSpPr/>
          <p:nvPr/>
        </p:nvSpPr>
        <p:spPr>
          <a:xfrm>
            <a:off x="3147237" y="1892596"/>
            <a:ext cx="3806456" cy="1690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Подпрограмма 2</a:t>
            </a:r>
          </a:p>
          <a:p>
            <a:pPr algn="ctr">
              <a:lnSpc>
                <a:spcPct val="107000"/>
              </a:lnSpc>
            </a:pP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x-none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Дороги Подмосковья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</a:pPr>
            <a:r>
              <a:rPr lang="ru-RU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Мероприятие 04.01.</a:t>
            </a:r>
          </a:p>
          <a:p>
            <a:pPr algn="ctr">
              <a:lnSpc>
                <a:spcPct val="107000"/>
              </a:lnSpc>
            </a:pPr>
            <a:r>
              <a:rPr lang="x-none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и ремонт автомобильных дорог общего пользования местного значения</a:t>
            </a:r>
            <a:endParaRPr lang="ru-RU" sz="1400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640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2025-2027 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2470813"/>
              </p:ext>
            </p:extLst>
          </p:nvPr>
        </p:nvGraphicFramePr>
        <p:xfrm>
          <a:off x="-25397" y="3460173"/>
          <a:ext cx="9931399" cy="34235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98228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2229798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1149531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72009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734241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788027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1811484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60198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2349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3795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521608">
                <a:tc rowSpan="5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Ремонт подъездов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многоквартирных домах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i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2026-2028 </a:t>
                      </a:r>
                      <a:r>
                        <a:rPr lang="ru-RU" altLang="ru-RU" sz="12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20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20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20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</a:t>
                      </a:r>
                      <a:r>
                        <a:rPr lang="ru-RU" altLang="ru-RU" sz="12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городской округ 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1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</a:t>
                      </a:r>
                      <a:endParaRPr lang="ru-RU" alt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2026-2028 </a:t>
                      </a:r>
                      <a:r>
                        <a:rPr lang="ru-RU" sz="1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г.г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ru-RU" sz="1200" b="0" i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984,00</a:t>
                      </a: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10 000,00</a:t>
                      </a: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200" b="0" i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000,00</a:t>
                      </a: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отремонтированных подъездов в многоквартирных домах, ед.-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2025г.-46 единиц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2026г.-56 единиц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2027г.-56 единиц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  <a:tr h="5505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 (Основной текст)"/>
                        </a:rPr>
                        <a:t>74</a:t>
                      </a:r>
                      <a:endParaRPr lang="ru-RU" sz="1200" dirty="0">
                        <a:latin typeface="Century Gothic (Основной текст)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 (Основной текст)"/>
                        </a:rPr>
                        <a:t>70</a:t>
                      </a:r>
                      <a:endParaRPr lang="ru-RU" sz="1200" dirty="0">
                        <a:latin typeface="Century Gothic (Основной текст)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 (Основной текст)"/>
                        </a:rPr>
                        <a:t>70</a:t>
                      </a:r>
                      <a:endParaRPr lang="ru-RU" sz="1200" dirty="0">
                        <a:latin typeface="Century Gothic (Основной текст)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5481708"/>
                  </a:ext>
                </a:extLst>
              </a:tr>
              <a:tr h="5216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 (Основной текст)"/>
                        </a:rPr>
                        <a:t>74</a:t>
                      </a:r>
                      <a:endParaRPr lang="ru-RU" sz="1200" dirty="0">
                        <a:latin typeface="Century Gothic (Основной текст)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 (Основной текст)"/>
                        </a:rPr>
                        <a:t>70</a:t>
                      </a:r>
                      <a:endParaRPr lang="ru-RU" sz="1200" dirty="0">
                        <a:latin typeface="Century Gothic (Основной текст)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 (Основной текст)"/>
                        </a:rPr>
                        <a:t>70</a:t>
                      </a:r>
                      <a:endParaRPr lang="ru-RU" sz="1200" dirty="0">
                        <a:latin typeface="Century Gothic (Основной текст)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1101308"/>
                  </a:ext>
                </a:extLst>
              </a:tr>
              <a:tr h="5216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 (Основной текст)"/>
                        </a:rPr>
                        <a:t>74</a:t>
                      </a:r>
                      <a:endParaRPr lang="ru-RU" sz="1200" dirty="0">
                        <a:latin typeface="Century Gothic (Основной текст)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 (Основной текст)"/>
                        </a:rPr>
                        <a:t>70</a:t>
                      </a:r>
                      <a:endParaRPr lang="ru-RU" sz="1200" dirty="0">
                        <a:latin typeface="Century Gothic (Основной текст)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 (Основной текст)"/>
                        </a:rPr>
                        <a:t>70</a:t>
                      </a:r>
                      <a:endParaRPr lang="ru-RU" sz="1200" dirty="0">
                        <a:latin typeface="Century Gothic (Основной текст)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3423428"/>
                  </a:ext>
                </a:extLst>
              </a:tr>
              <a:tr h="5216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 (Основной текст)"/>
                        </a:rPr>
                        <a:t>74</a:t>
                      </a:r>
                      <a:endParaRPr lang="ru-RU" sz="1200" dirty="0">
                        <a:latin typeface="Century Gothic (Основной текст)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 (Основной текст)"/>
                        </a:rPr>
                        <a:t>70</a:t>
                      </a:r>
                      <a:endParaRPr lang="ru-RU" sz="1200" dirty="0">
                        <a:latin typeface="Century Gothic (Основной текст)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entury Gothic (Основной текст)"/>
                        </a:rPr>
                        <a:t>70</a:t>
                      </a:r>
                      <a:endParaRPr lang="ru-RU" sz="1200" dirty="0">
                        <a:latin typeface="Century Gothic (Основной текст)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6549684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«Формирование современной </a:t>
            </a:r>
          </a:p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городской среды»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8861"/>
            <a:ext cx="2922571" cy="15736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900" y="1792354"/>
            <a:ext cx="2832100" cy="158694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2F9A83F-8D3C-41DC-A621-DDAF8233DDDD}"/>
              </a:ext>
            </a:extLst>
          </p:cNvPr>
          <p:cNvSpPr/>
          <p:nvPr/>
        </p:nvSpPr>
        <p:spPr>
          <a:xfrm>
            <a:off x="2888974" y="1802296"/>
            <a:ext cx="4187687" cy="192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Подпрограмма II «Создание условий для обеспечения комфортного проживания жителей,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том числе в многоквартирных домах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территории  муниципального образования Московской области</a:t>
            </a:r>
          </a:p>
          <a:p>
            <a:pPr algn="ctr">
              <a:lnSpc>
                <a:spcPct val="107000"/>
              </a:lnSpc>
            </a:pPr>
            <a:r>
              <a:rPr lang="ru-RU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Мероприятие 03.01.  «Ремонт подъездов </a:t>
            </a:r>
          </a:p>
          <a:p>
            <a:pPr algn="ctr">
              <a:lnSpc>
                <a:spcPct val="107000"/>
              </a:lnSpc>
            </a:pPr>
            <a:r>
              <a:rPr lang="ru-RU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многоквартирных домах»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895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2025-2027 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304256"/>
              </p:ext>
            </p:extLst>
          </p:nvPr>
        </p:nvGraphicFramePr>
        <p:xfrm>
          <a:off x="0" y="3823065"/>
          <a:ext cx="9892145" cy="30349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7614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200839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793214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925417">
                  <a:extLst>
                    <a:ext uri="{9D8B030D-6E8A-4147-A177-3AD203B41FA5}">
                      <a16:colId xmlns:a16="http://schemas.microsoft.com/office/drawing/2014/main" val="3995485316"/>
                    </a:ext>
                  </a:extLst>
                </a:gridCol>
                <a:gridCol w="925417">
                  <a:extLst>
                    <a:ext uri="{9D8B030D-6E8A-4147-A177-3AD203B41FA5}">
                      <a16:colId xmlns:a16="http://schemas.microsoft.com/office/drawing/2014/main" val="2653662593"/>
                    </a:ext>
                  </a:extLst>
                </a:gridCol>
                <a:gridCol w="826265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926043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1756063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62755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расселяемой площади тыс. кв. м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расселяемых граждан,  тысяч человек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1841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4731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1107440"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Строительство многоквартирных домов под переселение граждан из аварийного жилищного фонда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Вербилки,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Заводская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2026.г.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3,36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309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240 000,0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350 000,0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15 000,0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  расселяемых из непригодного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проживания </a:t>
                      </a: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жилищного фонда, признанного таковым после 1 января 2017 года», расселенного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подпрограмме 4, 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тысяч человек– 0,51</a:t>
                      </a:r>
                      <a:endParaRPr lang="ru-RU" sz="12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  <a:tr h="11074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 Талдом,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i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мкр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Солнечный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2, 65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256 881,33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428 793,44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10 000,0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025104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«Переселение граждан из аварийного жилищного фонда»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B00A38A-92DB-427A-81F3-2B367AD53B8B}"/>
              </a:ext>
            </a:extLst>
          </p:cNvPr>
          <p:cNvSpPr/>
          <p:nvPr/>
        </p:nvSpPr>
        <p:spPr>
          <a:xfrm>
            <a:off x="2753591" y="1724892"/>
            <a:ext cx="4416136" cy="2052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endParaRPr lang="ru-RU" sz="1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Подпрограмма 4 «Обеспечение мероприятий по переселению граждан из аварийного жилищного фонда в Московской области признанного таковым после 1 января 2017 года»</a:t>
            </a:r>
          </a:p>
          <a:p>
            <a:pPr algn="ctr">
              <a:lnSpc>
                <a:spcPct val="107000"/>
              </a:lnSpc>
            </a:pPr>
            <a:endParaRPr lang="ru-RU" sz="1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Мероприятие «Переселение граждан из аварийного жилищного фонда в Московской области признанного таковым после 1 января 2017 года»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53F421F-15AC-4B2F-91A1-0BC13694F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7658"/>
            <a:ext cx="2763982" cy="215502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1D24D0B-C882-42C7-BAD2-2ACF64625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900" y="1700003"/>
            <a:ext cx="2705100" cy="208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584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5152" y="950976"/>
            <a:ext cx="7199376" cy="270662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60"/>
              </a:lnSpc>
              <a:spcBef>
                <a:spcPts val="2520"/>
              </a:spcBef>
              <a:spcAft>
                <a:spcPts val="1260"/>
              </a:spcAft>
            </a:pPr>
            <a:endParaRPr lang="ru" sz="1100" b="1" dirty="0">
              <a:latin typeface="Courier New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3968496"/>
            <a:ext cx="7997952" cy="132283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2136"/>
              </a:lnSpc>
              <a:spcBef>
                <a:spcPts val="1260"/>
              </a:spcBef>
            </a:pPr>
            <a:endParaRPr lang="en-US" sz="1100" b="1" u="sng" dirty="0">
              <a:solidFill>
                <a:srgbClr val="0563C1"/>
              </a:solidFill>
              <a:latin typeface="Courier New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51" y="0"/>
            <a:ext cx="9886947" cy="6858000"/>
          </a:xfrm>
          <a:prstGeom prst="rect">
            <a:avLst/>
          </a:prstGeom>
          <a:gradFill>
            <a:gsLst>
              <a:gs pos="17000">
                <a:schemeClr val="bg2">
                  <a:lumMod val="20000"/>
                  <a:lumOff val="80000"/>
                </a:schemeClr>
              </a:gs>
              <a:gs pos="33000">
                <a:srgbClr val="FFFFEB"/>
              </a:gs>
              <a:gs pos="6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lnSpc>
                <a:spcPts val="2160"/>
              </a:lnSpc>
              <a:spcAft>
                <a:spcPts val="1260"/>
              </a:spcAft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 ИНФОРМАЦИЯ  ДЛЯ  ГРАЖДАН</a:t>
            </a: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endParaRPr lang="ru-RU" sz="3600" i="1" dirty="0">
              <a:solidFill>
                <a:schemeClr val="accent2">
                  <a:lumMod val="50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Местонахождение: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141900, Московская область,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г. Талдом,  пл. К. Маркса, д.12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Контактный телефон: 8(49620)6-08-27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Электронная почта: taldom_budget@mail.ru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График работы: понедельник-четверг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 8.30-18.00, обед с 12.45 до 14.00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пятница</a:t>
            </a:r>
          </a:p>
          <a:p>
            <a:pPr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с 8.30-16.45, обед с 12.45 до 14.00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Выходной: суббота, воскресенье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Приемный день- среда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 9.00-17.00 (перерыв 12.45-14.00)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49" y="1342031"/>
            <a:ext cx="4324349" cy="5471651"/>
          </a:xfrm>
          <a:prstGeom prst="rect">
            <a:avLst/>
          </a:prstGeom>
          <a:gradFill>
            <a:gsLst>
              <a:gs pos="38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675685"/>
              </p:ext>
            </p:extLst>
          </p:nvPr>
        </p:nvGraphicFramePr>
        <p:xfrm>
          <a:off x="0" y="903963"/>
          <a:ext cx="9906002" cy="5944512"/>
        </p:xfrm>
        <a:graphic>
          <a:graphicData uri="http://schemas.openxmlformats.org/drawingml/2006/table">
            <a:tbl>
              <a:tblPr/>
              <a:tblGrid>
                <a:gridCol w="3588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18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29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97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8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81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72440"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Показатели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400" b="0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400" b="0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Отчет</a:t>
                      </a:r>
                    </a:p>
                    <a:p>
                      <a:pPr indent="0" algn="ctr"/>
                      <a:endParaRPr lang="ru" sz="140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План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90500" indent="0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222">
                <a:tc vMerge="1">
                  <a:txBody>
                    <a:bodyPr/>
                    <a:lstStyle/>
                    <a:p>
                      <a:endParaRPr sz="900" dirty="0"/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sz="900" dirty="0"/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2024г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2025г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2026г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2027г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2028г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3403"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ts val="1440"/>
                        </a:lnSpc>
                        <a:buNone/>
                      </a:pPr>
                      <a:r>
                        <a:rPr lang="ru" sz="1400" b="0" dirty="0">
                          <a:latin typeface="Times New Roman"/>
                        </a:rPr>
                        <a:t>1.Численность постоянного населения</a:t>
                      </a:r>
                    </a:p>
                    <a:p>
                      <a:pPr marL="457200" lvl="1" indent="0" algn="l">
                        <a:lnSpc>
                          <a:spcPts val="1440"/>
                        </a:lnSpc>
                        <a:buNone/>
                      </a:pPr>
                      <a:r>
                        <a:rPr lang="ru" sz="1400" b="0" dirty="0">
                          <a:latin typeface="Times New Roman"/>
                        </a:rPr>
                        <a:t>  (на конец года)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r>
                        <a:rPr lang="ru-RU" sz="1400" b="0" spc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680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r>
                        <a:rPr lang="ru-RU" sz="1400" b="0" spc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682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r>
                        <a:rPr lang="ru-RU" sz="1400" b="0" spc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663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691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64.723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9529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2. Естественный прирост населения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-289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9481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3. Миграционный прирост населения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827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312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287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7040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16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4. Объем отгруженных товаров собственного производства, выполненных работ и услуг собственными силами по промышленным видам деятельности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0" algn="ctr"/>
                      <a:endParaRPr lang="ru" sz="1400" b="0" dirty="0">
                        <a:latin typeface="Times New Roman"/>
                      </a:endParaRPr>
                    </a:p>
                    <a:p>
                      <a:pPr marL="127000" indent="0" algn="ctr"/>
                      <a:r>
                        <a:rPr lang="ru" sz="1400" b="0" dirty="0">
                          <a:latin typeface="Times New Roman"/>
                        </a:rPr>
                        <a:t>млн. руб.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523,0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346,3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720,1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501,2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18.750,5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0239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16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5. Инвестиции в основной капитал за счет всех источников финансирования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0" algn="ctr"/>
                      <a:r>
                        <a:rPr lang="ru" sz="1400" b="0" dirty="0">
                          <a:latin typeface="Times New Roman"/>
                        </a:rPr>
                        <a:t>млн. руб.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631,70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369,27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95250"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1 444,41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519,65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1 600,89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0238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6. Объем жилищного строительства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77800" indent="0" algn="ctr"/>
                      <a:r>
                        <a:rPr lang="ru" sz="1400" b="0" dirty="0">
                          <a:latin typeface="Times New Roman"/>
                        </a:rPr>
                        <a:t>тыс. м</a:t>
                      </a:r>
                      <a:r>
                        <a:rPr lang="ru" sz="1400" b="0" baseline="30000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62,59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53,36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43,00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36,60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31,20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2373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16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7. Уровень обеспеченности населения жильем (на конец года)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77800" indent="0" algn="ctr"/>
                      <a:r>
                        <a:rPr lang="ru" sz="1400" b="0" dirty="0">
                          <a:latin typeface="Times New Roman"/>
                        </a:rPr>
                        <a:t>м</a:t>
                      </a:r>
                      <a:r>
                        <a:rPr lang="ru" sz="1400" b="0" baseline="30000" dirty="0">
                          <a:latin typeface="Times New Roman"/>
                        </a:rPr>
                        <a:t>2</a:t>
                      </a:r>
                      <a:r>
                        <a:rPr lang="ru" sz="1400" b="0" dirty="0">
                          <a:latin typeface="Times New Roman"/>
                        </a:rPr>
                        <a:t> / 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24,26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24,26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24,26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24,26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24,26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1547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8. Оборот розничной торговли в ценах соответствующих лет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0" algn="ctr"/>
                      <a:r>
                        <a:rPr lang="ru" sz="1400" b="0" dirty="0">
                          <a:latin typeface="Times New Roman"/>
                        </a:rPr>
                        <a:t>млн. руб.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10 201,0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420,0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12 563,8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13 798,1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15 211,0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0"/>
            <a:ext cx="9906000" cy="830997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8000">
                <a:srgbClr val="FFFFEB"/>
              </a:gs>
              <a:gs pos="7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Информация об основных  показателях  социально-экономического  развития Талдомского  городского  округа в </a:t>
            </a:r>
            <a:r>
              <a:rPr lang="ru-RU" sz="24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2024-2028 </a:t>
            </a:r>
            <a:r>
              <a:rPr lang="ru-RU" sz="24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годах</a:t>
            </a:r>
            <a:endParaRPr lang="ru-RU" sz="24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0"/>
            <a:ext cx="9906001" cy="774700"/>
          </a:xfrm>
          <a:prstGeom prst="rect">
            <a:avLst/>
          </a:prstGeom>
          <a:gradFill>
            <a:gsLst>
              <a:gs pos="36000">
                <a:srgbClr val="FFFFEB"/>
              </a:gs>
              <a:gs pos="8029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7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Информация об основных показателях социально-экономического развития Талдомского городского округа </a:t>
            </a:r>
            <a:r>
              <a:rPr lang="ru-RU" sz="24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2024-2028 </a:t>
            </a:r>
            <a:r>
              <a:rPr lang="ru-RU" sz="24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годах</a:t>
            </a:r>
            <a:endParaRPr lang="ru-RU" sz="2400" i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spcAft>
                <a:spcPts val="630"/>
              </a:spcAft>
            </a:pPr>
            <a:endParaRPr lang="ru" b="1" dirty="0">
              <a:latin typeface="Times New Roman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003223"/>
              </p:ext>
            </p:extLst>
          </p:nvPr>
        </p:nvGraphicFramePr>
        <p:xfrm>
          <a:off x="-2" y="720876"/>
          <a:ext cx="9906002" cy="1710532"/>
        </p:xfrm>
        <a:graphic>
          <a:graphicData uri="http://schemas.openxmlformats.org/drawingml/2006/table">
            <a:tbl>
              <a:tblPr/>
              <a:tblGrid>
                <a:gridCol w="29852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06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33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43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98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95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4341"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Показатели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dirty="0">
                          <a:latin typeface="Times New Roman"/>
                        </a:rPr>
                        <a:t>Отчет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План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902">
                <a:tc vMerge="1">
                  <a:txBody>
                    <a:bodyPr/>
                    <a:lstStyle/>
                    <a:p>
                      <a:endParaRPr sz="1200" dirty="0"/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2024г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2025г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2026г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2027г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2028г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282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3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 Фонд заработной платы, </a:t>
                      </a:r>
                    </a:p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3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по городскому округу</a:t>
                      </a:r>
                      <a:endParaRPr lang="ru-RU" sz="13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0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8 661,8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991,6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007,3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11 783,1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474,0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3007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3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 Среднемесячная  начисленная заработная плата работников, всего по городскому округу</a:t>
                      </a:r>
                      <a:endParaRPr lang="ru-RU" sz="13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77 556,3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92 741,5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100 139,2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106 615,1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112 451,3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1346200"/>
          </a:xfrm>
          <a:prstGeom prst="rect">
            <a:avLst/>
          </a:prstGeom>
          <a:gradFill>
            <a:gsLst>
              <a:gs pos="47000">
                <a:srgbClr val="FFFFEB"/>
              </a:gs>
              <a:gs pos="16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 ОБ  ОСНОВНЫХ  ЗАДАЧАХ  И  ПРИОРИТЕТАХ </a:t>
            </a:r>
          </a:p>
          <a:p>
            <a:pPr algn="ctr"/>
            <a:endParaRPr lang="ru-RU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ПОЛИТИКИ ТАЛДОМСКОГО ГОРОДСКОГО ОКРУГА </a:t>
            </a:r>
          </a:p>
          <a:p>
            <a:pPr algn="ctr"/>
            <a:endParaRPr lang="ru-RU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 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И НА ПЛАНОВЫЙ 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2027 И 2028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  <a:endParaRPr lang="ru-RU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4592" y="1048512"/>
            <a:ext cx="9543288" cy="5638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482600">
              <a:lnSpc>
                <a:spcPts val="1200"/>
              </a:lnSpc>
            </a:pPr>
            <a:endParaRPr lang="ru" sz="900" b="1" dirty="0"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346200"/>
            <a:ext cx="9906000" cy="5509200"/>
          </a:xfrm>
          <a:prstGeom prst="rect">
            <a:avLst/>
          </a:prstGeom>
          <a:gradFill>
            <a:gsLst>
              <a:gs pos="61000">
                <a:srgbClr val="FFFFEB"/>
              </a:gs>
              <a:gs pos="35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569">
                <a:schemeClr val="bg2">
                  <a:lumMod val="20000"/>
                  <a:lumOff val="80000"/>
                </a:schemeClr>
              </a:gs>
              <a:gs pos="8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и налоговой политики Талдомского городского округа на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2028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 определены на основе прогноза социально-экономического развития Московской области, Талдомского городского округа на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2027-2028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годы.</a:t>
            </a:r>
          </a:p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Бюджет Талдомского городского округа на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2028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 сформирован в сложных условиях внешнего  санкционного  давления. В течении всего трехлетнего периода бюджет будет дефицитным. В бюджете максимально сохранены все социальные расходы,  все выплаты.</a:t>
            </a:r>
          </a:p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Бюджетная и налоговая политика будет строиться в условиях действующего налогового и бюджетного законодательства, а также в условиях реализации всех полномочий по решению вопросов местного значения органами местного самоуправления Талдомского городского округа.</a:t>
            </a:r>
          </a:p>
          <a:p>
            <a:pPr algn="ctr"/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цели бюджетной политики</a:t>
            </a:r>
          </a:p>
          <a:p>
            <a:pPr algn="ctr"/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Талдомского городского округа на </a:t>
            </a: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2026-2028 </a:t>
            </a:r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сбалансированность и устойчивость бюджетной системы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безусловное исполнение принятых бюджетных обязательств Талдомского городского округа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повышение эффективности бюджетных расходов.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738664"/>
          </a:xfrm>
          <a:prstGeom prst="rect">
            <a:avLst/>
          </a:prstGeom>
          <a:gradFill>
            <a:gsLst>
              <a:gs pos="0">
                <a:schemeClr val="tx1"/>
              </a:gs>
              <a:gs pos="56000">
                <a:srgbClr val="FFFFEB"/>
              </a:gs>
              <a:gs pos="99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2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бюджетной политики </a:t>
            </a:r>
          </a:p>
          <a:p>
            <a:pPr algn="ctr"/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 на </a:t>
            </a: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2028 годов</a:t>
            </a:r>
            <a:endParaRPr lang="ru-RU" sz="2000" i="1" dirty="0">
              <a:solidFill>
                <a:schemeClr val="accent2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100404"/>
            <a:ext cx="9906000" cy="369332"/>
          </a:xfrm>
          <a:prstGeom prst="rect">
            <a:avLst/>
          </a:prstGeom>
          <a:gradFill>
            <a:gsLst>
              <a:gs pos="48891">
                <a:srgbClr val="FFFFEB"/>
              </a:gs>
              <a:gs pos="18000">
                <a:schemeClr val="tx1"/>
              </a:gs>
              <a:gs pos="75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241964"/>
            <a:ext cx="9906000" cy="3693319"/>
          </a:xfrm>
          <a:prstGeom prst="rect">
            <a:avLst/>
          </a:prstGeom>
          <a:gradFill>
            <a:gsLst>
              <a:gs pos="41568">
                <a:srgbClr val="FFFFEB"/>
              </a:gs>
              <a:gs pos="17000">
                <a:schemeClr val="tx1"/>
              </a:gs>
              <a:gs pos="94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повышение эффективности управления муниципальным имуществом Талдомского городского округа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бюджетного процесса, в том числе программного подхода в бюджетном процессе, работа в ГИС РЭБ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населению Талдомского городского округа качественных муниципальных услуг на основе муниципального задания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управления бюджетными расходами за счет оптимизации их структуры по всем отраслям социально-культурной сферы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умеренной политики в сфере заимствований и управления муниципальным долгом Талдомского городского округа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Реализация указанных задач будет обеспечена за счет исполнения показателей прогноза социально – экономического развития Талдомского городского округа на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2028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0800000" flipV="1">
            <a:off x="-2" y="2065032"/>
            <a:ext cx="9906002" cy="1200329"/>
          </a:xfrm>
          <a:prstGeom prst="rect">
            <a:avLst/>
          </a:prstGeom>
          <a:gradFill>
            <a:gsLst>
              <a:gs pos="51120">
                <a:srgbClr val="FFFFEB"/>
              </a:gs>
              <a:gs pos="20000">
                <a:schemeClr val="tx1"/>
              </a:gs>
              <a:gs pos="89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для социально-экономического развития Талдомского городского округа и привлечения инвестиций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мер, направленных на увеличение налоговых и неналоговых доходов бюджета Талдомского городского округа 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C34031F-A733-46FC-BDAE-FC15473BA0A8}"/>
              </a:ext>
            </a:extLst>
          </p:cNvPr>
          <p:cNvSpPr/>
          <p:nvPr/>
        </p:nvSpPr>
        <p:spPr>
          <a:xfrm>
            <a:off x="0" y="694064"/>
            <a:ext cx="9906000" cy="1200329"/>
          </a:xfrm>
          <a:prstGeom prst="rect">
            <a:avLst/>
          </a:prstGeom>
          <a:gradFill>
            <a:gsLst>
              <a:gs pos="0">
                <a:schemeClr val="tx1"/>
              </a:gs>
              <a:gs pos="89781">
                <a:schemeClr val="tx1"/>
              </a:gs>
              <a:gs pos="34000">
                <a:srgbClr val="FFFFEB"/>
              </a:gs>
              <a:gs pos="0">
                <a:schemeClr val="tx1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Для достижения указанных целей будет продолжена работа по решению задач, обеспечивающих: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675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7454028"/>
          </a:xfrm>
          <a:prstGeom prst="rect">
            <a:avLst/>
          </a:prstGeom>
          <a:gradFill>
            <a:gsLst>
              <a:gs pos="10000">
                <a:srgbClr val="FFFFEB"/>
              </a:gs>
              <a:gs pos="7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24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Приоритеты налоговой политики в Талдомском городском округе</a:t>
            </a:r>
            <a:endParaRPr lang="ru-RU" sz="24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2026 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году и на среднесрочную перспективу </a:t>
            </a: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2027-2028 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годов налоговая политика Талдомского городского округа направлена на обеспечение сбалансированности и устойчивости бюджетной системы, выполнения расходных обязательств, роста налоговых и неналоговых доходов бюджета в период существенного влияния неблагоприятных факторов в условиях внешнего  санкционного   давления.</a:t>
            </a:r>
          </a:p>
          <a:p>
            <a:pPr indent="450215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условиях действующей налоговой системы Российской Федерации основные направления налоговой политики Талдомского городского округа в </a:t>
            </a: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2026-2028 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годах включают:</a:t>
            </a:r>
          </a:p>
          <a:p>
            <a:pPr indent="450215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предпринимательской активности;</a:t>
            </a:r>
          </a:p>
          <a:p>
            <a:pPr indent="450215" algn="just">
              <a:lnSpc>
                <a:spcPct val="114000"/>
              </a:lnSpc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содействие развитию малого и среднего предпринимательства;</a:t>
            </a:r>
          </a:p>
          <a:p>
            <a:pPr indent="450215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дальнейшее улучшение инвестиционного климата;</a:t>
            </a:r>
          </a:p>
          <a:p>
            <a:pPr indent="450215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установление налоговых льгот на временной основе и обязательный анализ эффективности их применения.</a:t>
            </a:r>
          </a:p>
          <a:p>
            <a:pPr indent="457200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достижения планируемых параметров доходной части бюджета на </a:t>
            </a: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2026 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год, определенных в условиях действующего налогового и бюджетного законодательства будет продолжена работа по стабилизации доли собственных налоговых и неналоговых доходов в общей сумме доходов бюджета округа.</a:t>
            </a:r>
          </a:p>
          <a:p>
            <a:pPr indent="457200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целях расширения налоговой базы имущественных налогов предстоит активизировать работу по проведению инвентаризации и учета объектов недвижимости, принадлежащим физическим лицам, постановке на кадастровый учет земельных участков, применения кадастровой стоимости в качестве налоговой базы по имущественным налогам.</a:t>
            </a:r>
          </a:p>
          <a:p>
            <a:pPr indent="457200" algn="just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продолжена работа по оценке эффективности применения местных налоговых льгот в целях их ежегодного обновления и актуализации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  <a:p>
            <a:pPr indent="457200" algn="just">
              <a:spcAft>
                <a:spcPts val="0"/>
              </a:spcAft>
            </a:pP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883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865186"/>
              </p:ext>
            </p:extLst>
          </p:nvPr>
        </p:nvGraphicFramePr>
        <p:xfrm>
          <a:off x="0" y="889001"/>
          <a:ext cx="9905998" cy="609613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197598">
                  <a:extLst>
                    <a:ext uri="{9D8B030D-6E8A-4147-A177-3AD203B41FA5}">
                      <a16:colId xmlns:a16="http://schemas.microsoft.com/office/drawing/2014/main" val="992068863"/>
                    </a:ext>
                  </a:extLst>
                </a:gridCol>
                <a:gridCol w="1704074">
                  <a:extLst>
                    <a:ext uri="{9D8B030D-6E8A-4147-A177-3AD203B41FA5}">
                      <a16:colId xmlns:a16="http://schemas.microsoft.com/office/drawing/2014/main" val="409080459"/>
                    </a:ext>
                  </a:extLst>
                </a:gridCol>
                <a:gridCol w="2004326">
                  <a:extLst>
                    <a:ext uri="{9D8B030D-6E8A-4147-A177-3AD203B41FA5}">
                      <a16:colId xmlns:a16="http://schemas.microsoft.com/office/drawing/2014/main" val="2068231797"/>
                    </a:ext>
                  </a:extLst>
                </a:gridCol>
              </a:tblGrid>
              <a:tr h="817838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9000">
                          <a:srgbClr val="FFFFEB"/>
                        </a:gs>
                        <a:gs pos="14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   </a:t>
                      </a:r>
                    </a:p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3000">
                          <a:schemeClr val="tx1"/>
                        </a:gs>
                        <a:gs pos="41000">
                          <a:srgbClr val="FFFFEB"/>
                        </a:gs>
                        <a:gs pos="9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 объеме</a:t>
                      </a:r>
                      <a:r>
                        <a:rPr lang="ru-RU" sz="1200" b="1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налоговых и неналоговых   доходов,  %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chemeClr val="tx1"/>
                        </a:gs>
                        <a:gs pos="66000">
                          <a:srgbClr val="FFFFEB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08482798"/>
                  </a:ext>
                </a:extLst>
              </a:tr>
              <a:tr h="408919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2 105 536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80,8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74783863"/>
                  </a:ext>
                </a:extLst>
              </a:tr>
              <a:tr h="408919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129 202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6484459"/>
                  </a:ext>
                </a:extLst>
              </a:tr>
              <a:tr h="1226950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7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Доходы от уплаты акцизов на автомобильный и прямогонный бензин, дизельное топливо, моторные масла для дизельных и (или) карбюраторных (</a:t>
                      </a:r>
                      <a:r>
                        <a:rPr lang="ru-RU" sz="1700" b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инжекторных</a:t>
                      </a:r>
                      <a:r>
                        <a:rPr lang="ru-RU" sz="17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двигателей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800" b="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78 355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800" b="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24620038"/>
                  </a:ext>
                </a:extLst>
              </a:tr>
              <a:tr h="785142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182 985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27574635"/>
                  </a:ext>
                </a:extLst>
              </a:tr>
              <a:tr h="25776">
                <a:tc rowSpan="2">
                  <a:txBody>
                    <a:bodyPr/>
                    <a:lstStyle/>
                    <a:p>
                      <a:pPr marL="0" marR="0" lvl="0" indent="4572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«Автоматизированная упрощенная система налогообложения»</a:t>
                      </a:r>
                    </a:p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7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3837627"/>
                  </a:ext>
                </a:extLst>
              </a:tr>
              <a:tr h="6924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311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45122384"/>
                  </a:ext>
                </a:extLst>
              </a:tr>
              <a:tr h="785142">
                <a:tc>
                  <a:txBody>
                    <a:bodyPr/>
                    <a:lstStyle/>
                    <a:p>
                      <a:pPr marL="0" marR="0" indent="4572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5 235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76020216"/>
                  </a:ext>
                </a:extLst>
              </a:tr>
              <a:tr h="408919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31 525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77683395"/>
                  </a:ext>
                </a:extLst>
              </a:tr>
              <a:tr h="408919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</a:t>
                      </a:r>
                      <a:r>
                        <a:rPr lang="ru-RU" sz="1800" b="0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физических лиц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71 135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2,7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45713454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84872"/>
            <a:ext cx="9906000" cy="769441"/>
          </a:xfrm>
          <a:prstGeom prst="rect">
            <a:avLst/>
          </a:prstGeom>
          <a:gradFill>
            <a:gsLst>
              <a:gs pos="48196">
                <a:srgbClr val="FFFFEB"/>
              </a:gs>
              <a:gs pos="10219">
                <a:schemeClr val="tx1"/>
              </a:gs>
              <a:gs pos="85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i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Структура  и  объемы  налоговых  доходов  бюджета</a:t>
            </a:r>
            <a:endParaRPr kumimoji="0" lang="ru-RU" altLang="ru-RU" sz="2000" i="1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ru-RU" altLang="ru-RU" sz="2400" b="1" i="1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46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461665"/>
          </a:xfrm>
          <a:prstGeom prst="rect">
            <a:avLst/>
          </a:prstGeom>
          <a:gradFill>
            <a:gsLst>
              <a:gs pos="17000">
                <a:schemeClr val="tx1"/>
              </a:gs>
              <a:gs pos="46736">
                <a:srgbClr val="FFFFEB"/>
              </a:gs>
              <a:gs pos="8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/>
            <a:endParaRPr lang="ru-RU" sz="2400" b="1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906000" cy="1015663"/>
          </a:xfrm>
          <a:prstGeom prst="rect">
            <a:avLst/>
          </a:prstGeom>
          <a:gradFill>
            <a:gsLst>
              <a:gs pos="2500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налоговой политики</a:t>
            </a:r>
          </a:p>
          <a:p>
            <a:pPr algn="ctr"/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 на </a:t>
            </a: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и на плановый период </a:t>
            </a: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2028 </a:t>
            </a:r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130301"/>
            <a:ext cx="9906000" cy="5909310"/>
          </a:xfrm>
          <a:prstGeom prst="rect">
            <a:avLst/>
          </a:prstGeom>
          <a:gradFill>
            <a:gsLst>
              <a:gs pos="70000">
                <a:srgbClr val="FFFFEB"/>
              </a:gs>
              <a:gs pos="9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эффективности применения местных налоговых льгот в целях их ежегодного обновления и актуализации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налогооблагаемой базы по местным налогам за счет вовлечения в налоговый оборот объектов недвижимости и земельных участков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 качества администрирования доходов бюджета  и снижение доли теневого сектора экономики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постановке на налоговый учет новых налогоплательщиков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использования муниципальной собственности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недоимки  по платежам в бюджет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  дополнительных источников пополнения бюджета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1734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906000" cy="687880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2100">
                <a:srgbClr val="FFFFEB"/>
              </a:gs>
              <a:gs pos="75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неналоговым доходам будет продолжена работа по дальнейшей замене аренды муниципального имущества на налоговые доходы путем продажи земель из аренды в собственность и постепенной продажи муниципального имущества, не требующего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ся для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выполнения полномочий. 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2026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году будет продолжена работа с населением по вовлечению в налоговый оборот незарегистрированных объектов недвижимого имущества и уплаты на территории Талдомского городского округа налога на имущество физических лиц, исходя из кадастровой стоимости объектов налогообложения.</a:t>
            </a: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Продолжится работа по совершенствованию местного налогового законодательства, проведению постоянного мониторинга нормативных правовых актов с целью приведения их в соответствие с изменениями, внесенными в законодательство Российской Федерации о налогах и сборах. 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В области налоговой политики будет продолжена практика налогового администрирования в </a:t>
            </a: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рамках работы Межведомственной комиссии по мобилизации доходов бюджета Талдомского </a:t>
            </a: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городского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округа.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1994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83463" flipV="1">
            <a:off x="9189732" y="196819"/>
            <a:ext cx="304733" cy="2205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5176"/>
            <a:ext cx="9924288" cy="7123176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accent1">
                <a:alpha val="100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-254000"/>
            <a:ext cx="9906000" cy="4478149"/>
          </a:xfrm>
          <a:prstGeom prst="rect">
            <a:avLst/>
          </a:prstGeom>
          <a:effectLst>
            <a:glow rad="127000">
              <a:schemeClr val="accent1">
                <a:lumMod val="60000"/>
                <a:lumOff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ts val="3840"/>
              </a:lnSpc>
            </a:pPr>
            <a:endParaRPr lang="ru" sz="3200" b="1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r>
              <a:rPr lang="ru" sz="32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</a:t>
            </a:r>
            <a:r>
              <a:rPr lang="ru" sz="3200" b="1" i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БЮДЖЕТ  ДЛЯ  ГРАЖДАН</a:t>
            </a:r>
          </a:p>
          <a:p>
            <a:pPr algn="ctr">
              <a:lnSpc>
                <a:spcPts val="3840"/>
              </a:lnSpc>
            </a:pPr>
            <a:r>
              <a:rPr lang="ru" sz="1300" b="1" i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РАЗРАБОТАН   ФИНАНСОВЫМ  УПРАВЛЕНИЕМ  АДМИНИСТРАЦИИ  ТАЛДОМСКОГО  ГОРОДСКОГО  ОКРУГА   </a:t>
            </a:r>
          </a:p>
          <a:p>
            <a:pPr algn="ctr">
              <a:lnSpc>
                <a:spcPts val="3840"/>
              </a:lnSpc>
            </a:pPr>
            <a:r>
              <a:rPr lang="ru-RU" sz="1300" b="1" i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НА ОСНОВЕ ПРОЕКТА </a:t>
            </a:r>
            <a:r>
              <a:rPr lang="ru" sz="1300" b="1" i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РЕШЕНИЯ СОВЕТА ДЕПУТАТОВ ТАЛДОМСКОГО ГОРОДСКОГО  ОКРУГА                                                       «О   БЮДЖЕТЕ  ТАЛДОМСКОГО  ГОРОДСКОГО  ОКРУГА  НА  </a:t>
            </a:r>
            <a:r>
              <a:rPr lang="ru" sz="1300" b="1" i="1" dirty="0" smtClean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2026  </a:t>
            </a:r>
            <a:r>
              <a:rPr lang="ru" sz="1300" b="1" i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ГОД   И   НА ПЛАНОВЫЙ ПЕРИОД  </a:t>
            </a:r>
            <a:r>
              <a:rPr lang="ru" sz="1300" b="1" i="1" dirty="0" smtClean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2027  </a:t>
            </a:r>
            <a:r>
              <a:rPr lang="ru" sz="1300" b="1" i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и  </a:t>
            </a:r>
            <a:r>
              <a:rPr lang="ru" sz="1300" b="1" i="1" dirty="0" smtClean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2028 </a:t>
            </a:r>
            <a:r>
              <a:rPr lang="ru" sz="1300" b="1" i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ГОДОВ</a:t>
            </a:r>
            <a:endParaRPr lang="ru" sz="1300" b="1" dirty="0">
              <a:solidFill>
                <a:schemeClr val="accent2">
                  <a:lumMod val="50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endParaRPr lang="ru" sz="1350" b="1" dirty="0">
              <a:solidFill>
                <a:schemeClr val="accent2">
                  <a:lumMod val="50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  </a:t>
            </a:r>
          </a:p>
          <a:p>
            <a:pPr algn="ctr">
              <a:lnSpc>
                <a:spcPts val="3840"/>
              </a:lnSpc>
            </a:pPr>
            <a:r>
              <a:rPr lang="ru" sz="1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            </a:t>
            </a:r>
          </a:p>
          <a:p>
            <a:pPr algn="ctr">
              <a:lnSpc>
                <a:spcPts val="3840"/>
              </a:lnSpc>
            </a:pPr>
            <a:endParaRPr lang="ru" sz="1300" b="1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665202E-B966-4555-B736-DB68F8BB4516}"/>
              </a:ext>
            </a:extLst>
          </p:cNvPr>
          <p:cNvSpPr/>
          <p:nvPr/>
        </p:nvSpPr>
        <p:spPr>
          <a:xfrm rot="10800000" flipV="1">
            <a:off x="0" y="5225633"/>
            <a:ext cx="9906000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840"/>
              </a:lnSpc>
            </a:pPr>
            <a:r>
              <a:rPr lang="ru" sz="1200" b="1" i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ПУБЛИЧНЫЕ   СЛУШАНИЯ  ПО   </a:t>
            </a:r>
            <a:r>
              <a:rPr lang="ru" sz="1200" b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ПРОЕКТУ   РЕШЕНИЯ  СОВЕТА   ДЕПУТАТОВ   ТАЛДОМСКОГО  ГОРОДСКОГО  ОКРУГА </a:t>
            </a:r>
          </a:p>
          <a:p>
            <a:pPr algn="ctr">
              <a:lnSpc>
                <a:spcPts val="3840"/>
              </a:lnSpc>
            </a:pPr>
            <a:r>
              <a:rPr lang="ru" sz="1200" b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«О  БЮДЖЕТЕ  ТАЛДОМСКОГО   ГОРОДСКОГО   ОКРУГА НА  </a:t>
            </a:r>
            <a:r>
              <a:rPr lang="ru" sz="1200" b="1" dirty="0" smtClean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20256 </a:t>
            </a:r>
            <a:r>
              <a:rPr lang="ru" sz="1200" b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ГОД   И   НА  ПЛАНОВЫЙ ПЕРИОД  </a:t>
            </a:r>
            <a:r>
              <a:rPr lang="ru" sz="1200" b="1" dirty="0" smtClean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2027  </a:t>
            </a:r>
            <a:r>
              <a:rPr lang="ru" sz="1200" b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и  </a:t>
            </a:r>
            <a:r>
              <a:rPr lang="ru" sz="1200" b="1" dirty="0" smtClean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2028 </a:t>
            </a:r>
            <a:r>
              <a:rPr lang="ru" sz="1200" b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ГОДОВ»   </a:t>
            </a:r>
            <a:r>
              <a:rPr lang="ru" sz="1120" b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СОСТОЯТСЯ  3</a:t>
            </a:r>
            <a:r>
              <a:rPr lang="ru" sz="1120" b="1" dirty="0" smtClean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 </a:t>
            </a:r>
            <a:r>
              <a:rPr lang="ru" sz="1120" b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ДЕКАБРЯ  </a:t>
            </a:r>
            <a:r>
              <a:rPr lang="ru" sz="1120" b="1" dirty="0" smtClean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2025 </a:t>
            </a:r>
            <a:r>
              <a:rPr lang="ru" sz="1120" b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ГОДА В 10.00 ЧАСОВ  В  ЗАЛЕ  ЗАСЕДАНИЙ  АДМИНИСТРАЦИИ  ТАЛДОМСКОГО  ГОРОДСКОГО  ОКРУГА</a:t>
            </a:r>
            <a:endParaRPr lang="ru" sz="1120" b="1" i="1" dirty="0">
              <a:solidFill>
                <a:schemeClr val="accent2">
                  <a:lumMod val="50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98874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906000" cy="6678751"/>
          </a:xfrm>
          <a:prstGeom prst="rect">
            <a:avLst/>
          </a:prstGeom>
          <a:gradFill>
            <a:gsLst>
              <a:gs pos="14000">
                <a:schemeClr val="tx1"/>
              </a:gs>
              <a:gs pos="38682">
                <a:srgbClr val="FFFFEB"/>
              </a:gs>
              <a:gs pos="59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 неналоговым доходам будет продолжена работа по дальнейшей замене аренды муниципального имущества на налоговые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политики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принципы формирования расходов бюджета Талдомского городского округа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и плановый период 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2027-2028 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  <a:endParaRPr lang="ru-RU" sz="2000" dirty="0">
              <a:solidFill>
                <a:schemeClr val="bg1"/>
              </a:solidFill>
              <a:effectLst>
                <a:glow rad="127000">
                  <a:schemeClr val="tx1">
                    <a:lumMod val="9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Бюджетная политика в области расходов 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2025-2028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годах будет направлена, в первую очередь на дальнейшее развитие экономики и социальной сферы, сохранение социальной направленности бюджета, повышение результативности бюджетных расходов, развитие программно-целевых методов управления.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При этом, учитывая, что объем расходов бюджета Талдомского городского округа ограничен его доходными возможностями, бюджетная политика в области расходов будет направлена на безусловное исполнение в полном объеме действующих расходных обязательств.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Приоритетом бюджетной политики Талдомского городского округа является её социальная направленность – удовлетворение потребностей граждан в услугах образования, культурном и духовном развитии, информации, досуге, обеспечении социальных гарантий и социальной защиты граждан, в отношении которых на уровне городского округа существуют финансовые обязательства.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Основные приоритеты расходов бюджета Талдомского городского округа 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определены с учетом необходимости решения неотложных проблем экономического и социального развития округа, достижения целевых показателей, обозначенных в Указе Президента РФ от 7 мая 2018 года, участие в реализации национальных проектов на территории округа. В их числе: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повышение эффективности и качества услуг в сфере образования, культуры, физической культуры и спорта;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оптимизация расходов бюджетных учреждений на оплату коммунальных услуг и материальные затраты;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реализация муниципальных программ Талдомского городского округа.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Удельный вес расходов на социально – культурную сферу, включающих в себя расходы на образование, социальную политику, культуру, физкультуру и спорт, остается на протяжении нескольких лет стабильно высоким. В 2025 году данная тенденция сохранится и на финансирование указанных отраслей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направлено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37,1 процента всех расходов бюджета, в том числе: </a:t>
            </a: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4843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4120859"/>
              </p:ext>
            </p:extLst>
          </p:nvPr>
        </p:nvGraphicFramePr>
        <p:xfrm>
          <a:off x="0" y="672028"/>
          <a:ext cx="9906001" cy="61859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00075">
                  <a:extLst>
                    <a:ext uri="{9D8B030D-6E8A-4147-A177-3AD203B41FA5}">
                      <a16:colId xmlns:a16="http://schemas.microsoft.com/office/drawing/2014/main" val="3268821222"/>
                    </a:ext>
                  </a:extLst>
                </a:gridCol>
                <a:gridCol w="2899722">
                  <a:extLst>
                    <a:ext uri="{9D8B030D-6E8A-4147-A177-3AD203B41FA5}">
                      <a16:colId xmlns:a16="http://schemas.microsoft.com/office/drawing/2014/main" val="700389474"/>
                    </a:ext>
                  </a:extLst>
                </a:gridCol>
                <a:gridCol w="2206204">
                  <a:extLst>
                    <a:ext uri="{9D8B030D-6E8A-4147-A177-3AD203B41FA5}">
                      <a16:colId xmlns:a16="http://schemas.microsoft.com/office/drawing/2014/main" val="1643893644"/>
                    </a:ext>
                  </a:extLst>
                </a:gridCol>
              </a:tblGrid>
              <a:tr h="2049704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Социально-культурная сфера 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тыс. рублей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Доля </a:t>
                      </a:r>
                    </a:p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общем   объеме расходов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25556529"/>
                  </a:ext>
                </a:extLst>
              </a:tr>
              <a:tr h="841307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1 630 963,18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24,69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77370234"/>
                  </a:ext>
                </a:extLst>
              </a:tr>
              <a:tr h="841307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Культура, кинематография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417 445,07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6,32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49295108"/>
                  </a:ext>
                </a:extLst>
              </a:tr>
              <a:tr h="841307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Физическая культура и спорт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154 987,0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2,35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9188077"/>
                  </a:ext>
                </a:extLst>
              </a:tr>
              <a:tr h="771039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46 959,2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0,71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9092943"/>
                  </a:ext>
                </a:extLst>
              </a:tr>
              <a:tr h="841307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2 250 354,45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34,1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24352396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" y="-26333"/>
            <a:ext cx="9906000" cy="7078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1376">
                <a:srgbClr val="FFFFEB"/>
              </a:gs>
              <a:gs pos="74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i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Расходы  бюджета Талдомского городского округа</a:t>
            </a:r>
            <a:endParaRPr kumimoji="0" lang="ru-RU" altLang="ru-RU" sz="2000" i="1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i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социально-культурную сферу на </a:t>
            </a:r>
            <a:r>
              <a:rPr kumimoji="0" lang="ru-RU" altLang="ru-RU" sz="200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kumimoji="0" lang="ru-RU" altLang="ru-RU" sz="2000" i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kumimoji="0" lang="ru-RU" altLang="ru-RU" sz="2000" i="1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808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41563"/>
            <a:ext cx="9906000" cy="6694140"/>
          </a:xfrm>
          <a:prstGeom prst="rect">
            <a:avLst/>
          </a:prstGeom>
          <a:gradFill>
            <a:gsLst>
              <a:gs pos="13000">
                <a:schemeClr val="tx1"/>
              </a:gs>
              <a:gs pos="37225">
                <a:srgbClr val="FFFFEB"/>
              </a:gs>
              <a:gs pos="88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-будет 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продолжена работа по содержанию всей имеющейся сети бюджетных учреждений в отраслях образования, культуры, физической культуры и спорта, укреплению их материально-технической базы, созданию безопасных условий пребывания в учреждениях социально-культурной сферы. Приоритетным направлением бюджетной политики на </a:t>
            </a:r>
            <a:r>
              <a:rPr lang="ru-RU" sz="1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в сфере образования является  дальнейшее совершенствование структуры отрасли образования в округе, повышение эффективности расходов на функционирование отрасли, поддержание уровня оплаты труда работников образовательных учреждений, удовлетворение потребности в местах в детских дошкольных учреждениях, дальнейшее развитие учреждений дополнительного образования детей в сфере </a:t>
            </a:r>
            <a:r>
              <a:rPr lang="ru-RU" sz="1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культуры.       - будет 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продолжена работа по обновлению материально-технической базы для реализации основных и дополнительных общеобразовательных программ цифрового и гуманитарного профилей в сельских школах округа. В сфере социальной защиты населения приоритетными являются дальнейшее развитие и совершенствование мер социальной поддержки отдельных категорий граждан городского округа, создание </a:t>
            </a:r>
            <a:r>
              <a:rPr lang="ru-RU" sz="1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безбарьерной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среды для людей с ограниченными возможностями здоровья, безусловное выполнение обязательств по выплате социальных пособий и компенсаций. Будет продолжена политика стабилизации доли расходов бюджета на управление путем оптимизации структуры управления, уменьшения непроизводительных расходов. В </a:t>
            </a:r>
            <a:r>
              <a:rPr lang="ru-RU" sz="1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указанные расходы в структуре расходов бюджета составят 4,1 % от всех расходов бюджета.</a:t>
            </a: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Дальнейшее развитие получит система предоставления государственных и муниципальных услуг на базе многофункционального центра предоставления государственных и муниципальных услуг.</a:t>
            </a: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Значительные объемы работ предусмотрены в отрасли жилищно-коммунального хозяйства. На строительство, реконструкцию и капитальный ремонт объектов инженерной инфраструктуры и формирование современной комфортной среды проживания будет направлено 730,3 млн. руб. </a:t>
            </a: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Продолжится работа по организации и совершенствованию транспортного обслуживания населения по </a:t>
            </a:r>
            <a:r>
              <a:rPr lang="ru-RU" sz="1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внутримуниципальным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маршрутам на основе долгосрочного договора на транспортное обслуживание населения округа сроком на </a:t>
            </a:r>
            <a:r>
              <a:rPr lang="ru-RU" sz="1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года 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92 255,0 тыс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будет выделено из бюджета в </a:t>
            </a:r>
            <a:r>
              <a:rPr lang="ru-RU" sz="1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на транспортное обслуживание населения округа. Реализация бюджетной политики в области транспортного обслуживания позволит сохранить действующую маршрутную сеть и гарантировать предоставление услуг транспортом общего пользования на внутримуниципальных маршрутах с низким пассажиропотоком. </a:t>
            </a: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За счет средств Дорожного фонда и доходов бюджета Талдомского городского округа предусмотрены ассигнования в сумме </a:t>
            </a:r>
            <a:endParaRPr lang="en-US" sz="13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696 366,94 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на содержание и ремонт автомобильных дорог общего пользования. </a:t>
            </a: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На муниципальную поддержку развития малого и среднего предпринимательства в</a:t>
            </a:r>
            <a:r>
              <a:rPr lang="ru-RU" sz="13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Талдомском городского округе будет направлено    3900,0тыс. рублей. Финансирование будет осуществляться в рамках реализации мероприятий соответствующей муниципальной программы Талдомского городского округа, направленных на создание и развитие инфраструктуры поддержки субъектов малого и среднего предпринимательства.</a:t>
            </a: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Будет продолжена программа предоставления социальных выплат на приобретение жилья молодым семьям, программа формирования современной комфортной среды проживания, программа переселения граждан из аварийного жилья, программы экологического благополучия территории и безопасности населения.</a:t>
            </a:r>
          </a:p>
        </p:txBody>
      </p:sp>
    </p:spTree>
    <p:extLst>
      <p:ext uri="{BB962C8B-B14F-4D97-AF65-F5344CB8AC3E}">
        <p14:creationId xmlns:p14="http://schemas.microsoft.com/office/powerpoint/2010/main" val="971685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07586"/>
              </p:ext>
            </p:extLst>
          </p:nvPr>
        </p:nvGraphicFramePr>
        <p:xfrm>
          <a:off x="0" y="3979719"/>
          <a:ext cx="9905999" cy="2936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6064">
                  <a:extLst>
                    <a:ext uri="{9D8B030D-6E8A-4147-A177-3AD203B41FA5}">
                      <a16:colId xmlns:a16="http://schemas.microsoft.com/office/drawing/2014/main" val="1085350515"/>
                    </a:ext>
                  </a:extLst>
                </a:gridCol>
                <a:gridCol w="1222267">
                  <a:extLst>
                    <a:ext uri="{9D8B030D-6E8A-4147-A177-3AD203B41FA5}">
                      <a16:colId xmlns:a16="http://schemas.microsoft.com/office/drawing/2014/main" val="2187949970"/>
                    </a:ext>
                  </a:extLst>
                </a:gridCol>
                <a:gridCol w="1541714">
                  <a:extLst>
                    <a:ext uri="{9D8B030D-6E8A-4147-A177-3AD203B41FA5}">
                      <a16:colId xmlns:a16="http://schemas.microsoft.com/office/drawing/2014/main" val="429473592"/>
                    </a:ext>
                  </a:extLst>
                </a:gridCol>
                <a:gridCol w="1309255">
                  <a:extLst>
                    <a:ext uri="{9D8B030D-6E8A-4147-A177-3AD203B41FA5}">
                      <a16:colId xmlns:a16="http://schemas.microsoft.com/office/drawing/2014/main" val="665281835"/>
                    </a:ext>
                  </a:extLst>
                </a:gridCol>
                <a:gridCol w="1922318">
                  <a:extLst>
                    <a:ext uri="{9D8B030D-6E8A-4147-A177-3AD203B41FA5}">
                      <a16:colId xmlns:a16="http://schemas.microsoft.com/office/drawing/2014/main" val="2816889121"/>
                    </a:ext>
                  </a:extLst>
                </a:gridCol>
                <a:gridCol w="2154381">
                  <a:extLst>
                    <a:ext uri="{9D8B030D-6E8A-4147-A177-3AD203B41FA5}">
                      <a16:colId xmlns:a16="http://schemas.microsoft.com/office/drawing/2014/main" val="3434536086"/>
                    </a:ext>
                  </a:extLst>
                </a:gridCol>
              </a:tblGrid>
              <a:tr h="80601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</a:p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 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</a:t>
                      </a:r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исполнение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200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  <a:p>
                      <a:pPr algn="ctr"/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r>
                        <a:rPr lang="ru-RU" sz="12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Прогноз 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</a:t>
                      </a:r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</a:t>
                      </a:r>
                      <a:r>
                        <a:rPr lang="ru-RU" sz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r>
                        <a:rPr lang="ru-RU" sz="12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7716208"/>
                  </a:ext>
                </a:extLst>
              </a:tr>
              <a:tr h="29708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4 969 825,27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5 528 432,6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6 561 474,408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5 592 026,363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5 054 300,549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24536825"/>
                  </a:ext>
                </a:extLst>
              </a:tr>
              <a:tr h="468007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</a:t>
                      </a:r>
                    </a:p>
                    <a:p>
                      <a:pPr algn="l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2 937 646,8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3 110 258,3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3 799 247,408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8000">
                          <a:schemeClr val="tx1"/>
                        </a:gs>
                        <a:gs pos="42000">
                          <a:srgbClr val="FFFFEB"/>
                        </a:gs>
                        <a:gs pos="8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2 394 838,363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1 911 623,549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29690021"/>
                  </a:ext>
                </a:extLst>
              </a:tr>
              <a:tr h="29708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5 102 236,97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5 740 067,5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607 819,4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5 631 741,519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5 079 432,399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0658744"/>
                  </a:ext>
                </a:extLst>
              </a:tr>
              <a:tr h="50504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(-)</a:t>
                      </a:r>
                    </a:p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Профицит(+)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-132 411,7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-211 634,90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-46 344,992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-39 715,156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-25 131,85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34806044"/>
                  </a:ext>
                </a:extLst>
              </a:tr>
              <a:tr h="50504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долг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96 840 617,10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99 408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114,37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30 202,833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         0,00</a:t>
                      </a:r>
                    </a:p>
                  </a:txBody>
                  <a:tcPr marL="68580" marR="68580" marT="0" marB="0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87100731"/>
                  </a:ext>
                </a:extLst>
              </a:tr>
            </a:tbl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526775276"/>
              </p:ext>
            </p:extLst>
          </p:nvPr>
        </p:nvGraphicFramePr>
        <p:xfrm>
          <a:off x="487974" y="868298"/>
          <a:ext cx="8827476" cy="2866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735950194"/>
              </p:ext>
            </p:extLst>
          </p:nvPr>
        </p:nvGraphicFramePr>
        <p:xfrm>
          <a:off x="1" y="574766"/>
          <a:ext cx="9906000" cy="3446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0"/>
            <a:ext cx="9906000" cy="1164421"/>
          </a:xfrm>
          <a:prstGeom prst="rect">
            <a:avLst/>
          </a:prstGeom>
          <a:gradFill>
            <a:gsLst>
              <a:gs pos="35000">
                <a:srgbClr val="FFFFEB"/>
              </a:gs>
              <a:gs pos="70000">
                <a:schemeClr val="tx1"/>
              </a:gs>
              <a:gs pos="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1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ИНФОРМАЦИЯ  ОБ ОСНОВНЫХ  ХАРАКТЕРИСТИКАХ   БЮДЖЕТА ТАЛДОМСКОГО ГОРОДСКОГО ОКРУГА НА ОЧЕРЕДНОЙ </a:t>
            </a:r>
            <a:r>
              <a:rPr lang="ru-RU" sz="14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2026 </a:t>
            </a:r>
            <a:r>
              <a:rPr lang="ru-RU" sz="1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 И НА ПЛАНОВЫЙ  ПЕРИОД  </a:t>
            </a:r>
            <a:r>
              <a:rPr lang="ru-RU" sz="14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2027-2028 </a:t>
            </a:r>
            <a:r>
              <a:rPr lang="ru-RU" sz="1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ГОДОВ  </a:t>
            </a:r>
          </a:p>
          <a:p>
            <a:pPr algn="r">
              <a:lnSpc>
                <a:spcPct val="150000"/>
              </a:lnSpc>
              <a:spcAft>
                <a:spcPts val="800"/>
              </a:spcAft>
            </a:pPr>
            <a:r>
              <a:rPr lang="ru-RU" sz="1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СРАВНЕНИИ  С ДВУМЯ  ПРЕДЫДУЩИМИ ПЕРИОДАМИ </a:t>
            </a:r>
            <a:r>
              <a:rPr lang="ru-RU" sz="14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2024 </a:t>
            </a:r>
            <a:r>
              <a:rPr lang="ru-RU" sz="1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ОТЧЕТНЫМ И ТЕКУЩИМ </a:t>
            </a:r>
            <a:r>
              <a:rPr lang="ru-RU" sz="14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 </a:t>
            </a:r>
            <a:r>
              <a:rPr lang="ru-RU" sz="1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ГОДАМИ </a:t>
            </a:r>
            <a:r>
              <a:rPr lang="ru-RU" sz="10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20113649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</a:t>
            </a: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2024-2028 </a:t>
            </a: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 в динамике</a:t>
            </a: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B70C7D6-C6D6-44BF-8BE8-883ACC97E8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6860779"/>
              </p:ext>
            </p:extLst>
          </p:nvPr>
        </p:nvGraphicFramePr>
        <p:xfrm>
          <a:off x="0" y="1619795"/>
          <a:ext cx="9905999" cy="54339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21658">
                  <a:extLst>
                    <a:ext uri="{9D8B030D-6E8A-4147-A177-3AD203B41FA5}">
                      <a16:colId xmlns:a16="http://schemas.microsoft.com/office/drawing/2014/main" val="464255668"/>
                    </a:ext>
                  </a:extLst>
                </a:gridCol>
                <a:gridCol w="899624">
                  <a:extLst>
                    <a:ext uri="{9D8B030D-6E8A-4147-A177-3AD203B41FA5}">
                      <a16:colId xmlns:a16="http://schemas.microsoft.com/office/drawing/2014/main" val="1054492184"/>
                    </a:ext>
                  </a:extLst>
                </a:gridCol>
                <a:gridCol w="955963">
                  <a:extLst>
                    <a:ext uri="{9D8B030D-6E8A-4147-A177-3AD203B41FA5}">
                      <a16:colId xmlns:a16="http://schemas.microsoft.com/office/drawing/2014/main" val="3705838602"/>
                    </a:ext>
                  </a:extLst>
                </a:gridCol>
                <a:gridCol w="891864">
                  <a:extLst>
                    <a:ext uri="{9D8B030D-6E8A-4147-A177-3AD203B41FA5}">
                      <a16:colId xmlns:a16="http://schemas.microsoft.com/office/drawing/2014/main" val="163174056"/>
                    </a:ext>
                  </a:extLst>
                </a:gridCol>
                <a:gridCol w="697056">
                  <a:extLst>
                    <a:ext uri="{9D8B030D-6E8A-4147-A177-3AD203B41FA5}">
                      <a16:colId xmlns:a16="http://schemas.microsoft.com/office/drawing/2014/main" val="478688299"/>
                    </a:ext>
                  </a:extLst>
                </a:gridCol>
                <a:gridCol w="850220">
                  <a:extLst>
                    <a:ext uri="{9D8B030D-6E8A-4147-A177-3AD203B41FA5}">
                      <a16:colId xmlns:a16="http://schemas.microsoft.com/office/drawing/2014/main" val="2685779947"/>
                    </a:ext>
                  </a:extLst>
                </a:gridCol>
                <a:gridCol w="771736">
                  <a:extLst>
                    <a:ext uri="{9D8B030D-6E8A-4147-A177-3AD203B41FA5}">
                      <a16:colId xmlns:a16="http://schemas.microsoft.com/office/drawing/2014/main" val="119874923"/>
                    </a:ext>
                  </a:extLst>
                </a:gridCol>
                <a:gridCol w="945989">
                  <a:extLst>
                    <a:ext uri="{9D8B030D-6E8A-4147-A177-3AD203B41FA5}">
                      <a16:colId xmlns:a16="http://schemas.microsoft.com/office/drawing/2014/main" val="3321612736"/>
                    </a:ext>
                  </a:extLst>
                </a:gridCol>
                <a:gridCol w="771889">
                  <a:extLst>
                    <a:ext uri="{9D8B030D-6E8A-4147-A177-3AD203B41FA5}">
                      <a16:colId xmlns:a16="http://schemas.microsoft.com/office/drawing/2014/main" val="1356282074"/>
                    </a:ext>
                  </a:extLst>
                </a:gridCol>
              </a:tblGrid>
              <a:tr h="42626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endParaRPr lang="ru-RU" sz="12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2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endParaRPr lang="ru-RU" sz="12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                                    на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937206"/>
                  </a:ext>
                </a:extLst>
              </a:tr>
              <a:tr h="3595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31168888"/>
                  </a:ext>
                </a:extLst>
              </a:tr>
              <a:tr h="359587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2 032 178,476</a:t>
                      </a:r>
                    </a:p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2 418 174,30</a:t>
                      </a:r>
                    </a:p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2 762 227,00</a:t>
                      </a:r>
                    </a:p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114,23</a:t>
                      </a:r>
                    </a:p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3 197 188,00</a:t>
                      </a:r>
                    </a:p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115,75</a:t>
                      </a:r>
                    </a:p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3 142 677,00</a:t>
                      </a:r>
                    </a:p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98,30</a:t>
                      </a:r>
                    </a:p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1679090"/>
                  </a:ext>
                </a:extLst>
              </a:tr>
              <a:tr h="187255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ПРИБЫЛЬ, ДОХОДЫ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1 427 690,000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1 815 000,00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2 105 536,00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116,01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2 390 253,00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113,52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2 390 667,00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9599530"/>
                  </a:ext>
                </a:extLst>
              </a:tr>
              <a:tr h="715557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ТОВАРЫ (РАБОТЫ, УСЛУГИ), РЕАЛИЗУЕМЫЕ НА ТЕРРИТОРИИ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67 396,778</a:t>
                      </a:r>
                    </a:p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70 500,00</a:t>
                      </a:r>
                    </a:p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78 355,00</a:t>
                      </a:r>
                    </a:p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111,14</a:t>
                      </a:r>
                    </a:p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90 049,00</a:t>
                      </a:r>
                    </a:p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114,92</a:t>
                      </a:r>
                    </a:p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90 497,00</a:t>
                      </a:r>
                    </a:p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100,50</a:t>
                      </a:r>
                    </a:p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97339767"/>
                  </a:ext>
                </a:extLst>
              </a:tr>
              <a:tr h="187255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168 051,384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185 241,40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188 220,00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101,61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264 265,00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140,40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264 807,00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87932015"/>
                  </a:ext>
                </a:extLst>
              </a:tr>
              <a:tr h="187255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ИМУЩЕСТВО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191 327,567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183 000,00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200 337,00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109,47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209 831,00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104,74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210 128,00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3406349"/>
                  </a:ext>
                </a:extLst>
              </a:tr>
              <a:tr h="187255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18 646,975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31 525,00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116,76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34 159,00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108,36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34 878,00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97459696"/>
                  </a:ext>
                </a:extLst>
              </a:tr>
              <a:tr h="715557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ЗАДОЛЖЕННОСТЬ И ПЕРЕРАСЧЕТЫ ПО ОТМЕНЕННЫМ НАЛОГАМ, СБОРАМ И ИНЫМ ОБЯЗАТЕЛЬНЫМ ПЛАТЕЖАМ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03916792"/>
                  </a:ext>
                </a:extLst>
              </a:tr>
              <a:tr h="893542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72 273,060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73 441,00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79 354,00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108,05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82 165,00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103,54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81 545,00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27513329"/>
                  </a:ext>
                </a:extLst>
              </a:tr>
              <a:tr h="359587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130,326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37677485"/>
                  </a:ext>
                </a:extLst>
              </a:tr>
              <a:tr h="537572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 И КОМПЕНСАЦИИ ЗАТРАТ ГОСУДАРСТВА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12 425,631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55 066,00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458,88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99025792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</a:t>
            </a: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2024-2028 </a:t>
            </a: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 в динамике</a:t>
            </a: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B70C7D6-C6D6-44BF-8BE8-883ACC97E8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121372"/>
              </p:ext>
            </p:extLst>
          </p:nvPr>
        </p:nvGraphicFramePr>
        <p:xfrm>
          <a:off x="0" y="1619795"/>
          <a:ext cx="9905998" cy="53219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1154">
                  <a:extLst>
                    <a:ext uri="{9D8B030D-6E8A-4147-A177-3AD203B41FA5}">
                      <a16:colId xmlns:a16="http://schemas.microsoft.com/office/drawing/2014/main" val="464255668"/>
                    </a:ext>
                  </a:extLst>
                </a:gridCol>
                <a:gridCol w="950291">
                  <a:extLst>
                    <a:ext uri="{9D8B030D-6E8A-4147-A177-3AD203B41FA5}">
                      <a16:colId xmlns:a16="http://schemas.microsoft.com/office/drawing/2014/main" val="1054492184"/>
                    </a:ext>
                  </a:extLst>
                </a:gridCol>
                <a:gridCol w="935181">
                  <a:extLst>
                    <a:ext uri="{9D8B030D-6E8A-4147-A177-3AD203B41FA5}">
                      <a16:colId xmlns:a16="http://schemas.microsoft.com/office/drawing/2014/main" val="3705838602"/>
                    </a:ext>
                  </a:extLst>
                </a:gridCol>
                <a:gridCol w="893618">
                  <a:extLst>
                    <a:ext uri="{9D8B030D-6E8A-4147-A177-3AD203B41FA5}">
                      <a16:colId xmlns:a16="http://schemas.microsoft.com/office/drawing/2014/main" val="163174056"/>
                    </a:ext>
                  </a:extLst>
                </a:gridCol>
                <a:gridCol w="581890">
                  <a:extLst>
                    <a:ext uri="{9D8B030D-6E8A-4147-A177-3AD203B41FA5}">
                      <a16:colId xmlns:a16="http://schemas.microsoft.com/office/drawing/2014/main" val="478688299"/>
                    </a:ext>
                  </a:extLst>
                </a:gridCol>
                <a:gridCol w="966355">
                  <a:extLst>
                    <a:ext uri="{9D8B030D-6E8A-4147-A177-3AD203B41FA5}">
                      <a16:colId xmlns:a16="http://schemas.microsoft.com/office/drawing/2014/main" val="2685779947"/>
                    </a:ext>
                  </a:extLst>
                </a:gridCol>
                <a:gridCol w="622071">
                  <a:extLst>
                    <a:ext uri="{9D8B030D-6E8A-4147-A177-3AD203B41FA5}">
                      <a16:colId xmlns:a16="http://schemas.microsoft.com/office/drawing/2014/main" val="119874923"/>
                    </a:ext>
                  </a:extLst>
                </a:gridCol>
                <a:gridCol w="957350">
                  <a:extLst>
                    <a:ext uri="{9D8B030D-6E8A-4147-A177-3AD203B41FA5}">
                      <a16:colId xmlns:a16="http://schemas.microsoft.com/office/drawing/2014/main" val="3321612736"/>
                    </a:ext>
                  </a:extLst>
                </a:gridCol>
                <a:gridCol w="658088">
                  <a:extLst>
                    <a:ext uri="{9D8B030D-6E8A-4147-A177-3AD203B41FA5}">
                      <a16:colId xmlns:a16="http://schemas.microsoft.com/office/drawing/2014/main" val="1356282074"/>
                    </a:ext>
                  </a:extLst>
                </a:gridCol>
              </a:tblGrid>
              <a:tr h="36753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  <a:p>
                      <a:pPr algn="ctr" rtl="0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</a:t>
                      </a:r>
                    </a:p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                                    на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937206"/>
                  </a:ext>
                </a:extLst>
              </a:tr>
              <a:tr h="3168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</a:p>
                    <a:p>
                      <a:pPr algn="ctr" rtl="0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</a:p>
                    <a:p>
                      <a:pPr algn="ctr" rtl="0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</a:p>
                    <a:p>
                      <a:pPr algn="ctr" rtl="0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0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31168888"/>
                  </a:ext>
                </a:extLst>
              </a:tr>
              <a:tr h="366920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62 060,548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38 951,90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56 900,00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146,08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59 400,00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104,39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51 100,00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86,03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56246979"/>
                  </a:ext>
                </a:extLst>
              </a:tr>
              <a:tr h="203641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12 062,344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83,33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9 955,00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82,96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86388577"/>
                  </a:ext>
                </a:extLst>
              </a:tr>
              <a:tr h="185305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113,8630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06214300"/>
                  </a:ext>
                </a:extLst>
              </a:tr>
              <a:tr h="185305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2 937 646,795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3 110 258,30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3 799 247,41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122,15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2 394 838,36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63,03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1 911 623,55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79,82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33078111"/>
                  </a:ext>
                </a:extLst>
              </a:tr>
              <a:tr h="548535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2 949 996,222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3 103 630,00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3 799 247,41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122,41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2 394 838,36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63,03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1 911 623,55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79,82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85072191"/>
                  </a:ext>
                </a:extLst>
              </a:tr>
              <a:tr h="366920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бюджетной системы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666 963,000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1 039 533,00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1 080 124,00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103,90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116 189,00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31936840"/>
                  </a:ext>
                </a:extLst>
              </a:tr>
              <a:tr h="345918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1 453 509,111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1 131 707,00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1 633 812,28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144,37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1 350 190,37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82,64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981 598,58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9222653"/>
                  </a:ext>
                </a:extLst>
              </a:tr>
              <a:tr h="366920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808 245,549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842 990,00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889 442,13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105,51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889 108,59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890 644,47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38566350"/>
                  </a:ext>
                </a:extLst>
              </a:tr>
              <a:tr h="185305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21 278,560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89 400,00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195 869,00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219,09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39 350,40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20,09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39 380,50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24531424"/>
                  </a:ext>
                </a:extLst>
              </a:tr>
              <a:tr h="380314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возврата остатков субсидий, субвенций и иных МБТ, имеющих целевое назначение прошлых лет</a:t>
                      </a: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2 114,750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630,500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32607493"/>
                  </a:ext>
                </a:extLst>
              </a:tr>
              <a:tr h="380314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-12 979,976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-12 349,43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8233258"/>
                  </a:ext>
                </a:extLst>
              </a:tr>
              <a:tr h="294319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ДОХОДОВ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4 969 825,271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5 528 432,60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6 561 474,41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118,69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5 592 026,36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85,23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5 054 300,55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64124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07821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031966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</a:t>
            </a: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2024 </a:t>
            </a: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-</a:t>
            </a: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2028 </a:t>
            </a: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288471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dirty="0">
                <a:latin typeface="Times New Roman"/>
              </a:rPr>
              <a:t>(</a:t>
            </a:r>
            <a:r>
              <a:rPr lang="ru-RU" sz="1050" dirty="0">
                <a:latin typeface="Times New Roman"/>
              </a:rPr>
              <a:t>тыс. р</a:t>
            </a:r>
            <a:r>
              <a:rPr lang="ru" sz="1050" dirty="0">
                <a:latin typeface="Times New Roman"/>
              </a:rPr>
              <a:t>уб.)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986651"/>
              </p:ext>
            </p:extLst>
          </p:nvPr>
        </p:nvGraphicFramePr>
        <p:xfrm>
          <a:off x="0" y="1593668"/>
          <a:ext cx="9906001" cy="52595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46200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304177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1031966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085404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4821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351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996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  <a:tr h="3204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182 1 00 00 000 00 0000 000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032 178 476,04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2 418 174,30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2 762 227,00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3 197 188,00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3 142 677,00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95152175"/>
                  </a:ext>
                </a:extLst>
              </a:tr>
              <a:tr h="3204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182 1 01 00 000 00 0000 000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ПРИБЫЛЬ, 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427 690 000,63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1 815 000,00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2 105 536,00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2 390 253,00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2 390 667,00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58510560"/>
                  </a:ext>
                </a:extLst>
              </a:tr>
              <a:tr h="3204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182 1 01 02 000 01 0000 110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427 690 000,63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1 815 000,00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2 105 536,00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2 390 253,00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2 390 667,00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0470189"/>
                  </a:ext>
                </a:extLst>
              </a:tr>
              <a:tr h="8002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182 1 01 02 010 01 0000 110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источником которых является налоговый агент, за исключением доходов, в отношении которых исчисление и уплата налога осуществляются в соответствии со статьями 227, 227.1 и 228 Налогового кодекса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1 189 790 124,55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1 342 104,70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1 362 536,00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1 537 253,00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1 647 667,00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0871447"/>
                  </a:ext>
                </a:extLst>
              </a:tr>
              <a:tr h="11587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182 1 01 02 020 01 0000 110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от осуществления деятельности физическими лицами, зарегистрированными в качестве индивидуальных предпринимателей, нотариусов, занимающихся частной практикой, адвокатов, учредивших адвокатские кабинеты, и других лиц, занимающихся частной практикой в соответствии со статьей 227 Налогового кодекса Российской Федерации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1 189 502 552,19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1 342 082,70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1 362 536,00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1 537 253,00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1 647 667,00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2920988"/>
                  </a:ext>
                </a:extLst>
              </a:tr>
              <a:tr h="4812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182 1 01 02 030 01 0000 110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физическими лицами в соответствии со статьей 228 Налогового кодекса Российской Федерации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287 572,36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1 342 082,70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1 362 536,00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1 537 253,00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1 647 667,00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37653648"/>
                  </a:ext>
                </a:extLst>
              </a:tr>
              <a:tr h="9596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182 1 01 02 040 01 0000 110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виде фиксированных авансовых платежей с доходов, полученных физическими лицами, являющимися иностранными гражданами, осуществляющими трудовую деятельность по найму на основании патента в соответствии со статьей 227.1 Налогового кодекса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6 244 628,54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54249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9190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</a:t>
            </a: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2024-2028 </a:t>
            </a: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052560" y="1409700"/>
            <a:ext cx="853438" cy="17090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dirty="0">
                <a:latin typeface="Times New Roman"/>
              </a:rPr>
              <a:t> (</a:t>
            </a:r>
            <a:r>
              <a:rPr lang="ru-RU" sz="1050" dirty="0">
                <a:latin typeface="Times New Roman"/>
              </a:rPr>
              <a:t>тыс. р</a:t>
            </a:r>
            <a:r>
              <a:rPr lang="ru" sz="1050" dirty="0">
                <a:latin typeface="Times New Roman"/>
              </a:rPr>
              <a:t>уб.)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107931"/>
              </p:ext>
            </p:extLst>
          </p:nvPr>
        </p:nvGraphicFramePr>
        <p:xfrm>
          <a:off x="0" y="2136824"/>
          <a:ext cx="9881755" cy="47211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6491">
                  <a:extLst>
                    <a:ext uri="{9D8B030D-6E8A-4147-A177-3AD203B41FA5}">
                      <a16:colId xmlns:a16="http://schemas.microsoft.com/office/drawing/2014/main" val="2981221459"/>
                    </a:ext>
                  </a:extLst>
                </a:gridCol>
                <a:gridCol w="3467846">
                  <a:extLst>
                    <a:ext uri="{9D8B030D-6E8A-4147-A177-3AD203B41FA5}">
                      <a16:colId xmlns:a16="http://schemas.microsoft.com/office/drawing/2014/main" val="2782407137"/>
                    </a:ext>
                  </a:extLst>
                </a:gridCol>
                <a:gridCol w="847194">
                  <a:extLst>
                    <a:ext uri="{9D8B030D-6E8A-4147-A177-3AD203B41FA5}">
                      <a16:colId xmlns:a16="http://schemas.microsoft.com/office/drawing/2014/main" val="1185066147"/>
                    </a:ext>
                  </a:extLst>
                </a:gridCol>
                <a:gridCol w="836023">
                  <a:extLst>
                    <a:ext uri="{9D8B030D-6E8A-4147-A177-3AD203B41FA5}">
                      <a16:colId xmlns:a16="http://schemas.microsoft.com/office/drawing/2014/main" val="751139397"/>
                    </a:ext>
                  </a:extLst>
                </a:gridCol>
                <a:gridCol w="1173036">
                  <a:extLst>
                    <a:ext uri="{9D8B030D-6E8A-4147-A177-3AD203B41FA5}">
                      <a16:colId xmlns:a16="http://schemas.microsoft.com/office/drawing/2014/main" val="3290379373"/>
                    </a:ext>
                  </a:extLst>
                </a:gridCol>
                <a:gridCol w="1176029">
                  <a:extLst>
                    <a:ext uri="{9D8B030D-6E8A-4147-A177-3AD203B41FA5}">
                      <a16:colId xmlns:a16="http://schemas.microsoft.com/office/drawing/2014/main" val="3379883510"/>
                    </a:ext>
                  </a:extLst>
                </a:gridCol>
                <a:gridCol w="975136">
                  <a:extLst>
                    <a:ext uri="{9D8B030D-6E8A-4147-A177-3AD203B41FA5}">
                      <a16:colId xmlns:a16="http://schemas.microsoft.com/office/drawing/2014/main" val="1913917099"/>
                    </a:ext>
                  </a:extLst>
                </a:gridCol>
              </a:tblGrid>
              <a:tr h="9484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1 01 02 080 01 0000 110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части суммы налога, превышающей 650 000 рублей, относящейся к части налоговой базы, превышающей 5 000 000 рублей (за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исключением налога на доходы физических лиц с сумм прибыли контролируемой иностранной компании, в том числе фиксированной прибыли контролируемой иностранной компании)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613 721,58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80073980"/>
                  </a:ext>
                </a:extLst>
              </a:tr>
              <a:tr h="2351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1 01 02 130 01 0000 110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отношении доходов от долевого участия в организации, полученных в виде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дивидендов (в части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суммы налога, не превышающей 650 000 рублей)</a:t>
                      </a:r>
                      <a:b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373 300,89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33051624"/>
                  </a:ext>
                </a:extLst>
              </a:tr>
              <a:tr h="2328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1 01 02 140 01 0000 110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отношении доходов от долевого участия в организации, полученных в виде дивидендов (в части суммы налога, превышающей 650 000 рублей)</a:t>
                      </a:r>
                      <a:b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110 379 372,49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330 000,00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330 000,00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440 000,00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330 000,00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07054446"/>
                  </a:ext>
                </a:extLst>
              </a:tr>
              <a:tr h="3329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ТОВАРЫ (РАБОТЫ, УСЛУГИ), РЕАЛИЗУЕМЫЕ НА ТЕРРИТОРИИ РОССИЙСКОЙ ФЕДЕРАЦИИ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67 396 777,92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70 500,00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78 355,00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90 049,00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90 497,00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4501845"/>
                  </a:ext>
                </a:extLst>
              </a:tr>
              <a:tr h="3737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67 396 777,92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70 500,00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78 355,00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78 355,00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90 497,00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04717313"/>
                  </a:ext>
                </a:extLst>
              </a:tr>
              <a:tr h="1910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1 03 02 231 01 0000 110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дизельное топливо,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34 819 583,75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36 873,00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41 001,00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47 089,00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47 221,00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76337350"/>
                  </a:ext>
                </a:extLst>
              </a:tr>
              <a:tr h="4883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1 03 02 241 01 0000 110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70 500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91618253"/>
                  </a:ext>
                </a:extLst>
              </a:tr>
              <a:tr h="3821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1 03 02 251 01 0000110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92025107"/>
                  </a:ext>
                </a:extLst>
              </a:tr>
              <a:tr h="1910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1 03 02 261 01 0000 110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00,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42748995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13027"/>
              </p:ext>
            </p:extLst>
          </p:nvPr>
        </p:nvGraphicFramePr>
        <p:xfrm>
          <a:off x="0" y="1562497"/>
          <a:ext cx="9906001" cy="6223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2773">
                  <a:extLst>
                    <a:ext uri="{9D8B030D-6E8A-4147-A177-3AD203B41FA5}">
                      <a16:colId xmlns:a16="http://schemas.microsoft.com/office/drawing/2014/main" val="379541502"/>
                    </a:ext>
                  </a:extLst>
                </a:gridCol>
                <a:gridCol w="3470563">
                  <a:extLst>
                    <a:ext uri="{9D8B030D-6E8A-4147-A177-3AD203B41FA5}">
                      <a16:colId xmlns:a16="http://schemas.microsoft.com/office/drawing/2014/main" val="1708566156"/>
                    </a:ext>
                  </a:extLst>
                </a:gridCol>
                <a:gridCol w="852055">
                  <a:extLst>
                    <a:ext uri="{9D8B030D-6E8A-4147-A177-3AD203B41FA5}">
                      <a16:colId xmlns:a16="http://schemas.microsoft.com/office/drawing/2014/main" val="1240671220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4224704514"/>
                    </a:ext>
                  </a:extLst>
                </a:gridCol>
                <a:gridCol w="1174172">
                  <a:extLst>
                    <a:ext uri="{9D8B030D-6E8A-4147-A177-3AD203B41FA5}">
                      <a16:colId xmlns:a16="http://schemas.microsoft.com/office/drawing/2014/main" val="3319769201"/>
                    </a:ext>
                  </a:extLst>
                </a:gridCol>
                <a:gridCol w="1153391">
                  <a:extLst>
                    <a:ext uri="{9D8B030D-6E8A-4147-A177-3AD203B41FA5}">
                      <a16:colId xmlns:a16="http://schemas.microsoft.com/office/drawing/2014/main" val="2660001104"/>
                    </a:ext>
                  </a:extLst>
                </a:gridCol>
                <a:gridCol w="1021774">
                  <a:extLst>
                    <a:ext uri="{9D8B030D-6E8A-4147-A177-3AD203B41FA5}">
                      <a16:colId xmlns:a16="http://schemas.microsoft.com/office/drawing/2014/main" val="92168365"/>
                    </a:ext>
                  </a:extLst>
                </a:gridCol>
              </a:tblGrid>
              <a:tr h="16743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38857159"/>
                  </a:ext>
                </a:extLst>
              </a:tr>
              <a:tr h="2339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52362009"/>
                  </a:ext>
                </a:extLst>
              </a:tr>
              <a:tr h="2209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89539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851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</a:t>
            </a: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2024-2028 </a:t>
            </a: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dirty="0">
                <a:latin typeface="Times New Roman"/>
              </a:rPr>
              <a:t>(тыс.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944709"/>
              </p:ext>
            </p:extLst>
          </p:nvPr>
        </p:nvGraphicFramePr>
        <p:xfrm>
          <a:off x="0" y="1558638"/>
          <a:ext cx="9906001" cy="6139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1736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12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953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26510"/>
              </p:ext>
            </p:extLst>
          </p:nvPr>
        </p:nvGraphicFramePr>
        <p:xfrm>
          <a:off x="0" y="3167657"/>
          <a:ext cx="9906000" cy="32331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1717342824"/>
                    </a:ext>
                  </a:extLst>
                </a:gridCol>
                <a:gridCol w="3418609">
                  <a:extLst>
                    <a:ext uri="{9D8B030D-6E8A-4147-A177-3AD203B41FA5}">
                      <a16:colId xmlns:a16="http://schemas.microsoft.com/office/drawing/2014/main" val="2072552243"/>
                    </a:ext>
                  </a:extLst>
                </a:gridCol>
                <a:gridCol w="820882">
                  <a:extLst>
                    <a:ext uri="{9D8B030D-6E8A-4147-A177-3AD203B41FA5}">
                      <a16:colId xmlns:a16="http://schemas.microsoft.com/office/drawing/2014/main" val="3710589927"/>
                    </a:ext>
                  </a:extLst>
                </a:gridCol>
                <a:gridCol w="820882">
                  <a:extLst>
                    <a:ext uri="{9D8B030D-6E8A-4147-A177-3AD203B41FA5}">
                      <a16:colId xmlns:a16="http://schemas.microsoft.com/office/drawing/2014/main" val="1942329050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444682735"/>
                    </a:ext>
                  </a:extLst>
                </a:gridCol>
                <a:gridCol w="1152599">
                  <a:extLst>
                    <a:ext uri="{9D8B030D-6E8A-4147-A177-3AD203B41FA5}">
                      <a16:colId xmlns:a16="http://schemas.microsoft.com/office/drawing/2014/main" val="2144783854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2051049205"/>
                    </a:ext>
                  </a:extLst>
                </a:gridCol>
              </a:tblGrid>
              <a:tr h="4402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182 1 05 02 000 02 0000 110</a:t>
                      </a: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</a:t>
                      </a:r>
                    </a:p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34 743,37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81,40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84784402"/>
                  </a:ext>
                </a:extLst>
              </a:tr>
              <a:tr h="2952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182 1 05 03 000 01 0000 110</a:t>
                      </a: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</a:p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10 500,00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10 537,00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425863"/>
                  </a:ext>
                </a:extLst>
              </a:tr>
              <a:tr h="4402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1 05 04 000 02 0000 110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</a:p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11 153 975,54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4 693,00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77675707"/>
                  </a:ext>
                </a:extLst>
              </a:tr>
              <a:tr h="5852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1 05 04 010 02 0000 110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налогообложения, зачисляемый в бюджеты городских округов</a:t>
                      </a:r>
                    </a:p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11 153 975,54</a:t>
                      </a: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4 693,00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63958128"/>
                  </a:ext>
                </a:extLst>
              </a:tr>
              <a:tr h="7302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1 05 04 010 02 1000 110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налогообложения, зачисляемый в бюджеты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11 153 975,54</a:t>
                      </a: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4 693,00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03668758"/>
                  </a:ext>
                </a:extLst>
              </a:tr>
              <a:tr h="5852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1 05 07 000 01 0000 110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специального налогового режима "Автоматизированная упрощенная система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налогообложения"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190 560,88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84520270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403957"/>
              </p:ext>
            </p:extLst>
          </p:nvPr>
        </p:nvGraphicFramePr>
        <p:xfrm>
          <a:off x="0" y="6369627"/>
          <a:ext cx="9905999" cy="5103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59701707"/>
                    </a:ext>
                  </a:extLst>
                </a:gridCol>
                <a:gridCol w="3409406">
                  <a:extLst>
                    <a:ext uri="{9D8B030D-6E8A-4147-A177-3AD203B41FA5}">
                      <a16:colId xmlns:a16="http://schemas.microsoft.com/office/drawing/2014/main" val="1435898293"/>
                    </a:ext>
                  </a:extLst>
                </a:gridCol>
                <a:gridCol w="836023">
                  <a:extLst>
                    <a:ext uri="{9D8B030D-6E8A-4147-A177-3AD203B41FA5}">
                      <a16:colId xmlns:a16="http://schemas.microsoft.com/office/drawing/2014/main" val="2692840871"/>
                    </a:ext>
                  </a:extLst>
                </a:gridCol>
                <a:gridCol w="816029">
                  <a:extLst>
                    <a:ext uri="{9D8B030D-6E8A-4147-A177-3AD203B41FA5}">
                      <a16:colId xmlns:a16="http://schemas.microsoft.com/office/drawing/2014/main" val="173584594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4128327332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361988762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944959012"/>
                    </a:ext>
                  </a:extLst>
                </a:gridCol>
              </a:tblGrid>
              <a:tr h="3163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182 1 06 00 000 00 0000 000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ИМУЩЕСТВО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191 327 566,58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183 000,00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200 337,00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209 831,00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210 128,00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75467770"/>
                  </a:ext>
                </a:extLst>
              </a:tr>
              <a:tr h="1939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182 1 06 01 000 00 0000 110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926 779,55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71 135,00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80 629,00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80 926,00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56242766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717155C7-5B11-4FDA-A2C0-0B2ED5FAC5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379931"/>
              </p:ext>
            </p:extLst>
          </p:nvPr>
        </p:nvGraphicFramePr>
        <p:xfrm>
          <a:off x="0" y="1985554"/>
          <a:ext cx="9905999" cy="11571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1849">
                  <a:extLst>
                    <a:ext uri="{9D8B030D-6E8A-4147-A177-3AD203B41FA5}">
                      <a16:colId xmlns:a16="http://schemas.microsoft.com/office/drawing/2014/main" val="306815808"/>
                    </a:ext>
                  </a:extLst>
                </a:gridCol>
                <a:gridCol w="3407090">
                  <a:extLst>
                    <a:ext uri="{9D8B030D-6E8A-4147-A177-3AD203B41FA5}">
                      <a16:colId xmlns:a16="http://schemas.microsoft.com/office/drawing/2014/main" val="3606359662"/>
                    </a:ext>
                  </a:extLst>
                </a:gridCol>
                <a:gridCol w="819689">
                  <a:extLst>
                    <a:ext uri="{9D8B030D-6E8A-4147-A177-3AD203B41FA5}">
                      <a16:colId xmlns:a16="http://schemas.microsoft.com/office/drawing/2014/main" val="2256198095"/>
                    </a:ext>
                  </a:extLst>
                </a:gridCol>
                <a:gridCol w="831096">
                  <a:extLst>
                    <a:ext uri="{9D8B030D-6E8A-4147-A177-3AD203B41FA5}">
                      <a16:colId xmlns:a16="http://schemas.microsoft.com/office/drawing/2014/main" val="4273248978"/>
                    </a:ext>
                  </a:extLst>
                </a:gridCol>
                <a:gridCol w="1155425">
                  <a:extLst>
                    <a:ext uri="{9D8B030D-6E8A-4147-A177-3AD203B41FA5}">
                      <a16:colId xmlns:a16="http://schemas.microsoft.com/office/drawing/2014/main" val="4231319226"/>
                    </a:ext>
                  </a:extLst>
                </a:gridCol>
                <a:gridCol w="1155425">
                  <a:extLst>
                    <a:ext uri="{9D8B030D-6E8A-4147-A177-3AD203B41FA5}">
                      <a16:colId xmlns:a16="http://schemas.microsoft.com/office/drawing/2014/main" val="1674322236"/>
                    </a:ext>
                  </a:extLst>
                </a:gridCol>
                <a:gridCol w="1155425">
                  <a:extLst>
                    <a:ext uri="{9D8B030D-6E8A-4147-A177-3AD203B41FA5}">
                      <a16:colId xmlns:a16="http://schemas.microsoft.com/office/drawing/2014/main" val="3001738595"/>
                    </a:ext>
                  </a:extLst>
                </a:gridCol>
              </a:tblGrid>
              <a:tr h="2818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1 05 00 000 00 0000 110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168 051 381,95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185 241,40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188 220,00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264 265,00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264 807,00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14494701"/>
                  </a:ext>
                </a:extLst>
              </a:tr>
              <a:tr h="2878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182 105 01 010 00 0000 110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налогообложения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156 672 102,16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172 000,00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182 985,00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248 995,00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249 292,00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38504681"/>
                  </a:ext>
                </a:extLst>
              </a:tr>
              <a:tr h="3021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182 1 05 01 011 01 0000 110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135 695 601,57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148 000,13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158 985,00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216 995,00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217 292,00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2622623"/>
                  </a:ext>
                </a:extLst>
              </a:tr>
              <a:tr h="2342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182 1 05 01 021 01 0000 110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20 976 500,59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741947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4174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</a:t>
            </a: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2024-2028 </a:t>
            </a: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0058000"/>
              </p:ext>
            </p:extLst>
          </p:nvPr>
        </p:nvGraphicFramePr>
        <p:xfrm>
          <a:off x="0" y="1632857"/>
          <a:ext cx="9906001" cy="548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19424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1798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745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74036"/>
              </p:ext>
            </p:extLst>
          </p:nvPr>
        </p:nvGraphicFramePr>
        <p:xfrm>
          <a:off x="-1" y="2202873"/>
          <a:ext cx="9906000" cy="46783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:a16="http://schemas.microsoft.com/office/drawing/2014/main" val="23078450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3430093147"/>
                    </a:ext>
                  </a:extLst>
                </a:gridCol>
                <a:gridCol w="832694">
                  <a:extLst>
                    <a:ext uri="{9D8B030D-6E8A-4147-A177-3AD203B41FA5}">
                      <a16:colId xmlns:a16="http://schemas.microsoft.com/office/drawing/2014/main" val="896506772"/>
                    </a:ext>
                  </a:extLst>
                </a:gridCol>
                <a:gridCol w="832694">
                  <a:extLst>
                    <a:ext uri="{9D8B030D-6E8A-4147-A177-3AD203B41FA5}">
                      <a16:colId xmlns:a16="http://schemas.microsoft.com/office/drawing/2014/main" val="2727416092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2672624707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2484819861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238783057"/>
                    </a:ext>
                  </a:extLst>
                </a:gridCol>
              </a:tblGrid>
              <a:tr h="4856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182 1 06 01 020 04 0000 110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56 926 779,55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71 135,00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80 629,00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80 926,00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46554059"/>
                  </a:ext>
                </a:extLst>
              </a:tr>
              <a:tr h="780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1 06 01 020 04 1000 110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56 926 779,55</a:t>
                      </a: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71 135,00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80 629,00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80 926,00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80472513"/>
                  </a:ext>
                </a:extLst>
              </a:tr>
              <a:tr h="3631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1 06 06 000 00 0000 110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134 400 787,03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121 000,00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129 202,00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129 202,00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129 202,00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43181697"/>
                  </a:ext>
                </a:extLst>
              </a:tr>
              <a:tr h="339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1 06 06 030 00 0000 110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65 369 288,09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64886384"/>
                  </a:ext>
                </a:extLst>
              </a:tr>
              <a:tr h="339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1 06 06 032 04 0000 110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15534746"/>
                  </a:ext>
                </a:extLst>
              </a:tr>
              <a:tr h="780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1 06 06 032 04 1000 110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65 369 288,09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7860114"/>
                  </a:ext>
                </a:extLst>
              </a:tr>
              <a:tr h="339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1 06 06 040 00 0000 110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69 031 498,94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74 202,00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74 202,00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74 202,00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69124524"/>
                  </a:ext>
                </a:extLst>
              </a:tr>
              <a:tr h="4694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1 06 06 042 04 0000 110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74 202,00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74 202,00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74 202,00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64125651"/>
                  </a:ext>
                </a:extLst>
              </a:tr>
              <a:tr h="780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1 06 06 042 04 1000 110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69 031 498,94</a:t>
                      </a: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74 202,00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74 202,00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74 202,00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1048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8252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5232903" cy="7017306"/>
          </a:xfrm>
          <a:prstGeom prst="rect">
            <a:avLst/>
          </a:prstGeom>
          <a:gradFill>
            <a:gsLst>
              <a:gs pos="82000">
                <a:schemeClr val="tx1"/>
              </a:gs>
              <a:gs pos="50000">
                <a:schemeClr val="tx2">
                  <a:lumMod val="20000"/>
                  <a:lumOff val="80000"/>
                </a:schemeClr>
              </a:gs>
              <a:gs pos="18000">
                <a:srgbClr val="FFFFEB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 ЖИТЕЛИ  </a:t>
            </a:r>
          </a:p>
          <a:p>
            <a:pPr algn="ctr"/>
            <a:r>
              <a:rPr lang="ru-RU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 ГОРОДСКОГО  ОКРУГА!</a:t>
            </a:r>
            <a:endParaRPr lang="ru-RU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effectLst>
                  <a:glow rad="127000">
                    <a:schemeClr val="bg2">
                      <a:lumMod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i="1" dirty="0">
                <a:effectLst>
                  <a:glow rad="127000">
                    <a:schemeClr val="bg2">
                      <a:lumMod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Представляем вашему вниманию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котором в доступной форме изложено, на какие цели и в каком объеме направляются бюджетные ресурсы на  плановый период 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2026-2028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годы, какие результаты ожидаются в отчетном 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году.  Жители округа должны не только знать, но и иметь возможность сделать выводы об эффективности расходов и их целевом использовании.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Бюджет для граждан разрабатывается для ознакомления граждан (заинтересованных пользователей) с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задачами и приоритетными направлениями бюджетной политики, основными условиями формирования и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бюджетов, источниками доходов бюджетов, обоснованиями бюджетных расходов, планируемыми и достигнутыми результатами использования бюджетных ассигнований, а также вовлечения граждан в обсуждение бюджетных решений.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Для граждан показатели бюджета Талдомского городского округа  за отчетный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год, текущий 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2026-2028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 представлены в виде графиков, диаграмм, слайдов и числовых значений, чтобы каждый без труда мог понять каким образом прогнозируется бюджет по доходам и расходам.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«Бюджет для граждан» направлен на получение обратной связи от граждан, которым интересны современные проблемы муниципальных финансов в Талдомском городском округе.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12" y="0"/>
            <a:ext cx="4690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659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</a:t>
            </a: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2024-2028 </a:t>
            </a: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0164227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1991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532909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83227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72837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919743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873970"/>
              </p:ext>
            </p:extLst>
          </p:nvPr>
        </p:nvGraphicFramePr>
        <p:xfrm>
          <a:off x="0" y="2199562"/>
          <a:ext cx="9906003" cy="46584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952158108"/>
                    </a:ext>
                  </a:extLst>
                </a:gridCol>
                <a:gridCol w="3549196">
                  <a:extLst>
                    <a:ext uri="{9D8B030D-6E8A-4147-A177-3AD203B41FA5}">
                      <a16:colId xmlns:a16="http://schemas.microsoft.com/office/drawing/2014/main" val="2768599512"/>
                    </a:ext>
                  </a:extLst>
                </a:gridCol>
                <a:gridCol w="877332">
                  <a:extLst>
                    <a:ext uri="{9D8B030D-6E8A-4147-A177-3AD203B41FA5}">
                      <a16:colId xmlns:a16="http://schemas.microsoft.com/office/drawing/2014/main" val="3011102554"/>
                    </a:ext>
                  </a:extLst>
                </a:gridCol>
                <a:gridCol w="883227">
                  <a:extLst>
                    <a:ext uri="{9D8B030D-6E8A-4147-A177-3AD203B41FA5}">
                      <a16:colId xmlns:a16="http://schemas.microsoft.com/office/drawing/2014/main" val="2906205025"/>
                    </a:ext>
                  </a:extLst>
                </a:gridCol>
                <a:gridCol w="909356">
                  <a:extLst>
                    <a:ext uri="{9D8B030D-6E8A-4147-A177-3AD203B41FA5}">
                      <a16:colId xmlns:a16="http://schemas.microsoft.com/office/drawing/2014/main" val="752029207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3535044952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1207202728"/>
                    </a:ext>
                  </a:extLst>
                </a:gridCol>
              </a:tblGrid>
              <a:tr h="2111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18 646</a:t>
                      </a:r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974,71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27 000,00</a:t>
                      </a: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31 525,00</a:t>
                      </a: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34 159,00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34 878,00</a:t>
                      </a: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04435199"/>
                  </a:ext>
                </a:extLst>
              </a:tr>
              <a:tr h="3204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18 576 974,71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26 995,00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31 520,00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34 154,00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34 873,00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1360272"/>
                  </a:ext>
                </a:extLst>
              </a:tr>
              <a:tr h="4793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18 576 974,71</a:t>
                      </a: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26 995,00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31 520,00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34 154,00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34 873,00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27036710"/>
                  </a:ext>
                </a:extLst>
              </a:tr>
              <a:tr h="6780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1 08 03 010 01 1050 110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 (государственная пошлина, уплачиваемая при обращении в суды)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17 878 961,99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24 520,00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26 654,00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26 873,00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35640016"/>
                  </a:ext>
                </a:extLst>
              </a:tr>
              <a:tr h="8131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1 08 03 010 01 1060 110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 (государственная пошлина, уплачиваемая на основании судебных актов по результатам рассмотрения дел по существу)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698 012,72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6 995,00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7 500,00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50073677"/>
                  </a:ext>
                </a:extLst>
              </a:tr>
              <a:tr h="4078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1 08 07 000 01 0000 110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государственную регистрацию, а также за совершение прочих юридически значимых действий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70 000,00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58822370"/>
                  </a:ext>
                </a:extLst>
              </a:tr>
              <a:tr h="3134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1 08 07 150 01 0000 110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выдачу разрешения на установку рекламной конструкции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70 000,00</a:t>
                      </a: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61870117"/>
                  </a:ext>
                </a:extLst>
              </a:tr>
              <a:tr h="4793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72 273 060,06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73 441,00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79 354,00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82 165,00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81 545,00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4365908"/>
                  </a:ext>
                </a:extLst>
              </a:tr>
              <a:tr h="9557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1 11 05 000 00 0000 120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либо иной платы за передачу в возмездное пользование государственного и муниципального имущества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59 742 518,33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63 220,60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67 192,00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69 373,00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69 373,00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035542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49588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</a:t>
            </a: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2024-2028 </a:t>
            </a: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138217"/>
              </p:ext>
            </p:extLst>
          </p:nvPr>
        </p:nvGraphicFramePr>
        <p:xfrm>
          <a:off x="0" y="1599050"/>
          <a:ext cx="9906001" cy="6038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905760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904009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013262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1378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1979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921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193126"/>
              </p:ext>
            </p:extLst>
          </p:nvPr>
        </p:nvGraphicFramePr>
        <p:xfrm>
          <a:off x="-1" y="2210637"/>
          <a:ext cx="9906002" cy="47436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:a16="http://schemas.microsoft.com/office/drawing/2014/main" val="2298064276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3662588539"/>
                    </a:ext>
                  </a:extLst>
                </a:gridCol>
                <a:gridCol w="905763">
                  <a:extLst>
                    <a:ext uri="{9D8B030D-6E8A-4147-A177-3AD203B41FA5}">
                      <a16:colId xmlns:a16="http://schemas.microsoft.com/office/drawing/2014/main" val="2835523718"/>
                    </a:ext>
                  </a:extLst>
                </a:gridCol>
                <a:gridCol w="893619">
                  <a:extLst>
                    <a:ext uri="{9D8B030D-6E8A-4147-A177-3AD203B41FA5}">
                      <a16:colId xmlns:a16="http://schemas.microsoft.com/office/drawing/2014/main" val="228111263"/>
                    </a:ext>
                  </a:extLst>
                </a:gridCol>
                <a:gridCol w="1023654">
                  <a:extLst>
                    <a:ext uri="{9D8B030D-6E8A-4147-A177-3AD203B41FA5}">
                      <a16:colId xmlns:a16="http://schemas.microsoft.com/office/drawing/2014/main" val="1784697862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954166510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2868829443"/>
                    </a:ext>
                  </a:extLst>
                </a:gridCol>
              </a:tblGrid>
              <a:tr h="749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000 1 11 05 010 00 0000 120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разграничена, а также средства от продажи права на заключение договоров аренды указанных земельных участков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55 742 770,16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60 245,00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63 952,00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66 103,00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66 103,00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7511800"/>
                  </a:ext>
                </a:extLst>
              </a:tr>
              <a:tr h="8989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010 1 11 05 012 04 0000 120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 и которые расположены в границах городских округов, а также средства от продажи права на заключение договоров аренды указанных земельных участков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55 742 770,16</a:t>
                      </a: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60 245,00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63 952,00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66 103,00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66 103,00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21907642"/>
                  </a:ext>
                </a:extLst>
              </a:tr>
              <a:tr h="8989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000 1 11 05 020 00 0000 120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земли после разграничения государственной собственности на землю, а также средства от продажи права на заключение договоров аренды указанных земельных участков (за исключением земельных участков бюджетных и автономных учреждений)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613 914,19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602,80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630,00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660,00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660,00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94472069"/>
                  </a:ext>
                </a:extLst>
              </a:tr>
              <a:tr h="749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000 1 11 05 024 04 0000 120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платы, а также средства от продажи права на заключение договоров аренды за земли, находящиеся в собственности городских округов (за исключением земельных участков муниципальных бюджетных и автономных учреждений)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613 914,19</a:t>
                      </a: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602,80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630,00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660,00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660,00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82331895"/>
                  </a:ext>
                </a:extLst>
              </a:tr>
              <a:tr h="6003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010 1 11 05 070 00 0000 120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составляющего государственную (муниципальную) казну (за исключением земельных участков)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3 310 833,98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2 372,80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2 610,00</a:t>
                      </a:r>
                      <a:endParaRPr lang="ru-RU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2 610,00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2 610,00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90379971"/>
                  </a:ext>
                </a:extLst>
              </a:tr>
              <a:tr h="749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010 1 11 05 074 04 0000 120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составляющего казну городских округов (за исключением земельных участков)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3 310 833,98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2 372,80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2 610,00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2 610,00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2 610,00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653377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3574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</a:t>
            </a: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2024-2028 </a:t>
            </a: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9962737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r>
                        <a:rPr lang="ru-RU" sz="9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986799"/>
              </p:ext>
            </p:extLst>
          </p:nvPr>
        </p:nvGraphicFramePr>
        <p:xfrm>
          <a:off x="1" y="2190542"/>
          <a:ext cx="9906000" cy="46674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1">
                  <a:extLst>
                    <a:ext uri="{9D8B030D-6E8A-4147-A177-3AD203B41FA5}">
                      <a16:colId xmlns:a16="http://schemas.microsoft.com/office/drawing/2014/main" val="4175954355"/>
                    </a:ext>
                  </a:extLst>
                </a:gridCol>
                <a:gridCol w="3267301">
                  <a:extLst>
                    <a:ext uri="{9D8B030D-6E8A-4147-A177-3AD203B41FA5}">
                      <a16:colId xmlns:a16="http://schemas.microsoft.com/office/drawing/2014/main" val="2710445898"/>
                    </a:ext>
                  </a:extLst>
                </a:gridCol>
                <a:gridCol w="832695">
                  <a:extLst>
                    <a:ext uri="{9D8B030D-6E8A-4147-A177-3AD203B41FA5}">
                      <a16:colId xmlns:a16="http://schemas.microsoft.com/office/drawing/2014/main" val="1185399516"/>
                    </a:ext>
                  </a:extLst>
                </a:gridCol>
                <a:gridCol w="832695">
                  <a:extLst>
                    <a:ext uri="{9D8B030D-6E8A-4147-A177-3AD203B41FA5}">
                      <a16:colId xmlns:a16="http://schemas.microsoft.com/office/drawing/2014/main" val="2565397608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715812186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1991065111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3457306765"/>
                    </a:ext>
                  </a:extLst>
                </a:gridCol>
              </a:tblGrid>
              <a:tr h="4847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000 1 11 05 300 00 0000 120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 в отношении земельных участков, находящихся в государственной или муниципальной собственности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24 097,17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193,10</a:t>
                      </a: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212,00</a:t>
                      </a: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222,00</a:t>
                      </a: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222,00</a:t>
                      </a: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7934439"/>
                  </a:ext>
                </a:extLst>
              </a:tr>
              <a:tr h="12860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001 1 11 05 312 04 0000 120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сервитута, заключенным органами местного самоуправления городских округов, государственными или муниципальными предприятиями либо государственными или муниципальными учреждениями в отношении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24 097,17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161,26</a:t>
                      </a: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170,00</a:t>
                      </a: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178,00</a:t>
                      </a: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178,00</a:t>
                      </a: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46564351"/>
                  </a:ext>
                </a:extLst>
              </a:tr>
              <a:tr h="9655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000 1 11 09 000 00 0000 120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использования имущества и прав, находящихся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12 493 292,76</a:t>
                      </a: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10 027,30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11 950,00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12 570,00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11 950,00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5362611"/>
                  </a:ext>
                </a:extLst>
              </a:tr>
              <a:tr h="9655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0001 11 09 040 00 0000 120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 от использования имущества, находящегося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10 535 100,47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10 027,30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11 620,00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86576158"/>
                  </a:ext>
                </a:extLst>
              </a:tr>
              <a:tr h="9655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010 1 11 09 044 04 00220 120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 от использования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8 286 871,67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10 027,30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11 620,00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33823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2093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</a:t>
            </a: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2024-2028 </a:t>
            </a: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876716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7073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41963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52055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924791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3391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095953">
                  <a:extLst>
                    <a:ext uri="{9D8B030D-6E8A-4147-A177-3AD203B41FA5}">
                      <a16:colId xmlns:a16="http://schemas.microsoft.com/office/drawing/2014/main" val="981421230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1386947177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245239"/>
              </p:ext>
            </p:extLst>
          </p:nvPr>
        </p:nvGraphicFramePr>
        <p:xfrm>
          <a:off x="-2" y="2223655"/>
          <a:ext cx="9906008" cy="49678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7075">
                  <a:extLst>
                    <a:ext uri="{9D8B030D-6E8A-4147-A177-3AD203B41FA5}">
                      <a16:colId xmlns:a16="http://schemas.microsoft.com/office/drawing/2014/main" val="4175954355"/>
                    </a:ext>
                  </a:extLst>
                </a:gridCol>
                <a:gridCol w="3241963">
                  <a:extLst>
                    <a:ext uri="{9D8B030D-6E8A-4147-A177-3AD203B41FA5}">
                      <a16:colId xmlns:a16="http://schemas.microsoft.com/office/drawing/2014/main" val="2343697619"/>
                    </a:ext>
                  </a:extLst>
                </a:gridCol>
                <a:gridCol w="852055">
                  <a:extLst>
                    <a:ext uri="{9D8B030D-6E8A-4147-A177-3AD203B41FA5}">
                      <a16:colId xmlns:a16="http://schemas.microsoft.com/office/drawing/2014/main" val="3217766718"/>
                    </a:ext>
                  </a:extLst>
                </a:gridCol>
                <a:gridCol w="924791">
                  <a:extLst>
                    <a:ext uri="{9D8B030D-6E8A-4147-A177-3AD203B41FA5}">
                      <a16:colId xmlns:a16="http://schemas.microsoft.com/office/drawing/2014/main" val="24344196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710445898"/>
                    </a:ext>
                  </a:extLst>
                </a:gridCol>
                <a:gridCol w="1122218">
                  <a:extLst>
                    <a:ext uri="{9D8B030D-6E8A-4147-A177-3AD203B41FA5}">
                      <a16:colId xmlns:a16="http://schemas.microsoft.com/office/drawing/2014/main" val="2565397608"/>
                    </a:ext>
                  </a:extLst>
                </a:gridCol>
                <a:gridCol w="1104906">
                  <a:extLst>
                    <a:ext uri="{9D8B030D-6E8A-4147-A177-3AD203B41FA5}">
                      <a16:colId xmlns:a16="http://schemas.microsoft.com/office/drawing/2014/main" val="1991065111"/>
                    </a:ext>
                  </a:extLst>
                </a:gridCol>
              </a:tblGrid>
              <a:tr h="13080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010 1 11 09 080 00 0000 120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земельных участках, находящихся в государственной или муниципальной собственности, и на землях или земельных участках,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1 958 192,29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7934439"/>
                  </a:ext>
                </a:extLst>
              </a:tr>
              <a:tr h="11458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010 1 11 09 080 04 0000 120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земельных участках, находящихся в собственности городских округов, и на землях или земельных участках,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656 512,68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65397442"/>
                  </a:ext>
                </a:extLst>
              </a:tr>
              <a:tr h="4231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000 1 12 00 000 00 0000 000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130 326,04</a:t>
                      </a: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17653909"/>
                  </a:ext>
                </a:extLst>
              </a:tr>
              <a:tr h="4231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048 1 12 01 000 01 0000 120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негативное воздействие на окружающую среду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130 326,04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49596282"/>
                  </a:ext>
                </a:extLst>
              </a:tr>
              <a:tr h="4231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048 1 12 01 010 01 0000 120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выбросы загрязняющих веществ в атмосферный воздух стационарными объектами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91 822,09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350,35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52286348"/>
                  </a:ext>
                </a:extLst>
              </a:tr>
              <a:tr h="8213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048 1 12 01 010 01 6000 120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выбросы загрязняющих веществ в атмосферный воздух стационарными объектами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91 822,09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350,35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55215831"/>
                  </a:ext>
                </a:extLst>
              </a:tr>
              <a:tr h="4231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048 1 12 01 040 01 0000 120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отходов производства и потребления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31 881,09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60038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5136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</a:t>
            </a: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2024-2028 </a:t>
            </a: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070134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ФАКТ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230053"/>
              </p:ext>
            </p:extLst>
          </p:nvPr>
        </p:nvGraphicFramePr>
        <p:xfrm>
          <a:off x="1" y="2341267"/>
          <a:ext cx="9906000" cy="45167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1">
                  <a:extLst>
                    <a:ext uri="{9D8B030D-6E8A-4147-A177-3AD203B41FA5}">
                      <a16:colId xmlns:a16="http://schemas.microsoft.com/office/drawing/2014/main" val="4175954355"/>
                    </a:ext>
                  </a:extLst>
                </a:gridCol>
                <a:gridCol w="3267301">
                  <a:extLst>
                    <a:ext uri="{9D8B030D-6E8A-4147-A177-3AD203B41FA5}">
                      <a16:colId xmlns:a16="http://schemas.microsoft.com/office/drawing/2014/main" val="2710445898"/>
                    </a:ext>
                  </a:extLst>
                </a:gridCol>
                <a:gridCol w="832695">
                  <a:extLst>
                    <a:ext uri="{9D8B030D-6E8A-4147-A177-3AD203B41FA5}">
                      <a16:colId xmlns:a16="http://schemas.microsoft.com/office/drawing/2014/main" val="1185399516"/>
                    </a:ext>
                  </a:extLst>
                </a:gridCol>
                <a:gridCol w="832695">
                  <a:extLst>
                    <a:ext uri="{9D8B030D-6E8A-4147-A177-3AD203B41FA5}">
                      <a16:colId xmlns:a16="http://schemas.microsoft.com/office/drawing/2014/main" val="2565397608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715812186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1991065111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3457306765"/>
                    </a:ext>
                  </a:extLst>
                </a:gridCol>
              </a:tblGrid>
              <a:tr h="469128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7934439"/>
                  </a:ext>
                </a:extLst>
              </a:tr>
              <a:tr h="1244518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46564351"/>
                  </a:ext>
                </a:extLst>
              </a:tr>
              <a:tr h="934362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5362611"/>
                  </a:ext>
                </a:extLst>
              </a:tr>
              <a:tr h="934362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86576158"/>
                  </a:ext>
                </a:extLst>
              </a:tr>
              <a:tr h="934362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33823556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758181"/>
              </p:ext>
            </p:extLst>
          </p:nvPr>
        </p:nvGraphicFramePr>
        <p:xfrm>
          <a:off x="1" y="2250828"/>
          <a:ext cx="9905998" cy="46071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:a16="http://schemas.microsoft.com/office/drawing/2014/main" val="3288842415"/>
                    </a:ext>
                  </a:extLst>
                </a:gridCol>
                <a:gridCol w="3267301">
                  <a:extLst>
                    <a:ext uri="{9D8B030D-6E8A-4147-A177-3AD203B41FA5}">
                      <a16:colId xmlns:a16="http://schemas.microsoft.com/office/drawing/2014/main" val="3795885274"/>
                    </a:ext>
                  </a:extLst>
                </a:gridCol>
                <a:gridCol w="832693">
                  <a:extLst>
                    <a:ext uri="{9D8B030D-6E8A-4147-A177-3AD203B41FA5}">
                      <a16:colId xmlns:a16="http://schemas.microsoft.com/office/drawing/2014/main" val="2812216312"/>
                    </a:ext>
                  </a:extLst>
                </a:gridCol>
                <a:gridCol w="832693">
                  <a:extLst>
                    <a:ext uri="{9D8B030D-6E8A-4147-A177-3AD203B41FA5}">
                      <a16:colId xmlns:a16="http://schemas.microsoft.com/office/drawing/2014/main" val="2088571378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436788431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2518441492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419929204"/>
                    </a:ext>
                  </a:extLst>
                </a:gridCol>
              </a:tblGrid>
              <a:tr h="7032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048 1 12 01 041 01 6000 120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отходов производства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31 881,09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8,01</a:t>
                      </a: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75913157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000 1 13 00 000 00 0000 000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12 425 631,29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12 100,00</a:t>
                      </a: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12 000,00</a:t>
                      </a: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55 066,00</a:t>
                      </a: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</a:t>
                      </a: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94145533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001 1 13 01 000 00 0000 130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3 244 518,17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2056998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001 1 13 01 094 04 0000 130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получателями средств бюджетов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0830121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001 1 13 01 094 04 0000 130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получателями средств бюджетов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3 244 518,17</a:t>
                      </a: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60615740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001 1 13 01 094 04 0001 130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МКУ "МФЦ"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3 244 518,17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92992021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001 1 13 02 000 00 0000 130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компенсации затрат государства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9 181 113,12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9 200,00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9 600,00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52 666,00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6 700,00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17933335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001 1 13 02 060 00 0000 130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поступающие в порядке возмещения расходов, понесенных в связи с эксплуатацией имущества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1 237 325,03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255,00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255,00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255,00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56785258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001 1 13 02 064 04 0000 130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поступающие в порядке возмещения расходов, понесенных в связи с эксплуатацией имущества городских округов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1 237 325,03</a:t>
                      </a: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255,00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255,00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255,00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46097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2703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</a:t>
            </a: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2024-2028 </a:t>
            </a: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665643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9809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21182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904009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1080655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32609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99752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980210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897273"/>
              </p:ext>
            </p:extLst>
          </p:nvPr>
        </p:nvGraphicFramePr>
        <p:xfrm>
          <a:off x="0" y="2220683"/>
          <a:ext cx="9906007" cy="46373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7500">
                  <a:extLst>
                    <a:ext uri="{9D8B030D-6E8A-4147-A177-3AD203B41FA5}">
                      <a16:colId xmlns:a16="http://schemas.microsoft.com/office/drawing/2014/main" val="4175954355"/>
                    </a:ext>
                  </a:extLst>
                </a:gridCol>
                <a:gridCol w="3235709">
                  <a:extLst>
                    <a:ext uri="{9D8B030D-6E8A-4147-A177-3AD203B41FA5}">
                      <a16:colId xmlns:a16="http://schemas.microsoft.com/office/drawing/2014/main" val="2106225980"/>
                    </a:ext>
                  </a:extLst>
                </a:gridCol>
                <a:gridCol w="890929">
                  <a:extLst>
                    <a:ext uri="{9D8B030D-6E8A-4147-A177-3AD203B41FA5}">
                      <a16:colId xmlns:a16="http://schemas.microsoft.com/office/drawing/2014/main" val="3871751078"/>
                    </a:ext>
                  </a:extLst>
                </a:gridCol>
                <a:gridCol w="1091907">
                  <a:extLst>
                    <a:ext uri="{9D8B030D-6E8A-4147-A177-3AD203B41FA5}">
                      <a16:colId xmlns:a16="http://schemas.microsoft.com/office/drawing/2014/main" val="133637248"/>
                    </a:ext>
                  </a:extLst>
                </a:gridCol>
                <a:gridCol w="1122219">
                  <a:extLst>
                    <a:ext uri="{9D8B030D-6E8A-4147-A177-3AD203B41FA5}">
                      <a16:colId xmlns:a16="http://schemas.microsoft.com/office/drawing/2014/main" val="2710445898"/>
                    </a:ext>
                  </a:extLst>
                </a:gridCol>
                <a:gridCol w="997993">
                  <a:extLst>
                    <a:ext uri="{9D8B030D-6E8A-4147-A177-3AD203B41FA5}">
                      <a16:colId xmlns:a16="http://schemas.microsoft.com/office/drawing/2014/main" val="2565397608"/>
                    </a:ext>
                  </a:extLst>
                </a:gridCol>
                <a:gridCol w="979750">
                  <a:extLst>
                    <a:ext uri="{9D8B030D-6E8A-4147-A177-3AD203B41FA5}">
                      <a16:colId xmlns:a16="http://schemas.microsoft.com/office/drawing/2014/main" val="1991065111"/>
                    </a:ext>
                  </a:extLst>
                </a:gridCol>
              </a:tblGrid>
              <a:tr h="410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000 1 13 02 990 00 0000 130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компенсации затрат государства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7 943 788,09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8 960,00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9 345,00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52 411,00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6 445,00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7934439"/>
                  </a:ext>
                </a:extLst>
              </a:tr>
              <a:tr h="410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001 1 13 02 994 04 0000 130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компенсации затрат бюджетов городских округов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7 943 788,09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8 960,00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9 345,00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52 411,00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6 445,00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79866914"/>
                  </a:ext>
                </a:extLst>
              </a:tr>
              <a:tr h="410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000 1 14 00 000 00 0000 000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62 060 548,79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38 951,90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56 900,00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59 400,00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51 100,00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39539094"/>
                  </a:ext>
                </a:extLst>
              </a:tr>
              <a:tr h="9412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000 1 14 02 000 00 0000 000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имущества, находящегося в государственной и муниципальной собственности (за исключением движимого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3 660 900,00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4 090,80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18 300,00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19770459"/>
                  </a:ext>
                </a:extLst>
              </a:tr>
              <a:tr h="10964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000 1 14 02 040 04 0000 410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имущества, находящегося в собственности городских округов (за исключением движимого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3 660 900,00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4 090,80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18 300,00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57495399"/>
                  </a:ext>
                </a:extLst>
              </a:tr>
              <a:tr h="9412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010 1 14 02 043 04 0000 410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иного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3 660 900,00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4 090,80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18 300,00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45484416"/>
                  </a:ext>
                </a:extLst>
              </a:tr>
              <a:tr h="4283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000 1 14 06 000 00 0000 430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находящихся в государственной и муниципальной собственности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24 578 567,44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11 797,40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13 500,00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14 400,00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14 400,00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980751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3035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</a:t>
            </a: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2024-2028 </a:t>
            </a: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01466"/>
              </p:ext>
            </p:extLst>
          </p:nvPr>
        </p:nvGraphicFramePr>
        <p:xfrm>
          <a:off x="-1" y="1708201"/>
          <a:ext cx="9933365" cy="56646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4904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787497">
                  <a:extLst>
                    <a:ext uri="{9D8B030D-6E8A-4147-A177-3AD203B41FA5}">
                      <a16:colId xmlns:a16="http://schemas.microsoft.com/office/drawing/2014/main" val="147241978"/>
                    </a:ext>
                  </a:extLst>
                </a:gridCol>
                <a:gridCol w="34925">
                  <a:extLst>
                    <a:ext uri="{9D8B030D-6E8A-4147-A177-3AD203B41FA5}">
                      <a16:colId xmlns:a16="http://schemas.microsoft.com/office/drawing/2014/main" val="1631528731"/>
                    </a:ext>
                  </a:extLst>
                </a:gridCol>
                <a:gridCol w="3621906">
                  <a:extLst>
                    <a:ext uri="{9D8B030D-6E8A-4147-A177-3AD203B41FA5}">
                      <a16:colId xmlns:a16="http://schemas.microsoft.com/office/drawing/2014/main" val="2296619432"/>
                    </a:ext>
                  </a:extLst>
                </a:gridCol>
                <a:gridCol w="947496">
                  <a:extLst>
                    <a:ext uri="{9D8B030D-6E8A-4147-A177-3AD203B41FA5}">
                      <a16:colId xmlns:a16="http://schemas.microsoft.com/office/drawing/2014/main" val="303026728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206350231"/>
                    </a:ext>
                  </a:extLst>
                </a:gridCol>
                <a:gridCol w="998799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1010399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983039">
                  <a:extLst>
                    <a:ext uri="{9D8B030D-6E8A-4147-A177-3AD203B41FA5}">
                      <a16:colId xmlns:a16="http://schemas.microsoft.com/office/drawing/2014/main" val="385298882"/>
                    </a:ext>
                  </a:extLst>
                </a:gridCol>
              </a:tblGrid>
              <a:tr h="68055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 fontAlgn="ctr"/>
                      <a:r>
                        <a:rPr lang="ru-RU" sz="300" u="none" strike="noStrike" dirty="0">
                          <a:effectLst/>
                        </a:rPr>
                        <a:t> </a:t>
                      </a:r>
                      <a:endParaRPr lang="ru-RU" sz="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0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16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16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16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257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2623" marR="2623" marT="26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2623" marR="2623" marT="26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2623" marR="2623" marT="26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  <a:tr h="3046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000 1 14 06 010 00 0000 430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748 303,25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11 153,40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12 840,00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13 700,00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13 700,00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5152175"/>
                  </a:ext>
                </a:extLst>
              </a:tr>
              <a:tr h="4523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000 1 14 06 012 04 0000 430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23 748 030,25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11 153,40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12 840,00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13 700,00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13 700,00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17273395"/>
                  </a:ext>
                </a:extLst>
              </a:tr>
              <a:tr h="74772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000 1 14 06 300 00 0000 430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находящихся в государственной или муниципальной собственности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33 821 081,35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23 063,70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25 400,00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26 700,00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26 700,00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7515039"/>
                  </a:ext>
                </a:extLst>
              </a:tr>
              <a:tr h="6000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000 1 14 06 310 00 0000 430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33 821 081,35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23 063,70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25 400,00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26 700,00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26 700,00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58510560"/>
                  </a:ext>
                </a:extLst>
              </a:tr>
              <a:tr h="74772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001 1 14 06 312 04 0000 430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33 821 081,35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23 063,70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25 400,00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26 700,00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26 700,00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0470189"/>
                  </a:ext>
                </a:extLst>
              </a:tr>
              <a:tr h="37013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000 1 16 00 000 00 0000 000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12 062 344,61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9 955,00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0871447"/>
                  </a:ext>
                </a:extLst>
              </a:tr>
              <a:tr h="130589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000 1 16 07 000 00 0000 140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неустойки, пени, уплаченные в соответствии с законом или договором в случае неисполнения или ненадлежащего исполнения обязательств перед государственным (муниципальным) органом, органом управления государственным внебюджетным фондом, казенным учреждением, Центральным банком Российской Федерации, иной организацией, действующей от имени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8 249 675,87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841,50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2920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051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</a:t>
            </a: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2024-2028 </a:t>
            </a: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500757"/>
              </p:ext>
            </p:extLst>
          </p:nvPr>
        </p:nvGraphicFramePr>
        <p:xfrm>
          <a:off x="0" y="1599051"/>
          <a:ext cx="9906001" cy="5518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809383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20881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779319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972512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011767">
                  <a:extLst>
                    <a:ext uri="{9D8B030D-6E8A-4147-A177-3AD203B41FA5}">
                      <a16:colId xmlns:a16="http://schemas.microsoft.com/office/drawing/2014/main" val="1409083082"/>
                    </a:ext>
                  </a:extLst>
                </a:gridCol>
                <a:gridCol w="1011767">
                  <a:extLst>
                    <a:ext uri="{9D8B030D-6E8A-4147-A177-3AD203B41FA5}">
                      <a16:colId xmlns:a16="http://schemas.microsoft.com/office/drawing/2014/main" val="193134330"/>
                    </a:ext>
                  </a:extLst>
                </a:gridCol>
              </a:tblGrid>
              <a:tr h="20364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1652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829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277112"/>
              </p:ext>
            </p:extLst>
          </p:nvPr>
        </p:nvGraphicFramePr>
        <p:xfrm>
          <a:off x="0" y="2119745"/>
          <a:ext cx="9905999" cy="52519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69">
                  <a:extLst>
                    <a:ext uri="{9D8B030D-6E8A-4147-A177-3AD203B41FA5}">
                      <a16:colId xmlns:a16="http://schemas.microsoft.com/office/drawing/2014/main" val="532309821"/>
                    </a:ext>
                  </a:extLst>
                </a:gridCol>
                <a:gridCol w="3812849">
                  <a:extLst>
                    <a:ext uri="{9D8B030D-6E8A-4147-A177-3AD203B41FA5}">
                      <a16:colId xmlns:a16="http://schemas.microsoft.com/office/drawing/2014/main" val="822289472"/>
                    </a:ext>
                  </a:extLst>
                </a:gridCol>
                <a:gridCol w="774073">
                  <a:extLst>
                    <a:ext uri="{9D8B030D-6E8A-4147-A177-3AD203B41FA5}">
                      <a16:colId xmlns:a16="http://schemas.microsoft.com/office/drawing/2014/main" val="2024656038"/>
                    </a:ext>
                  </a:extLst>
                </a:gridCol>
                <a:gridCol w="822664">
                  <a:extLst>
                    <a:ext uri="{9D8B030D-6E8A-4147-A177-3AD203B41FA5}">
                      <a16:colId xmlns:a16="http://schemas.microsoft.com/office/drawing/2014/main" val="876028892"/>
                    </a:ext>
                  </a:extLst>
                </a:gridCol>
                <a:gridCol w="976745">
                  <a:extLst>
                    <a:ext uri="{9D8B030D-6E8A-4147-A177-3AD203B41FA5}">
                      <a16:colId xmlns:a16="http://schemas.microsoft.com/office/drawing/2014/main" val="3816019112"/>
                    </a:ext>
                  </a:extLst>
                </a:gridCol>
                <a:gridCol w="1018309">
                  <a:extLst>
                    <a:ext uri="{9D8B030D-6E8A-4147-A177-3AD203B41FA5}">
                      <a16:colId xmlns:a16="http://schemas.microsoft.com/office/drawing/2014/main" val="4139209667"/>
                    </a:ext>
                  </a:extLst>
                </a:gridCol>
                <a:gridCol w="1000990">
                  <a:extLst>
                    <a:ext uri="{9D8B030D-6E8A-4147-A177-3AD203B41FA5}">
                      <a16:colId xmlns:a16="http://schemas.microsoft.com/office/drawing/2014/main" val="2842352606"/>
                    </a:ext>
                  </a:extLst>
                </a:gridCol>
              </a:tblGrid>
              <a:tr h="8466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000 1 16 07 090 00 0000 140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штрафы, неустойки, пени, уплаченные в соответствии с законом или договором в случае неисполнения или ненадлежащего исполнения обязательств перед государственным (муниципальным) органом, казенным учреждением, Центральным банком Российской Федерации, государственной корпорацией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1211906,85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801,50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86462980"/>
                  </a:ext>
                </a:extLst>
              </a:tr>
              <a:tr h="6204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000 1 16 07 090 04 0000 140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штрафы, неустойки, пени, уплаченные в соответствии с законом или договором в случае неисполнения или ненадлежащего исполнения обязательств перед муниципальным органом, (муниципальным казенным учреждением) городского округа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1211906,85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801,50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25505618"/>
                  </a:ext>
                </a:extLst>
              </a:tr>
              <a:tr h="625953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000 1 16 09 000 00 0000 140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средства, изымаемые в собственность Российской Федерации, субъекта Российской Федерации, муниципального образования в соответствии с решениями судов (за исключением обвинительных приговоров судов)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0943031"/>
                  </a:ext>
                </a:extLst>
              </a:tr>
              <a:tr h="471872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000 1 16 09 040 04 0000 140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средства, изымаемые в собственность городского округа в соответствии с решениями судов (за исключением обвинительных приговоров судов)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49884285"/>
                  </a:ext>
                </a:extLst>
              </a:tr>
              <a:tr h="1973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000 1 16 10 000 00 0000 140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в целях возмещения причиненного ущерба (убытков)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1000000,00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4 003,85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3 955,00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69384047"/>
                  </a:ext>
                </a:extLst>
              </a:tr>
              <a:tr h="6325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000 1 16 10 120 00 0000 140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бюджеты бюджетной системы Российской Федерации по нормативам, действовавшим в 2019 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15124957"/>
                  </a:ext>
                </a:extLst>
              </a:tr>
              <a:tr h="6204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000 1 16 10 123 01 0000 140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 муниципального образования по нормативам, действовавшим в 2019 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5,10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37977828"/>
                  </a:ext>
                </a:extLst>
              </a:tr>
              <a:tr h="12367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000 1 16 10 123 01 0041 140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 муниципального образования по нормативам, действовавшим в 2019 году (доходы бюджетов городских округов за исключением доходов, направляемых на формирование муниципального дорожного фонда, а также иных платежей в случае принятия решения финансовым органом муниципального образования о раздельном учете задолженности)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5,10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196723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0818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</a:t>
            </a: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2024-2028 </a:t>
            </a: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2879399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7464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83527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945573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52054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982089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3587468"/>
              </p:ext>
            </p:extLst>
          </p:nvPr>
        </p:nvGraphicFramePr>
        <p:xfrm>
          <a:off x="0" y="2246812"/>
          <a:ext cx="9906001" cy="45458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2483">
                  <a:extLst>
                    <a:ext uri="{9D8B030D-6E8A-4147-A177-3AD203B41FA5}">
                      <a16:colId xmlns:a16="http://schemas.microsoft.com/office/drawing/2014/main" val="2167485178"/>
                    </a:ext>
                  </a:extLst>
                </a:gridCol>
                <a:gridCol w="3286823">
                  <a:extLst>
                    <a:ext uri="{9D8B030D-6E8A-4147-A177-3AD203B41FA5}">
                      <a16:colId xmlns:a16="http://schemas.microsoft.com/office/drawing/2014/main" val="1885520790"/>
                    </a:ext>
                  </a:extLst>
                </a:gridCol>
                <a:gridCol w="929643">
                  <a:extLst>
                    <a:ext uri="{9D8B030D-6E8A-4147-A177-3AD203B41FA5}">
                      <a16:colId xmlns:a16="http://schemas.microsoft.com/office/drawing/2014/main" val="2678076484"/>
                    </a:ext>
                  </a:extLst>
                </a:gridCol>
                <a:gridCol w="869669">
                  <a:extLst>
                    <a:ext uri="{9D8B030D-6E8A-4147-A177-3AD203B41FA5}">
                      <a16:colId xmlns:a16="http://schemas.microsoft.com/office/drawing/2014/main" val="3261036412"/>
                    </a:ext>
                  </a:extLst>
                </a:gridCol>
                <a:gridCol w="988179">
                  <a:extLst>
                    <a:ext uri="{9D8B030D-6E8A-4147-A177-3AD203B41FA5}">
                      <a16:colId xmlns:a16="http://schemas.microsoft.com/office/drawing/2014/main" val="158375291"/>
                    </a:ext>
                  </a:extLst>
                </a:gridCol>
                <a:gridCol w="1154602">
                  <a:extLst>
                    <a:ext uri="{9D8B030D-6E8A-4147-A177-3AD203B41FA5}">
                      <a16:colId xmlns:a16="http://schemas.microsoft.com/office/drawing/2014/main" val="757441357"/>
                    </a:ext>
                  </a:extLst>
                </a:gridCol>
                <a:gridCol w="1154602">
                  <a:extLst>
                    <a:ext uri="{9D8B030D-6E8A-4147-A177-3AD203B41FA5}">
                      <a16:colId xmlns:a16="http://schemas.microsoft.com/office/drawing/2014/main" val="3987384551"/>
                    </a:ext>
                  </a:extLst>
                </a:gridCol>
              </a:tblGrid>
              <a:tr h="163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000 117 00 000 00 0000 000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113 863,46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4613365"/>
                  </a:ext>
                </a:extLst>
              </a:tr>
              <a:tr h="92979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000 117 01 000 00 0000 180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Невыясненные поступления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89618514"/>
                  </a:ext>
                </a:extLst>
              </a:tr>
              <a:tr h="2298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000 1 17 15 000 00 0000 150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Инициативные платежи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108 863,46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74033271"/>
                  </a:ext>
                </a:extLst>
              </a:tr>
              <a:tr h="1712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000 2 00 00 000 00 0000 000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937 646 795,28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3 110 258,24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3 799 247,41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2 394 838,36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1 911 623,55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37925626"/>
                  </a:ext>
                </a:extLst>
              </a:tr>
              <a:tr h="516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2 949 996 222,02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3 103 630,00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3 799 247,41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2 394 838,36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1 911 623,55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67693381"/>
                  </a:ext>
                </a:extLst>
              </a:tr>
              <a:tr h="2528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000 2 02 10 000 00 0000 150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отации бюджетам бюджетной системы Российской Федерации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666 963 000,00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1 039 533,00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1 080 124,00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116 189,00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3612125"/>
                  </a:ext>
                </a:extLst>
              </a:tr>
              <a:tr h="163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000 2 02 15 001 00 0000 150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650 065 000,00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1 039 533,00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1 080 124,00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116 189,00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29922199"/>
                  </a:ext>
                </a:extLst>
              </a:tr>
              <a:tr h="2638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000 2 02 15 001 04 0000 150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городских округов на выравнивание бюджетной обеспеченности из бюджета субъекта Российской Федерации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650 065 000,00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1 039 533,00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1 080 124,00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116 189,00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91774448"/>
                  </a:ext>
                </a:extLst>
              </a:tr>
              <a:tr h="2012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000 2 02 19 999 00 0000 150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дотации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16 898 000,00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90602448"/>
                  </a:ext>
                </a:extLst>
              </a:tr>
              <a:tr h="163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000 2 02 19 999 04 0000 150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дотации бюджетам городских округов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86319180"/>
                  </a:ext>
                </a:extLst>
              </a:tr>
              <a:tr h="2862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000 2 02 19 999 04 0001 150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дотации бюджетам городских округов на поощрение муниципальных управленческих команд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16 898 000,00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26058437"/>
                  </a:ext>
                </a:extLst>
              </a:tr>
              <a:tr h="3099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000 2 02 20 000 00 0000 150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1 453 509 111,50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1 131 707,00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1 633 812,28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1 350 190,37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981 598,58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22619618"/>
                  </a:ext>
                </a:extLst>
              </a:tr>
              <a:tr h="1516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000 2 02 20 216 00 0000 150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осуществление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263 554 986,65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103767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9668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</a:t>
            </a: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2024-2025 </a:t>
            </a: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095766"/>
              </p:ext>
            </p:extLst>
          </p:nvPr>
        </p:nvGraphicFramePr>
        <p:xfrm>
          <a:off x="0" y="1558636"/>
          <a:ext cx="9906001" cy="6282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905760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01436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74173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000992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6540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ФАКТ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1606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421733"/>
              </p:ext>
            </p:extLst>
          </p:nvPr>
        </p:nvGraphicFramePr>
        <p:xfrm>
          <a:off x="1" y="2189170"/>
          <a:ext cx="9905999" cy="52383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:a16="http://schemas.microsoft.com/office/drawing/2014/main" val="2409666430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678750981"/>
                    </a:ext>
                  </a:extLst>
                </a:gridCol>
                <a:gridCol w="916152">
                  <a:extLst>
                    <a:ext uri="{9D8B030D-6E8A-4147-A177-3AD203B41FA5}">
                      <a16:colId xmlns:a16="http://schemas.microsoft.com/office/drawing/2014/main" val="3167523034"/>
                    </a:ext>
                  </a:extLst>
                </a:gridCol>
                <a:gridCol w="935182">
                  <a:extLst>
                    <a:ext uri="{9D8B030D-6E8A-4147-A177-3AD203B41FA5}">
                      <a16:colId xmlns:a16="http://schemas.microsoft.com/office/drawing/2014/main" val="799445076"/>
                    </a:ext>
                  </a:extLst>
                </a:gridCol>
                <a:gridCol w="1111827">
                  <a:extLst>
                    <a:ext uri="{9D8B030D-6E8A-4147-A177-3AD203B41FA5}">
                      <a16:colId xmlns:a16="http://schemas.microsoft.com/office/drawing/2014/main" val="851114330"/>
                    </a:ext>
                  </a:extLst>
                </a:gridCol>
                <a:gridCol w="1174173">
                  <a:extLst>
                    <a:ext uri="{9D8B030D-6E8A-4147-A177-3AD203B41FA5}">
                      <a16:colId xmlns:a16="http://schemas.microsoft.com/office/drawing/2014/main" val="2516036006"/>
                    </a:ext>
                  </a:extLst>
                </a:gridCol>
                <a:gridCol w="1000991">
                  <a:extLst>
                    <a:ext uri="{9D8B030D-6E8A-4147-A177-3AD203B41FA5}">
                      <a16:colId xmlns:a16="http://schemas.microsoft.com/office/drawing/2014/main" val="1916540151"/>
                    </a:ext>
                  </a:extLst>
                </a:gridCol>
              </a:tblGrid>
              <a:tr h="956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000 2 02 20 216 04 0000 150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осуществление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263 554 986,65        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76436300"/>
                  </a:ext>
                </a:extLst>
              </a:tr>
              <a:tr h="956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000 2 02 20 302 00 0000 150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муниципальных образований на 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строительства, за счет средств бюджетов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614 612 501,42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23642019"/>
                  </a:ext>
                </a:extLst>
              </a:tr>
              <a:tr h="956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000 2 02 20 302 04 0000 150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строительства, за счет средств бюджетов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614 612 501,42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70092691"/>
                  </a:ext>
                </a:extLst>
              </a:tr>
              <a:tr h="239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000 2 02 25 172 00 0000 150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оснащение (обновление материально-технической базы) оборудованием, средствами обучения и воспитания общеобразовательных организаций, в том числе осуществляющих образовательную деятельность по адаптированным основным общеобразовательным программам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3 834 590,69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01950283"/>
                  </a:ext>
                </a:extLst>
              </a:tr>
              <a:tr h="239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000 2 02 25 172 04 0000 150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оснащение (обновление материально-технической базы) оборудованием, средствами обучения и воспитания общеобразовательных организаций, в том числе осуществляющих образовательную деятельность по адаптированным основным общеобразовательным программам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3 834 590,43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95897627"/>
                  </a:ext>
                </a:extLst>
              </a:tr>
              <a:tr h="239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000 2 02 25 242 00 0000 150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ликвидацию несанкционированных свалок в границах городов и наиболее опасных объектов накопленного вреда окружающей среде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57 197 174,84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42911038"/>
                  </a:ext>
                </a:extLst>
              </a:tr>
              <a:tr h="239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02 25 242 04 0000 150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ликвидацию несанкционированных свалок в границах городов и наиболее опасных объектов накопленного вреда окружающей среде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57 197 174,84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91730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1569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9906000" cy="781050"/>
          </a:xfrm>
          <a:prstGeom prst="rect">
            <a:avLst/>
          </a:prstGeom>
          <a:gradFill>
            <a:gsLst>
              <a:gs pos="78000">
                <a:srgbClr val="FDFFE7"/>
              </a:gs>
              <a:gs pos="26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Административно-территориальное  деление  Талдомского  городского  округа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457200"/>
            <a:ext cx="9791700" cy="2769989"/>
          </a:xfrm>
          <a:prstGeom prst="rect">
            <a:avLst/>
          </a:prstGeom>
          <a:gradFill>
            <a:gsLst>
              <a:gs pos="27000">
                <a:srgbClr val="FDFFE7"/>
              </a:gs>
              <a:gs pos="43798">
                <a:schemeClr val="tx2">
                  <a:lumMod val="20000"/>
                  <a:lumOff val="80000"/>
                </a:schemeClr>
              </a:gs>
              <a:gs pos="70073">
                <a:srgbClr val="FDFFE7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ПРЕОБРАЗОВАНИЕ  РАЙОНА  В  ГОРОДСКОЙ  ОКРУГ</a:t>
            </a:r>
          </a:p>
          <a:p>
            <a:r>
              <a:rPr lang="ru-RU" dirty="0">
                <a:solidFill>
                  <a:schemeClr val="bg1"/>
                </a:solidFill>
                <a:effectLst>
                  <a:glow rad="127000">
                    <a:srgbClr val="FFFFCC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Граница Талдомского городского округа утверждена Законом Московской области от 28. 05. 2018 № 70/2018-03 «Об организации местного самоуправления на территории Талдомского муниципального района» (с изменениями на 13.06.2019).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Согласно утвержденному Закону Московской области от 28. 05. 2018 № 70/2018-03 были объединены в Талдомский городской округ следующие территории: территории городского поселения Вербилки Талдомского муниципального района, городского поселения Запрудня Талдомского муниципального района, городского поселения Северный Талдомского муниципального района, городского поселения Талдом Талдомского муниципального района, сельского поселения 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Гуслевское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Талдомского муниципального района, сельского поселения 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Ермолинское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Талдомского муниципального района, сельского поселения 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Квашенковское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Талдомского муниципального района, сельского поселения Темповое Талдомского муниципального района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(175 сёл и деревень).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Административный центр – город Талдом.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города и районного центра Московской области Талдом получил в 1929 году.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Талдом отметил 346 лет со дня образования.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960490"/>
            <a:ext cx="6153150" cy="3139321"/>
          </a:xfrm>
          <a:prstGeom prst="rect">
            <a:avLst/>
          </a:prstGeom>
          <a:gradFill>
            <a:gsLst>
              <a:gs pos="27000">
                <a:srgbClr val="FDFFE7"/>
              </a:gs>
              <a:gs pos="45263">
                <a:schemeClr val="tx2">
                  <a:lumMod val="20000"/>
                  <a:lumOff val="80000"/>
                </a:schemeClr>
              </a:gs>
              <a:gs pos="70073">
                <a:srgbClr val="FDFFE7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– 63 889 человек (на 01.01.2024года).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дорог регионального и межмуниципального значения в Талдомском округе составляет 542,23 км, из них 154,53 км с усовершенствованным типом покрытия, более 203,1 км с переходным типом покрытия и 184,6 км грунтовые. Данные дороги общего пользования являются собственностью Московской области.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протяжённость дорог местного значения составляет 395,76 км, из них с твёрдым покрытием 232,6 км.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транспортные магистрали – Москва-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Савёлово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Москва-Дубна.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В Талдомском городском округе. имеется 23 регулярных маршрута пассажирских перевозок по регулируемым тарифам, на которых отдельным категориям граждан предоставляются меры социальной поддержки. Общая протяженность маршрутной сети оставляет 841,6 км. 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приёма и отправки грузов и пассажиров - железнодорожная станция Талдом.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Ближайший порт и таможенный пост находится в г. Кимры Тверской области в 25 км от Талдома.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Ближайший аэропорт Шереметьево расположен в 100 км от Талдома.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0" y="6047781"/>
            <a:ext cx="6343650" cy="830997"/>
          </a:xfrm>
          <a:prstGeom prst="rect">
            <a:avLst/>
          </a:prstGeom>
          <a:gradFill>
            <a:gsLst>
              <a:gs pos="27000">
                <a:srgbClr val="FDFFE7"/>
              </a:gs>
              <a:gs pos="45263">
                <a:schemeClr val="tx2">
                  <a:lumMod val="20000"/>
                  <a:lumOff val="80000"/>
                </a:schemeClr>
              </a:gs>
              <a:gs pos="70073">
                <a:srgbClr val="FDFFE7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Талдомский городской округ расположен в 111 км к северу от Москвы. Площадь округа составляет 1427 км². Округ граничит с Дмитровским и Сергиево-Посадским округами Московской области, городским округом Дубна, а также — на северо-востоке с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Калязинским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городским округом Тверской области.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76500" y="1997839"/>
            <a:ext cx="4953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0" y="2519895"/>
            <a:ext cx="3683000" cy="4338105"/>
          </a:xfrm>
          <a:prstGeom prst="rect">
            <a:avLst/>
          </a:prstGeom>
          <a:gradFill flip="none" rotWithShape="1">
            <a:gsLst>
              <a:gs pos="62000">
                <a:srgbClr val="FFFFEB"/>
              </a:gs>
              <a:gs pos="2000">
                <a:schemeClr val="tx2">
                  <a:lumMod val="20000"/>
                  <a:lumOff val="80000"/>
                </a:schemeClr>
              </a:gs>
            </a:gsLst>
            <a:lin ang="2700000" scaled="1"/>
            <a:tileRect/>
          </a:gradFill>
          <a:ln>
            <a:solidFill>
              <a:srgbClr val="FDFECE"/>
            </a:solidFill>
          </a:ln>
          <a:effectLst>
            <a:outerShdw blurRad="190500" dist="228600" dir="2700000" algn="ctr">
              <a:schemeClr val="tx1">
                <a:alpha val="30000"/>
              </a:schemeClr>
            </a:outerShdw>
            <a:softEdge rad="635000"/>
          </a:effectLst>
          <a:scene3d>
            <a:camera prst="orthographicFront">
              <a:rot lat="0" lon="0" rev="0"/>
            </a:camera>
            <a:lightRig rig="flat" dir="t"/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843518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</a:t>
            </a: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2024-2028 </a:t>
            </a: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99108"/>
              </p:ext>
            </p:extLst>
          </p:nvPr>
        </p:nvGraphicFramePr>
        <p:xfrm>
          <a:off x="0" y="1599050"/>
          <a:ext cx="9906001" cy="599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33945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480955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768927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904009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080218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18974">
                  <a:extLst>
                    <a:ext uri="{9D8B030D-6E8A-4147-A177-3AD203B41FA5}">
                      <a16:colId xmlns:a16="http://schemas.microsoft.com/office/drawing/2014/main" val="3998286238"/>
                    </a:ext>
                  </a:extLst>
                </a:gridCol>
                <a:gridCol w="1118973">
                  <a:extLst>
                    <a:ext uri="{9D8B030D-6E8A-4147-A177-3AD203B41FA5}">
                      <a16:colId xmlns:a16="http://schemas.microsoft.com/office/drawing/2014/main" val="3613094326"/>
                    </a:ext>
                  </a:extLst>
                </a:gridCol>
              </a:tblGrid>
              <a:tr h="27774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ФАКТ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ПЛАН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1286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822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327439"/>
              </p:ext>
            </p:extLst>
          </p:nvPr>
        </p:nvGraphicFramePr>
        <p:xfrm>
          <a:off x="0" y="2201413"/>
          <a:ext cx="9906000" cy="49025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6328">
                  <a:extLst>
                    <a:ext uri="{9D8B030D-6E8A-4147-A177-3AD203B41FA5}">
                      <a16:colId xmlns:a16="http://schemas.microsoft.com/office/drawing/2014/main" val="3140015827"/>
                    </a:ext>
                  </a:extLst>
                </a:gridCol>
                <a:gridCol w="3497291">
                  <a:extLst>
                    <a:ext uri="{9D8B030D-6E8A-4147-A177-3AD203B41FA5}">
                      <a16:colId xmlns:a16="http://schemas.microsoft.com/office/drawing/2014/main" val="3666706814"/>
                    </a:ext>
                  </a:extLst>
                </a:gridCol>
                <a:gridCol w="745661">
                  <a:extLst>
                    <a:ext uri="{9D8B030D-6E8A-4147-A177-3AD203B41FA5}">
                      <a16:colId xmlns:a16="http://schemas.microsoft.com/office/drawing/2014/main" val="852098825"/>
                    </a:ext>
                  </a:extLst>
                </a:gridCol>
                <a:gridCol w="903940">
                  <a:extLst>
                    <a:ext uri="{9D8B030D-6E8A-4147-A177-3AD203B41FA5}">
                      <a16:colId xmlns:a16="http://schemas.microsoft.com/office/drawing/2014/main" val="2111265995"/>
                    </a:ext>
                  </a:extLst>
                </a:gridCol>
                <a:gridCol w="1074489">
                  <a:extLst>
                    <a:ext uri="{9D8B030D-6E8A-4147-A177-3AD203B41FA5}">
                      <a16:colId xmlns:a16="http://schemas.microsoft.com/office/drawing/2014/main" val="1900037716"/>
                    </a:ext>
                  </a:extLst>
                </a:gridCol>
                <a:gridCol w="1153391">
                  <a:extLst>
                    <a:ext uri="{9D8B030D-6E8A-4147-A177-3AD203B41FA5}">
                      <a16:colId xmlns:a16="http://schemas.microsoft.com/office/drawing/2014/main" val="1131082251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2459854903"/>
                    </a:ext>
                  </a:extLst>
                </a:gridCol>
              </a:tblGrid>
              <a:tr h="285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000 2 02 25 243 00 0000 150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строительство и реконструкцию (модернизацию) объектов питьевого водоснабжения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57 197 174,84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467099"/>
                  </a:ext>
                </a:extLst>
              </a:tr>
              <a:tr h="285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000 2 02 25 243 04 0000 150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кругов на строительство и реконструкцию (модернизацию) объектов питьевого водоснабжения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57 197 174,84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9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000 2 02 25 304 00 0000 150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19 575 073,92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61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000 2 02 25 304 04 0000 150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19 575 073,92 </a:t>
                      </a: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41461249"/>
                  </a:ext>
                </a:extLst>
              </a:tr>
              <a:tr h="285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000 2 02 25 497 00 0000 150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реализацию мероприятий по обеспечению жильем молодых семей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7 541 869,51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00348010"/>
                  </a:ext>
                </a:extLst>
              </a:tr>
              <a:tr h="285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000 2 02 25 497 04 0000 150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реализацию мероприятий по обеспечению жильем молодых семей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7 541 869,51</a:t>
                      </a: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49726187"/>
                  </a:ext>
                </a:extLst>
              </a:tr>
              <a:tr h="1560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000 2 02 25 519 00 0000 150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поддержку отрасли культуры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292 208,75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01062956"/>
                  </a:ext>
                </a:extLst>
              </a:tr>
              <a:tr h="285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000 2 02 25 519 04 0000 150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поддержку отрасли культуры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292 208,75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97308585"/>
                  </a:ext>
                </a:extLst>
              </a:tr>
              <a:tr h="285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000 2 02 25 555 00 0000 150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реализацию программ формирования современной городской среды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32 537 076,42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59412151"/>
                  </a:ext>
                </a:extLst>
              </a:tr>
              <a:tr h="285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000 2 02 25 555 04 0000 150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реализацию программ формирования современной городской среды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32 537 076,42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52020482"/>
                  </a:ext>
                </a:extLst>
              </a:tr>
              <a:tr h="5706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000 2 02 25 786 04 0000 150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обеспечение оснащения государственных и муниципальных общеобразовательных организаций, в том числе структурных подразделений указанных организаций, государственными символами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416 137,76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10699476"/>
                  </a:ext>
                </a:extLst>
              </a:tr>
              <a:tr h="5706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000 2 02 25 786 04 0000 150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обеспечение оснащения государственных и муниципальных общеобразовательных организаций, в том числе структурных подразделений указанных организаций, государственными символами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416 137,78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20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000 2 02 29 999 00 0000 150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453 947 491,52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1 131 707,00</a:t>
                      </a: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1 633 812,28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1 350 190,37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981 598,58</a:t>
                      </a: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14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000 2 02 29 999 04 0000 150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1 131 707,00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1 633 812,28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1 350 190,37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981 598,58</a:t>
                      </a: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801771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2005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</a:t>
            </a: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2024-2028 годах </a:t>
            </a: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901076"/>
              </p:ext>
            </p:extLst>
          </p:nvPr>
        </p:nvGraphicFramePr>
        <p:xfrm>
          <a:off x="0" y="1599051"/>
          <a:ext cx="9906001" cy="5111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977077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013262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1809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1675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r>
                        <a:rPr lang="ru-RU" sz="9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626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170397"/>
              </p:ext>
            </p:extLst>
          </p:nvPr>
        </p:nvGraphicFramePr>
        <p:xfrm>
          <a:off x="0" y="2280975"/>
          <a:ext cx="9906001" cy="45770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69">
                  <a:extLst>
                    <a:ext uri="{9D8B030D-6E8A-4147-A177-3AD203B41FA5}">
                      <a16:colId xmlns:a16="http://schemas.microsoft.com/office/drawing/2014/main" val="3270229639"/>
                    </a:ext>
                  </a:extLst>
                </a:gridCol>
                <a:gridCol w="3267303">
                  <a:extLst>
                    <a:ext uri="{9D8B030D-6E8A-4147-A177-3AD203B41FA5}">
                      <a16:colId xmlns:a16="http://schemas.microsoft.com/office/drawing/2014/main" val="2164377180"/>
                    </a:ext>
                  </a:extLst>
                </a:gridCol>
                <a:gridCol w="832694">
                  <a:extLst>
                    <a:ext uri="{9D8B030D-6E8A-4147-A177-3AD203B41FA5}">
                      <a16:colId xmlns:a16="http://schemas.microsoft.com/office/drawing/2014/main" val="575095277"/>
                    </a:ext>
                  </a:extLst>
                </a:gridCol>
                <a:gridCol w="966689">
                  <a:extLst>
                    <a:ext uri="{9D8B030D-6E8A-4147-A177-3AD203B41FA5}">
                      <a16:colId xmlns:a16="http://schemas.microsoft.com/office/drawing/2014/main" val="3006541132"/>
                    </a:ext>
                  </a:extLst>
                </a:gridCol>
                <a:gridCol w="1023652">
                  <a:extLst>
                    <a:ext uri="{9D8B030D-6E8A-4147-A177-3AD203B41FA5}">
                      <a16:colId xmlns:a16="http://schemas.microsoft.com/office/drawing/2014/main" val="497996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866171847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2879458401"/>
                    </a:ext>
                  </a:extLst>
                </a:gridCol>
              </a:tblGrid>
              <a:tr h="3970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000 2 02 30 000 00 0000 150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808 245 549,63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842 990,00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889 442,13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889 108,59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890 644,47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88798698"/>
                  </a:ext>
                </a:extLst>
              </a:tr>
              <a:tr h="4655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000 2 02 30 024 00 0000 150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местным бюджетам на выполнение передаваемых полномочий субъектов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753 019 620,50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842 990,00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889 442,13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889 108,59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890 644,47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18256123"/>
                  </a:ext>
                </a:extLst>
              </a:tr>
              <a:tr h="4655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000 2 02 30 024 04 0000 150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753 019 620,50</a:t>
                      </a: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842 990,00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889 442,13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889 108,59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890 644,47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80945190"/>
                  </a:ext>
                </a:extLst>
              </a:tr>
              <a:tr h="773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000 2 02 30 029 00 0000 150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8 238 804,60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00137810"/>
                  </a:ext>
                </a:extLst>
              </a:tr>
              <a:tr h="9278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000 2 02 30 029 04 0000 150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8 238 804,60</a:t>
                      </a: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74548824"/>
                  </a:ext>
                </a:extLst>
              </a:tr>
              <a:tr h="773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000 2 02 35 082 00 0000 150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муниципальных образований на 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10 872 385,00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49587231"/>
                  </a:ext>
                </a:extLst>
              </a:tr>
              <a:tr h="773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000 2 02 35 082 04 0000 150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10 872 385,00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5789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7485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</a:t>
            </a: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2024-2028 </a:t>
            </a: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755524"/>
              </p:ext>
            </p:extLst>
          </p:nvPr>
        </p:nvGraphicFramePr>
        <p:xfrm>
          <a:off x="0" y="1599050"/>
          <a:ext cx="9906001" cy="5737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1764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439391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10490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52055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007918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1437782488"/>
                    </a:ext>
                  </a:extLst>
                </a:gridCol>
                <a:gridCol w="1115292">
                  <a:extLst>
                    <a:ext uri="{9D8B030D-6E8A-4147-A177-3AD203B41FA5}">
                      <a16:colId xmlns:a16="http://schemas.microsoft.com/office/drawing/2014/main" val="1765284796"/>
                    </a:ext>
                  </a:extLst>
                </a:gridCol>
              </a:tblGrid>
              <a:tr h="20941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1761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r>
                        <a:rPr lang="ru-RU" sz="9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881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606044"/>
              </p:ext>
            </p:extLst>
          </p:nvPr>
        </p:nvGraphicFramePr>
        <p:xfrm>
          <a:off x="0" y="2171701"/>
          <a:ext cx="9905997" cy="46997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63700">
                  <a:extLst>
                    <a:ext uri="{9D8B030D-6E8A-4147-A177-3AD203B41FA5}">
                      <a16:colId xmlns:a16="http://schemas.microsoft.com/office/drawing/2014/main" val="3270229639"/>
                    </a:ext>
                  </a:extLst>
                </a:gridCol>
                <a:gridCol w="3415524">
                  <a:extLst>
                    <a:ext uri="{9D8B030D-6E8A-4147-A177-3AD203B41FA5}">
                      <a16:colId xmlns:a16="http://schemas.microsoft.com/office/drawing/2014/main" val="3671136456"/>
                    </a:ext>
                  </a:extLst>
                </a:gridCol>
                <a:gridCol w="791640">
                  <a:extLst>
                    <a:ext uri="{9D8B030D-6E8A-4147-A177-3AD203B41FA5}">
                      <a16:colId xmlns:a16="http://schemas.microsoft.com/office/drawing/2014/main" val="699433718"/>
                    </a:ext>
                  </a:extLst>
                </a:gridCol>
                <a:gridCol w="883227">
                  <a:extLst>
                    <a:ext uri="{9D8B030D-6E8A-4147-A177-3AD203B41FA5}">
                      <a16:colId xmlns:a16="http://schemas.microsoft.com/office/drawing/2014/main" val="1084723448"/>
                    </a:ext>
                  </a:extLst>
                </a:gridCol>
                <a:gridCol w="1018309">
                  <a:extLst>
                    <a:ext uri="{9D8B030D-6E8A-4147-A177-3AD203B41FA5}">
                      <a16:colId xmlns:a16="http://schemas.microsoft.com/office/drawing/2014/main" val="2164377180"/>
                    </a:ext>
                  </a:extLst>
                </a:gridCol>
                <a:gridCol w="1018309">
                  <a:extLst>
                    <a:ext uri="{9D8B030D-6E8A-4147-A177-3AD203B41FA5}">
                      <a16:colId xmlns:a16="http://schemas.microsoft.com/office/drawing/2014/main" val="3006541132"/>
                    </a:ext>
                  </a:extLst>
                </a:gridCol>
                <a:gridCol w="1115288">
                  <a:extLst>
                    <a:ext uri="{9D8B030D-6E8A-4147-A177-3AD203B41FA5}">
                      <a16:colId xmlns:a16="http://schemas.microsoft.com/office/drawing/2014/main" val="3866171847"/>
                    </a:ext>
                  </a:extLst>
                </a:gridCol>
              </a:tblGrid>
              <a:tr h="473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000 2 02 35 118 00 0000 150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осуществление первичного воинского учета органами местного самоуправления поселений, муниципальных и городских округов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3 513 539,53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88798698"/>
                  </a:ext>
                </a:extLst>
              </a:tr>
              <a:tr h="6203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000 2 02 35 118 04 0000 150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осуществление первичного воинского учета органами местного самоуправления поселений, муниципальных и городских округов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3 513 539,53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03857728"/>
                  </a:ext>
                </a:extLst>
              </a:tr>
              <a:tr h="6283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000 2 02 35 120 00 0000 150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69538689"/>
                  </a:ext>
                </a:extLst>
              </a:tr>
              <a:tr h="6283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000 2 02 35 120 04 0000 150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79830984"/>
                  </a:ext>
                </a:extLst>
              </a:tr>
              <a:tr h="783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000 2 02 35 179 00 0000 150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1 675 200,00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33377398"/>
                  </a:ext>
                </a:extLst>
              </a:tr>
              <a:tr h="783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000 2 02 35 179 04 0000 150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1 675 200,00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03269239"/>
                  </a:ext>
                </a:extLst>
              </a:tr>
              <a:tr h="783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000 2 02 35 303 00 0000 150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муниципальных образований на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30 926 000,00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18256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7657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</a:t>
            </a: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2024-2028 </a:t>
            </a: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722501"/>
              </p:ext>
            </p:extLst>
          </p:nvPr>
        </p:nvGraphicFramePr>
        <p:xfrm>
          <a:off x="0" y="1638300"/>
          <a:ext cx="9906001" cy="5962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570392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93618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966354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943264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874354">
                  <a:extLst>
                    <a:ext uri="{9D8B030D-6E8A-4147-A177-3AD203B41FA5}">
                      <a16:colId xmlns:a16="http://schemas.microsoft.com/office/drawing/2014/main" val="3009721119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185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1525803"/>
              </p:ext>
            </p:extLst>
          </p:nvPr>
        </p:nvGraphicFramePr>
        <p:xfrm>
          <a:off x="0" y="2234045"/>
          <a:ext cx="9905997" cy="4143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4903">
                  <a:extLst>
                    <a:ext uri="{9D8B030D-6E8A-4147-A177-3AD203B41FA5}">
                      <a16:colId xmlns:a16="http://schemas.microsoft.com/office/drawing/2014/main" val="3270229639"/>
                    </a:ext>
                  </a:extLst>
                </a:gridCol>
                <a:gridCol w="634903">
                  <a:extLst>
                    <a:ext uri="{9D8B030D-6E8A-4147-A177-3AD203B41FA5}">
                      <a16:colId xmlns:a16="http://schemas.microsoft.com/office/drawing/2014/main" val="2534902350"/>
                    </a:ext>
                  </a:extLst>
                </a:gridCol>
                <a:gridCol w="226485">
                  <a:extLst>
                    <a:ext uri="{9D8B030D-6E8A-4147-A177-3AD203B41FA5}">
                      <a16:colId xmlns:a16="http://schemas.microsoft.com/office/drawing/2014/main" val="1159095575"/>
                    </a:ext>
                  </a:extLst>
                </a:gridCol>
                <a:gridCol w="408418">
                  <a:extLst>
                    <a:ext uri="{9D8B030D-6E8A-4147-A177-3AD203B41FA5}">
                      <a16:colId xmlns:a16="http://schemas.microsoft.com/office/drawing/2014/main" val="1274360535"/>
                    </a:ext>
                  </a:extLst>
                </a:gridCol>
                <a:gridCol w="634903">
                  <a:extLst>
                    <a:ext uri="{9D8B030D-6E8A-4147-A177-3AD203B41FA5}">
                      <a16:colId xmlns:a16="http://schemas.microsoft.com/office/drawing/2014/main" val="3587404583"/>
                    </a:ext>
                  </a:extLst>
                </a:gridCol>
                <a:gridCol w="634903">
                  <a:extLst>
                    <a:ext uri="{9D8B030D-6E8A-4147-A177-3AD203B41FA5}">
                      <a16:colId xmlns:a16="http://schemas.microsoft.com/office/drawing/2014/main" val="3374021744"/>
                    </a:ext>
                  </a:extLst>
                </a:gridCol>
                <a:gridCol w="634903">
                  <a:extLst>
                    <a:ext uri="{9D8B030D-6E8A-4147-A177-3AD203B41FA5}">
                      <a16:colId xmlns:a16="http://schemas.microsoft.com/office/drawing/2014/main" val="247116454"/>
                    </a:ext>
                  </a:extLst>
                </a:gridCol>
                <a:gridCol w="634903">
                  <a:extLst>
                    <a:ext uri="{9D8B030D-6E8A-4147-A177-3AD203B41FA5}">
                      <a16:colId xmlns:a16="http://schemas.microsoft.com/office/drawing/2014/main" val="544275931"/>
                    </a:ext>
                  </a:extLst>
                </a:gridCol>
                <a:gridCol w="634903">
                  <a:extLst>
                    <a:ext uri="{9D8B030D-6E8A-4147-A177-3AD203B41FA5}">
                      <a16:colId xmlns:a16="http://schemas.microsoft.com/office/drawing/2014/main" val="1676362877"/>
                    </a:ext>
                  </a:extLst>
                </a:gridCol>
                <a:gridCol w="928384">
                  <a:extLst>
                    <a:ext uri="{9D8B030D-6E8A-4147-A177-3AD203B41FA5}">
                      <a16:colId xmlns:a16="http://schemas.microsoft.com/office/drawing/2014/main" val="1516465065"/>
                    </a:ext>
                  </a:extLst>
                </a:gridCol>
                <a:gridCol w="915706">
                  <a:extLst>
                    <a:ext uri="{9D8B030D-6E8A-4147-A177-3AD203B41FA5}">
                      <a16:colId xmlns:a16="http://schemas.microsoft.com/office/drawing/2014/main" val="1951583750"/>
                    </a:ext>
                  </a:extLst>
                </a:gridCol>
                <a:gridCol w="808324">
                  <a:extLst>
                    <a:ext uri="{9D8B030D-6E8A-4147-A177-3AD203B41FA5}">
                      <a16:colId xmlns:a16="http://schemas.microsoft.com/office/drawing/2014/main" val="2164377180"/>
                    </a:ext>
                  </a:extLst>
                </a:gridCol>
                <a:gridCol w="141346">
                  <a:extLst>
                    <a:ext uri="{9D8B030D-6E8A-4147-A177-3AD203B41FA5}">
                      <a16:colId xmlns:a16="http://schemas.microsoft.com/office/drawing/2014/main" val="575095277"/>
                    </a:ext>
                  </a:extLst>
                </a:gridCol>
                <a:gridCol w="563388">
                  <a:extLst>
                    <a:ext uri="{9D8B030D-6E8A-4147-A177-3AD203B41FA5}">
                      <a16:colId xmlns:a16="http://schemas.microsoft.com/office/drawing/2014/main" val="3006541132"/>
                    </a:ext>
                  </a:extLst>
                </a:gridCol>
                <a:gridCol w="312773">
                  <a:extLst>
                    <a:ext uri="{9D8B030D-6E8A-4147-A177-3AD203B41FA5}">
                      <a16:colId xmlns:a16="http://schemas.microsoft.com/office/drawing/2014/main" val="49799690"/>
                    </a:ext>
                  </a:extLst>
                </a:gridCol>
                <a:gridCol w="666977">
                  <a:extLst>
                    <a:ext uri="{9D8B030D-6E8A-4147-A177-3AD203B41FA5}">
                      <a16:colId xmlns:a16="http://schemas.microsoft.com/office/drawing/2014/main" val="3866171847"/>
                    </a:ext>
                  </a:extLst>
                </a:gridCol>
                <a:gridCol w="489875">
                  <a:extLst>
                    <a:ext uri="{9D8B030D-6E8A-4147-A177-3AD203B41FA5}">
                      <a16:colId xmlns:a16="http://schemas.microsoft.com/office/drawing/2014/main" val="2879458401"/>
                    </a:ext>
                  </a:extLst>
                </a:gridCol>
              </a:tblGrid>
              <a:tr h="665019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000 2 02 35 303 04 0000 150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30 926 000,00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88798698"/>
                  </a:ext>
                </a:extLst>
              </a:tr>
              <a:tr h="4813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000 2 02 40 000 00 0000 150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21 278 560,89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89 400,00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195 869,00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39 350,40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39 380,50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18256123"/>
                  </a:ext>
                </a:extLst>
              </a:tr>
              <a:tr h="306911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000 2 02 45 519 00 0000 150	</a:t>
                      </a:r>
                    </a:p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 на поддержку отрасли культуры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66 666,67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911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000 202 45 519 00 0000 150	</a:t>
                      </a:r>
                    </a:p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 городских округов на поддержку отрасли культуры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66 666,67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89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000 2 02 49 999 00 0000 150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трансферты, передаваемые бюджетам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20 217 965,52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89 400,00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195 869,00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39 350,40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39 380,50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80945190"/>
                  </a:ext>
                </a:extLst>
              </a:tr>
              <a:tr h="366339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000 2 02 49 999 04 0000 150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трансферты, передаваемые бюджетам городских округов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89 400,00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195 869,00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39 350,40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39 380,50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00137810"/>
                  </a:ext>
                </a:extLst>
              </a:tr>
              <a:tr h="449968">
                <a:tc gridSpan="9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4 969 825 271,32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5 528 432,54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6 561 474,41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5 592 026,36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5 054 300,55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74548824"/>
                  </a:ext>
                </a:extLst>
              </a:tr>
              <a:tr h="719482"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49587231"/>
                  </a:ext>
                </a:extLst>
              </a:tr>
              <a:tr h="71948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5789547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1CC200-8EA6-4095-9B02-8FE35A01D6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6074"/>
            <a:ext cx="9925050" cy="226462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8678">
                <a:srgbClr val="FFFFEB"/>
              </a:gs>
              <a:gs pos="83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376138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961624589"/>
              </p:ext>
            </p:extLst>
          </p:nvPr>
        </p:nvGraphicFramePr>
        <p:xfrm>
          <a:off x="591434" y="0"/>
          <a:ext cx="8735062" cy="5376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699651123"/>
              </p:ext>
            </p:extLst>
          </p:nvPr>
        </p:nvGraphicFramePr>
        <p:xfrm>
          <a:off x="0" y="0"/>
          <a:ext cx="9906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010528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93518"/>
            <a:ext cx="9906000" cy="646331"/>
          </a:xfrm>
          <a:prstGeom prst="rect">
            <a:avLst/>
          </a:prstGeom>
          <a:gradFill>
            <a:gsLst>
              <a:gs pos="45000">
                <a:srgbClr val="FFFFEB"/>
              </a:gs>
              <a:gs pos="94000">
                <a:schemeClr val="tx1"/>
              </a:gs>
              <a:gs pos="12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структуре налоговых и неналоговых доходов бюджета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Талдомского городского округа на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                               </a:t>
            </a:r>
            <a:r>
              <a:rPr lang="ru-RU" sz="10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(доля от общего объема  доходов,%)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145570637"/>
              </p:ext>
            </p:extLst>
          </p:nvPr>
        </p:nvGraphicFramePr>
        <p:xfrm>
          <a:off x="0" y="562987"/>
          <a:ext cx="9906000" cy="6383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732393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906000" cy="646331"/>
          </a:xfrm>
          <a:prstGeom prst="rect">
            <a:avLst/>
          </a:prstGeom>
          <a:gradFill>
            <a:gsLst>
              <a:gs pos="45000">
                <a:srgbClr val="FFFFEB"/>
              </a:gs>
              <a:gs pos="94000">
                <a:schemeClr val="tx1"/>
              </a:gs>
              <a:gs pos="12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Информация о структуре налоговых и неналоговых доходов бюджета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Талдомского городского округа на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                          </a:t>
            </a:r>
            <a:r>
              <a:rPr lang="ru-RU" sz="10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(доля от общего объема доходов,%)      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147754934"/>
              </p:ext>
            </p:extLst>
          </p:nvPr>
        </p:nvGraphicFramePr>
        <p:xfrm>
          <a:off x="-1" y="581891"/>
          <a:ext cx="9906001" cy="6359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42476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906000" cy="830997"/>
          </a:xfrm>
          <a:prstGeom prst="rect">
            <a:avLst/>
          </a:prstGeom>
          <a:gradFill>
            <a:gsLst>
              <a:gs pos="45000">
                <a:srgbClr val="FFFFEB"/>
              </a:gs>
              <a:gs pos="94000">
                <a:schemeClr val="tx1"/>
              </a:gs>
              <a:gs pos="12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структуре налоговых и неналоговых доходов бюджета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Талдомского городского округа на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2028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                        </a:t>
            </a:r>
            <a:r>
              <a:rPr lang="ru-RU" sz="10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(доля от общего объема доходов,%)</a:t>
            </a:r>
          </a:p>
          <a:p>
            <a:pPr algn="ctr"/>
            <a:endParaRPr 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094259052"/>
              </p:ext>
            </p:extLst>
          </p:nvPr>
        </p:nvGraphicFramePr>
        <p:xfrm>
          <a:off x="0" y="698833"/>
          <a:ext cx="9906000" cy="641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077647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"/>
            <a:ext cx="9906000" cy="1593410"/>
          </a:xfrm>
          <a:prstGeom prst="rect">
            <a:avLst/>
          </a:prstGeom>
          <a:gradFill>
            <a:gsLst>
              <a:gs pos="45000">
                <a:srgbClr val="FFFFEB"/>
              </a:gs>
              <a:gs pos="86000">
                <a:schemeClr val="bg2">
                  <a:lumMod val="20000"/>
                  <a:lumOff val="80000"/>
                </a:schemeClr>
              </a:gs>
              <a:gs pos="22000">
                <a:schemeClr val="bg2">
                  <a:tint val="97000"/>
                  <a:hueMod val="92000"/>
                  <a:satMod val="169000"/>
                  <a:lumMod val="164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200" b="1" dirty="0">
                <a:latin typeface="Times New Roman"/>
              </a:rPr>
              <a:t>Межбюджетные трансферты, поступающие в бюджет </a:t>
            </a: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200" b="1" dirty="0">
                <a:latin typeface="Times New Roman"/>
              </a:rPr>
              <a:t>Талдомского городского округа из бюджетов других уровней </a:t>
            </a: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200" b="1" dirty="0">
                <a:latin typeface="Times New Roman"/>
              </a:rPr>
              <a:t>в </a:t>
            </a:r>
            <a:r>
              <a:rPr lang="ru" sz="2200" b="1" dirty="0" smtClean="0">
                <a:latin typeface="Times New Roman"/>
              </a:rPr>
              <a:t>2024-2028 </a:t>
            </a:r>
            <a:r>
              <a:rPr lang="ru" sz="2200" b="1" dirty="0">
                <a:latin typeface="Times New Roman"/>
              </a:rPr>
              <a:t>годах 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1927029"/>
              </p:ext>
            </p:extLst>
          </p:nvPr>
        </p:nvGraphicFramePr>
        <p:xfrm>
          <a:off x="1" y="1580393"/>
          <a:ext cx="9906000" cy="5339014"/>
        </p:xfrm>
        <a:graphic>
          <a:graphicData uri="http://schemas.openxmlformats.org/drawingml/2006/table">
            <a:tbl>
              <a:tblPr/>
              <a:tblGrid>
                <a:gridCol w="29913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7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8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64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52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870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5876"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>
                          <a:latin typeface="Times New Roman"/>
                        </a:rPr>
                        <a:t>Наименование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Факт </a:t>
                      </a: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за </a:t>
                      </a:r>
                      <a:r>
                        <a:rPr lang="ru" sz="1100" b="1" dirty="0" smtClean="0">
                          <a:latin typeface="Times New Roman"/>
                        </a:rPr>
                        <a:t>2024 </a:t>
                      </a:r>
                      <a:r>
                        <a:rPr lang="ru" sz="1100" b="1" dirty="0"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План</a:t>
                      </a: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 на </a:t>
                      </a:r>
                      <a:r>
                        <a:rPr lang="ru" sz="1100" b="1" dirty="0" smtClean="0">
                          <a:latin typeface="Times New Roman"/>
                        </a:rPr>
                        <a:t>2025 </a:t>
                      </a:r>
                      <a:r>
                        <a:rPr lang="ru" sz="1100" b="1" dirty="0"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Прогноз 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на </a:t>
                      </a:r>
                      <a:r>
                        <a:rPr lang="ru" sz="1100" b="1" dirty="0" smtClean="0">
                          <a:latin typeface="Times New Roman"/>
                        </a:rPr>
                        <a:t>2026 </a:t>
                      </a:r>
                      <a:r>
                        <a:rPr lang="ru" sz="1100" b="1" dirty="0"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 на </a:t>
                      </a:r>
                      <a:r>
                        <a:rPr lang="ru" sz="1100" b="1" dirty="0" smtClean="0">
                          <a:latin typeface="Times New Roman"/>
                        </a:rPr>
                        <a:t>2027 </a:t>
                      </a:r>
                      <a:r>
                        <a:rPr lang="ru" sz="1100" b="1" dirty="0"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Прогноз 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на </a:t>
                      </a:r>
                      <a:r>
                        <a:rPr lang="ru" sz="1100" b="1" dirty="0" smtClean="0">
                          <a:latin typeface="Times New Roman"/>
                        </a:rPr>
                        <a:t>2028 </a:t>
                      </a:r>
                      <a:r>
                        <a:rPr lang="ru" sz="1100" b="1" dirty="0"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6123"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400" b="1" dirty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r>
                        <a:rPr lang="ru" sz="1400" b="1" dirty="0">
                          <a:latin typeface="Times New Roman"/>
                        </a:rPr>
                        <a:t>Безвозмездные поступления от других бюджетов бюджетной системы Российской Федерации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dirty="0">
                          <a:latin typeface="Times New Roman"/>
                        </a:rPr>
                        <a:t>в том числе:</a:t>
                      </a: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400" b="1" dirty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2 949 996,222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3 103 630,00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3 799 247,41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2 394 838,36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1 911 623,55</a:t>
                      </a: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415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>
                          <a:latin typeface="Times New Roman"/>
                        </a:rPr>
                        <a:t>Дотации бюджетам бюджетной системы Российской Федерации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666 963,000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1 039 533,00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1 080 124,00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116 189,00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0,00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5123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>
                          <a:latin typeface="Times New Roman"/>
                        </a:rPr>
                        <a:t>Субсидии бюджетам бюджетной системы Российской Федерации (межбюджетные субсидии)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1 453 509,111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1 131 707,00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1 633 812,28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1 350 190,37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981 598,58</a:t>
                      </a: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6360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>
                          <a:latin typeface="Times New Roman"/>
                        </a:rPr>
                        <a:t>Субвенции</a:t>
                      </a:r>
                      <a:r>
                        <a:rPr lang="ru" sz="1200" baseline="0" dirty="0">
                          <a:latin typeface="Times New Roman"/>
                        </a:rPr>
                        <a:t> бюджетам бюджетной системы Российской Федерации</a:t>
                      </a:r>
                      <a:endParaRPr lang="ru" sz="120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808 245,549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842 990,00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889 442,13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889 108,59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890 644,47</a:t>
                      </a: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240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>
                          <a:latin typeface="Times New Roman"/>
                        </a:rPr>
                        <a:t>Иные</a:t>
                      </a:r>
                      <a:r>
                        <a:rPr lang="ru" sz="1200" baseline="0" dirty="0">
                          <a:latin typeface="Times New Roman"/>
                        </a:rPr>
                        <a:t> межбюджетные трансферты</a:t>
                      </a:r>
                      <a:endParaRPr lang="ru" sz="120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21 278,560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89 400,00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195 869,00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39 350,40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39 380,50</a:t>
                      </a: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9743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бюджетов бюджетной системы</a:t>
                      </a:r>
                      <a:r>
                        <a:rPr lang="ru-RU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РФ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возврата остатков субсидий, субвенций и иных межбюджетных трансфертов, имеющих целевое назначение, прошлых лет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/>
                      <a:endParaRPr lang="ru" sz="105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8070672"/>
                  </a:ext>
                </a:extLst>
              </a:tr>
              <a:tr h="893674"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>
                          <a:latin typeface="Times New Roman"/>
                        </a:rPr>
                        <a:t>ВОЗВРАТ ОСТАТКОВ СУБСИДИЙ,</a:t>
                      </a:r>
                      <a:r>
                        <a:rPr lang="ru" sz="1050" b="0" baseline="0" dirty="0">
                          <a:latin typeface="Times New Roman"/>
                        </a:rPr>
                        <a:t> СУБВЕНЦИЙ И ИНЫХ МЕЖБЮДЖЕТНЫХ ТРАНСФЕРТОВ, ИМЕЮЩИХ ЦЕЛЕВОЕ НАЗНАЧЕНИЕ, ПРОШЛЫХ ЛЕТ</a:t>
                      </a:r>
                      <a:endParaRPr lang="ru" sz="105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-12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979,976</a:t>
                      </a:r>
                      <a:endParaRPr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59706631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 rot="10800000" flipV="1">
            <a:off x="9194799" y="1149790"/>
            <a:ext cx="711198" cy="25991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100" dirty="0">
                <a:latin typeface="Times New Roman"/>
              </a:rPr>
              <a:t>(тыс. руб.)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99587"/>
            <a:ext cx="9906000" cy="1589513"/>
          </a:xfrm>
          <a:prstGeom prst="rect">
            <a:avLst/>
          </a:prstGeom>
          <a:gradFill>
            <a:gsLst>
              <a:gs pos="21000">
                <a:schemeClr val="tx1"/>
              </a:gs>
              <a:gs pos="54020">
                <a:srgbClr val="FFFFEB"/>
              </a:gs>
              <a:gs pos="8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Информация об удельном объеме налоговых и неналоговых доходов бюджета </a:t>
            </a: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000" b="1" dirty="0">
                <a:solidFill>
                  <a:schemeClr val="bg1"/>
                </a:solidFill>
                <a:latin typeface="Times New Roman"/>
              </a:rPr>
              <a:t>Талдомского  городского округа в расчете на душу населения</a:t>
            </a: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000" b="1" dirty="0">
                <a:solidFill>
                  <a:schemeClr val="bg1"/>
                </a:solidFill>
                <a:latin typeface="Times New Roman"/>
              </a:rPr>
              <a:t> в сравнении с другими муниципальными образованиями Московской области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220200" y="1371600"/>
            <a:ext cx="685800" cy="2413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200" dirty="0">
                <a:solidFill>
                  <a:schemeClr val="bg1"/>
                </a:solidFill>
                <a:latin typeface="Times New Roman"/>
              </a:rPr>
              <a:t>(рублей)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7503360"/>
              </p:ext>
            </p:extLst>
          </p:nvPr>
        </p:nvGraphicFramePr>
        <p:xfrm>
          <a:off x="0" y="1683943"/>
          <a:ext cx="9906000" cy="3684762"/>
        </p:xfrm>
        <a:graphic>
          <a:graphicData uri="http://schemas.openxmlformats.org/drawingml/2006/table">
            <a:tbl>
              <a:tblPr/>
              <a:tblGrid>
                <a:gridCol w="32510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0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1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82478">
                  <a:extLst>
                    <a:ext uri="{9D8B030D-6E8A-4147-A177-3AD203B41FA5}">
                      <a16:colId xmlns:a16="http://schemas.microsoft.com/office/drawing/2014/main" val="746305557"/>
                    </a:ext>
                  </a:extLst>
                </a:gridCol>
              </a:tblGrid>
              <a:tr h="1112765"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Наименование муниципального образования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Численность постоянного населения на </a:t>
                      </a:r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01.01.2025г</a:t>
                      </a: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.</a:t>
                      </a: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(чел.)*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Сумма налоговых и неналоговых доходов на 01.10.2024г.**(рублей) 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В расчете на 1 жителя (рублей)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106"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Талдомский городской округ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64</a:t>
                      </a:r>
                      <a:r>
                        <a:rPr lang="ru" sz="1600" b="0" baseline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680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1 335 774 624,03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20</a:t>
                      </a:r>
                      <a:r>
                        <a:rPr lang="ru" sz="1600" b="0" baseline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652</a:t>
                      </a:r>
                      <a:endParaRPr lang="ru" sz="1600" b="0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10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Волоколамский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353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1 756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887 245,20</a:t>
                      </a:r>
                      <a:endParaRPr lang="ru-RU" sz="16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300</a:t>
                      </a:r>
                      <a:endParaRPr lang="ru-RU" sz="16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29157862"/>
                  </a:ext>
                </a:extLst>
              </a:tr>
              <a:tr h="41728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Дмитровский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168</a:t>
                      </a:r>
                      <a:r>
                        <a:rPr lang="ru" sz="1600" baseline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</a:t>
                      </a:r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673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4 496 476 093,97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26</a:t>
                      </a:r>
                      <a:r>
                        <a:rPr lang="ru" sz="1600" baseline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657</a:t>
                      </a:r>
                      <a:endParaRPr lang="ru" sz="1600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436"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 Лотошино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21</a:t>
                      </a:r>
                      <a:r>
                        <a:rPr lang="ru" sz="1600" baseline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</a:t>
                      </a:r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850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361 804</a:t>
                      </a:r>
                      <a:r>
                        <a:rPr lang="ru" sz="1600" baseline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956,23</a:t>
                      </a:r>
                      <a:endParaRPr lang="ru" sz="1600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16</a:t>
                      </a:r>
                      <a:r>
                        <a:rPr lang="ru" sz="1600" baseline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558</a:t>
                      </a:r>
                      <a:endParaRPr lang="ru" sz="1600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38511212"/>
                  </a:ext>
                </a:extLst>
              </a:tr>
              <a:tr h="407709"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 Серебрянные</a:t>
                      </a:r>
                      <a:r>
                        <a:rPr lang="ru" sz="1600" b="0" baseline="0" dirty="0">
                          <a:solidFill>
                            <a:schemeClr val="bg1"/>
                          </a:solidFill>
                          <a:latin typeface="Times New Roman"/>
                        </a:rPr>
                        <a:t> пруды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23</a:t>
                      </a:r>
                      <a:r>
                        <a:rPr lang="ru" sz="1600" baseline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</a:t>
                      </a:r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325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564 084 997,48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24</a:t>
                      </a:r>
                      <a:r>
                        <a:rPr lang="ru" sz="1600" baseline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183</a:t>
                      </a:r>
                      <a:endParaRPr lang="ru" sz="1600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735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 Молодежный</a:t>
                      </a:r>
                    </a:p>
                    <a:p>
                      <a:pPr indent="0"/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838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46 306 578,85      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ru-RU" sz="16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316</a:t>
                      </a:r>
                      <a:endParaRPr lang="ru-RU" sz="16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19236733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0" y="5404919"/>
            <a:ext cx="9906000" cy="1384995"/>
          </a:xfrm>
          <a:prstGeom prst="rect">
            <a:avLst/>
          </a:prstGeom>
          <a:gradFill>
            <a:gsLst>
              <a:gs pos="16000">
                <a:schemeClr val="tx1"/>
              </a:gs>
              <a:gs pos="36519">
                <a:srgbClr val="FFFFEB"/>
              </a:gs>
              <a:gs pos="87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endParaRPr lang="ru-RU" sz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Информация по численности населения размещена на официальном сайте Росстата (Главная страница/Официальная статистика/Московская область/Население/Оценка численности постоянного населения Московской области по ссылке</a:t>
            </a:r>
            <a:r>
              <a:rPr lang="ru-RU" sz="12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https://rosstat.gov.ru//compendium/document/13282</a:t>
            </a:r>
            <a:endParaRPr lang="ru-RU" sz="1200" u="sng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 Информация о налоговых и неналоговых доходов в разрезе муниципальных образований размещена на портале «Открытый бюджет МО» по 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ссылке :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https://budget.mosreg.ru/analitika/ispolnenie-byudjeta-subekta/otdelnye-parametry-byudzheta-municipalnyx-obrazovanij/</a:t>
            </a:r>
            <a:endParaRPr lang="ru-RU" sz="1200" u="sng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63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9869" y="1"/>
            <a:ext cx="63871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4400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69831"/>
            <a:ext cx="9906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1. Глоссарий                                                                                                                                                                                                                              6-11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2. </a:t>
            </a:r>
            <a:r>
              <a:rPr lang="ru-RU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основных показателях социально-экономического развития Талдомского городского округа, включая  фактические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значения за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год,  плановые показатели в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и прогноз на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 и плановый период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2027-2028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                                             12-13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3. Информация об основных задачах и приоритетах бюджетной и налоговой политики Талдомского  городского округа на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 и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плановый период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2027-2028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                                                                                                                                                                                   14-22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4.  Информация  об основных характеристиках бюджета Талдомского  городского округа  на  очередной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плановый период   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2027-2028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 в    сравнении с предыдущими годами отчетным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текущим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годами                                                23</a:t>
            </a:r>
          </a:p>
          <a:p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5.  Информация об объеме и структуре налоговых и неналоговых доходов, а также межбюджетных трансфертах, поступающих в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бюджет  Талдомского городского округа в динамике (фактические значения за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 значениями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и прогноз на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 и на плановый период 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2027-2028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годов)                                                                                                                  24-48</a:t>
            </a:r>
          </a:p>
          <a:p>
            <a:endParaRPr lang="ru" sz="1200" dirty="0">
              <a:solidFill>
                <a:schemeClr val="bg1"/>
              </a:solidFill>
              <a:latin typeface="Times New Roman"/>
            </a:endParaRP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6.  Информация об удельном объеме налоговых и неналоговых доходов бюджета Талдомского городского округа  в расчете на душу</a:t>
            </a: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  населения в сравнении с другими  муниципальными образованиями Московской области                                                                                           49</a:t>
            </a: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                                                                                                                                                                </a:t>
            </a:r>
            <a:endParaRPr lang="ru-RU" sz="1200" dirty="0"/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7.  Информация о налоговых льготах и ставках налогов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и 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об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оценке  налоговых расходов в связи с предоставлением льгот, установленных  в Талдомском городском  округе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   Советом депутатов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 округа                                                                                                    50-62</a:t>
            </a:r>
            <a:endParaRPr lang="ru" sz="1200" dirty="0">
              <a:solidFill>
                <a:schemeClr val="bg1"/>
              </a:solidFill>
              <a:latin typeface="Times New Roman"/>
            </a:endParaRP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</a:t>
            </a: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8.  Информация о расходах бюджета в разрезе муниципальных программ по целевым показателям программ в динамике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(фактические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значения за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в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и прогноз на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 и на плановый период 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2027-2028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годов)       63-94</a:t>
            </a:r>
          </a:p>
          <a:p>
            <a:endParaRPr lang="ru-RU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9. Информация о расходах бюджета с учетом интересов целевых групп пользователей (</a:t>
            </a:r>
            <a:r>
              <a:rPr lang="ru-RU" sz="1200" dirty="0">
                <a:solidFill>
                  <a:schemeClr val="bg1"/>
                </a:solidFill>
                <a:latin typeface="Times New Roman"/>
              </a:rPr>
              <a:t>план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 и  прогноз на плановый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период 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2027-2028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годов)                                                                                                                                                                                                   95-106</a:t>
            </a: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</a:t>
            </a: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10. Информация об общественно значимых проектах, реализуемых на территории Талдомского городского округа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(план на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 и прогноз  на плановый период 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2027-2028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годов)                                                                                                                          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107-113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" sz="1200" dirty="0">
              <a:solidFill>
                <a:schemeClr val="bg1"/>
              </a:solidFill>
              <a:latin typeface="Times New Roman"/>
            </a:endParaRP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</a:t>
            </a: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11.</a:t>
            </a:r>
            <a:r>
              <a:rPr lang="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 для граждан                                                                                                                                                                              114</a:t>
            </a:r>
            <a:endParaRPr lang="ru" sz="1200" dirty="0">
              <a:solidFill>
                <a:schemeClr val="bg1"/>
              </a:solidFill>
              <a:latin typeface="Times New Roman"/>
            </a:endParaRPr>
          </a:p>
          <a:p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http://photocdn.photogoroda.com/source1/cn3159/r4312/c4448/4448-525880.jpg"/>
          <p:cNvSpPr>
            <a:spLocks noChangeAspect="1" noChangeArrowheads="1"/>
          </p:cNvSpPr>
          <p:nvPr/>
        </p:nvSpPr>
        <p:spPr bwMode="auto">
          <a:xfrm>
            <a:off x="2265032" y="244836"/>
            <a:ext cx="304800" cy="112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://photocdn.photogoroda.com/source1/cn3159/r4312/c4448/4448-525880.jpg"/>
          <p:cNvSpPr>
            <a:spLocks noChangeAspect="1" noChangeArrowheads="1"/>
          </p:cNvSpPr>
          <p:nvPr/>
        </p:nvSpPr>
        <p:spPr bwMode="auto">
          <a:xfrm>
            <a:off x="9563100" y="1123021"/>
            <a:ext cx="342900" cy="573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9905999" y="3390900"/>
            <a:ext cx="526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" sz="1200" dirty="0">
              <a:solidFill>
                <a:schemeClr val="bg1"/>
              </a:solidFill>
              <a:latin typeface="Times New Roman"/>
            </a:endParaRP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</a:t>
            </a:r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 flipH="1">
            <a:off x="9905999" y="4010891"/>
            <a:ext cx="9628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0584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</a:t>
            </a: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2023-2028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711200" cy="17259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</a:t>
            </a:r>
            <a:r>
              <a:rPr lang="ru-RU" sz="1000" dirty="0">
                <a:latin typeface="Times New Roman"/>
              </a:rPr>
              <a:t>)</a:t>
            </a:r>
            <a:endParaRPr lang="ru" sz="1000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482406"/>
              </p:ext>
            </p:extLst>
          </p:nvPr>
        </p:nvGraphicFramePr>
        <p:xfrm>
          <a:off x="0" y="900952"/>
          <a:ext cx="9905999" cy="59570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83572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3103139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1356608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648526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525244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888910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15562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  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2066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  <a:tr h="510222">
                <a:tc rowSpan="6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100% земельные участки, приобретенные (предоставленные) для личного подсобного хозяйства, садоводства, огородничества и индивидуального жилищного строительства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участники, ветераны и инвалиды Великой Отечественной войны;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«О земельном налоге»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пункт 4.1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30936951"/>
                  </a:ext>
                </a:extLst>
              </a:tr>
              <a:tr h="2522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вдовы участников Великой Отечественной войны, а также граждане, на которых законодательством распространены социальные гарантии и льготы участников Великой Отечественной войны;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825999"/>
                  </a:ext>
                </a:extLst>
              </a:tr>
              <a:tr h="9131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1447971"/>
                  </a:ext>
                </a:extLst>
              </a:tr>
              <a:tr h="5365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-ветераны и инвалиды боевых действий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8353958"/>
                  </a:ext>
                </a:extLst>
              </a:tr>
              <a:tr h="1006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-инвалиды I и II групп инвалидности; инвалиды с детства, дети-инвалиды;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270994"/>
                  </a:ext>
                </a:extLst>
              </a:tr>
              <a:tr h="4522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719067"/>
                  </a:ext>
                </a:extLst>
              </a:tr>
              <a:tr h="1428946"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отношении одного земельного участка в пределах до 2500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., находящегося в собственности, постоянном(бессрочном) пользовании или пожизненном наследуемом владении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Герои Советского Союза, Герои Российской Федерации, Герои Социалистического Труда и полные кавалеры орденов Славы, Трудовой Славы, "За службу Родине в Вооруженных Силах СССР";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7823793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2023-2027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711200" cy="17259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b="1" dirty="0">
                <a:latin typeface="Times New Roman"/>
              </a:rPr>
              <a:t>(</a:t>
            </a:r>
            <a:r>
              <a:rPr lang="ru-RU" sz="900" b="1" dirty="0">
                <a:latin typeface="Times New Roman"/>
              </a:rPr>
              <a:t>процент)</a:t>
            </a:r>
            <a:endParaRPr lang="ru" sz="900" b="1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794706"/>
              </p:ext>
            </p:extLst>
          </p:nvPr>
        </p:nvGraphicFramePr>
        <p:xfrm>
          <a:off x="0" y="-1503378"/>
          <a:ext cx="9905998" cy="83613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42560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3120056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1163838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936946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448842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893756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16289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 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2143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1	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  <a:tr h="1513615">
                <a:tc rowSpan="4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 на 100% земельные участки, приобретенные (предоставленные) для личного подсобного хозяйства, садоводства, огородничества и индивидуального жилищного строительства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отношении одного земельного участка в пределах до 2500 </a:t>
                      </a:r>
                      <a:r>
                        <a:rPr lang="ru-RU" sz="1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., находящегося в собственности, постоянном(бессрочном) пользовании или пожизненном наследуемом владении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-граждане, подвергшиеся воздействию радиации вследствие катастрофы на Чернобыльской АЭС и других радиационных аварий на атомных объектах, а также в результате испытаний, учений и иных работ, связанных с любыми видами ядерных установок, включая ядерное оружие и космическую технику;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               «О земельном налоге»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пункт 4.1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30936951"/>
                  </a:ext>
                </a:extLst>
              </a:tr>
              <a:tr h="11951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-пенсионеры 70 лет и старше;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dirty="0"/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34825999"/>
                  </a:ext>
                </a:extLst>
              </a:tr>
              <a:tr h="9731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-почетные граждане Талдомского городского округа, Талдомского муниципального района, городских и сельских поселений Талдомского муниципального района</a:t>
                      </a:r>
                    </a:p>
                    <a:p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dirty="0"/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203604"/>
                  </a:ext>
                </a:extLst>
              </a:tr>
              <a:tr h="28361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Военнослужащие, принимающие участие в специальной военной операции на территориях: Донецкой Народной республики, Луганской Народной Республики, Запорожской области, Херсонской области и Украины из числа: граждан Российской Федерации, призванных на военную службу по мобилизации в Вооруженные силы Российской Федерации в соответствии с Указом Президента Российской Федерации от 21.09.2022г. № 647 « Об объявлении частичной мобилизации в Российской Федерации»</a:t>
                      </a:r>
                    </a:p>
                    <a:p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Граждан Российской Федерации , заключивших контракт о добровольном содействии в выполнении задач, возложенных на Вооруженные Силы Российской Федерации с Министерством обороны Российской Федерации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3879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07731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</a:t>
            </a: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2023-2028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</a:t>
            </a:r>
            <a:r>
              <a:rPr lang="ru-RU" sz="900" b="1" dirty="0">
                <a:latin typeface="Times New Roman"/>
              </a:rPr>
              <a:t>)</a:t>
            </a:r>
            <a:endParaRPr lang="ru" sz="900" b="1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699698"/>
              </p:ext>
            </p:extLst>
          </p:nvPr>
        </p:nvGraphicFramePr>
        <p:xfrm>
          <a:off x="0" y="932964"/>
          <a:ext cx="9906000" cy="21653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3491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3470564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967542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1037903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517685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958815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19826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 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180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3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4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505D36B-3637-4CCE-B169-A4C7FA5CB6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076244"/>
              </p:ext>
            </p:extLst>
          </p:nvPr>
        </p:nvGraphicFramePr>
        <p:xfrm>
          <a:off x="4354" y="3086100"/>
          <a:ext cx="5409310" cy="37719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44724">
                  <a:extLst>
                    <a:ext uri="{9D8B030D-6E8A-4147-A177-3AD203B41FA5}">
                      <a16:colId xmlns:a16="http://schemas.microsoft.com/office/drawing/2014/main" val="3318270607"/>
                    </a:ext>
                  </a:extLst>
                </a:gridCol>
                <a:gridCol w="3464586">
                  <a:extLst>
                    <a:ext uri="{9D8B030D-6E8A-4147-A177-3AD203B41FA5}">
                      <a16:colId xmlns:a16="http://schemas.microsoft.com/office/drawing/2014/main" val="2279720994"/>
                    </a:ext>
                  </a:extLst>
                </a:gridCol>
              </a:tblGrid>
              <a:tr h="1528656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50% земельные участки, предназначенного для индивидуального жилищного строительства, личного подсобного хозяйства,  садоводства, огородничества: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малоимущие семьи, малоимущие одиноко проживающие граждане, среднедушевой доход которых ниже величины прожиточного минимума, установленной в Московской области на душу населения в 4 квартале года, предшествующего налоговому периоду;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58559880"/>
                  </a:ext>
                </a:extLst>
              </a:tr>
              <a:tr h="12786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семьи, имеющих трех и более несовершеннолетних детей, среднедушевой доход которых ниже величины прожиточного минимума, установленной в Московской области на душу населения в 4 квартале года, предшествующего налоговому периоду;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08355927"/>
                  </a:ext>
                </a:extLst>
              </a:tr>
              <a:tr h="9645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пенсионеры, доход которых ниже двукратной величины прожиточного минимума, установленной в Московской области для пенсионеров в 4 квартале года, предшествующего налоговому периоду.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43164139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CAEBED91-1ACE-45AA-A556-1C629F1693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441577"/>
              </p:ext>
            </p:extLst>
          </p:nvPr>
        </p:nvGraphicFramePr>
        <p:xfrm>
          <a:off x="5424055" y="3096491"/>
          <a:ext cx="4481944" cy="37615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5740">
                  <a:extLst>
                    <a:ext uri="{9D8B030D-6E8A-4147-A177-3AD203B41FA5}">
                      <a16:colId xmlns:a16="http://schemas.microsoft.com/office/drawing/2014/main" val="2371037207"/>
                    </a:ext>
                  </a:extLst>
                </a:gridCol>
                <a:gridCol w="1049705">
                  <a:extLst>
                    <a:ext uri="{9D8B030D-6E8A-4147-A177-3AD203B41FA5}">
                      <a16:colId xmlns:a16="http://schemas.microsoft.com/office/drawing/2014/main" val="4240011563"/>
                    </a:ext>
                  </a:extLst>
                </a:gridCol>
                <a:gridCol w="1516394">
                  <a:extLst>
                    <a:ext uri="{9D8B030D-6E8A-4147-A177-3AD203B41FA5}">
                      <a16:colId xmlns:a16="http://schemas.microsoft.com/office/drawing/2014/main" val="3095437290"/>
                    </a:ext>
                  </a:extLst>
                </a:gridCol>
                <a:gridCol w="960105">
                  <a:extLst>
                    <a:ext uri="{9D8B030D-6E8A-4147-A177-3AD203B41FA5}">
                      <a16:colId xmlns:a16="http://schemas.microsoft.com/office/drawing/2014/main" val="3668891386"/>
                    </a:ext>
                  </a:extLst>
                </a:gridCol>
              </a:tblGrid>
              <a:tr h="1434886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      «О земельном налоге»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пункт 4.2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75282181"/>
                  </a:ext>
                </a:extLst>
              </a:tr>
              <a:tr h="11633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8748370"/>
                  </a:ext>
                </a:extLst>
              </a:tr>
              <a:tr h="11633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37502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1537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</a:t>
            </a: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2023-2028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процент)</a:t>
            </a:r>
            <a:endParaRPr lang="ru" sz="900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678919"/>
              </p:ext>
            </p:extLst>
          </p:nvPr>
        </p:nvGraphicFramePr>
        <p:xfrm>
          <a:off x="0" y="932963"/>
          <a:ext cx="9888583" cy="25204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71700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2099854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1035855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968700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2389909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1222565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23338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 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186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3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4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505D36B-3637-4CCE-B169-A4C7FA5CB6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151000"/>
              </p:ext>
            </p:extLst>
          </p:nvPr>
        </p:nvGraphicFramePr>
        <p:xfrm>
          <a:off x="0" y="3448594"/>
          <a:ext cx="9901646" cy="34094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71700">
                  <a:extLst>
                    <a:ext uri="{9D8B030D-6E8A-4147-A177-3AD203B41FA5}">
                      <a16:colId xmlns:a16="http://schemas.microsoft.com/office/drawing/2014/main" val="3318270607"/>
                    </a:ext>
                  </a:extLst>
                </a:gridCol>
                <a:gridCol w="2109355">
                  <a:extLst>
                    <a:ext uri="{9D8B030D-6E8A-4147-A177-3AD203B41FA5}">
                      <a16:colId xmlns:a16="http://schemas.microsoft.com/office/drawing/2014/main" val="2279720994"/>
                    </a:ext>
                  </a:extLst>
                </a:gridCol>
                <a:gridCol w="1022465">
                  <a:extLst>
                    <a:ext uri="{9D8B030D-6E8A-4147-A177-3AD203B41FA5}">
                      <a16:colId xmlns:a16="http://schemas.microsoft.com/office/drawing/2014/main" val="53321743"/>
                    </a:ext>
                  </a:extLst>
                </a:gridCol>
                <a:gridCol w="966651">
                  <a:extLst>
                    <a:ext uri="{9D8B030D-6E8A-4147-A177-3AD203B41FA5}">
                      <a16:colId xmlns:a16="http://schemas.microsoft.com/office/drawing/2014/main" val="698652756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2261128626"/>
                    </a:ext>
                  </a:extLst>
                </a:gridCol>
                <a:gridCol w="1254035">
                  <a:extLst>
                    <a:ext uri="{9D8B030D-6E8A-4147-A177-3AD203B41FA5}">
                      <a16:colId xmlns:a16="http://schemas.microsoft.com/office/drawing/2014/main" val="2862129191"/>
                    </a:ext>
                  </a:extLst>
                </a:gridCol>
              </a:tblGrid>
              <a:tr h="147358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100% земельные участки, занимаемые кладбищами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Налогоплательщики, имеющие земельные участки, занимаемые кладбищами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« О земельном налоге»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пункт 4.4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27946690"/>
                  </a:ext>
                </a:extLst>
              </a:tr>
              <a:tr h="19358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Освобождение от уплаты земельного налога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на 100% организации, за земельные участки, занимаемые муниципальными парками культуры и отдыха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Организации, имеющие  за земельные участки, занимаемые муниципальными парками культуры и отдыха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«О земельном налоге» пункт 4.4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92558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5365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</a:t>
            </a: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2023-2028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процент)</a:t>
            </a:r>
            <a:endParaRPr lang="ru" sz="900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107902"/>
              </p:ext>
            </p:extLst>
          </p:nvPr>
        </p:nvGraphicFramePr>
        <p:xfrm>
          <a:off x="-13063" y="932963"/>
          <a:ext cx="9901646" cy="25470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82190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2142108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1236422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490702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906433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80882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  <a:gridCol w="1662909">
                  <a:extLst>
                    <a:ext uri="{9D8B030D-6E8A-4147-A177-3AD203B41FA5}">
                      <a16:colId xmlns:a16="http://schemas.microsoft.com/office/drawing/2014/main" val="2036468193"/>
                    </a:ext>
                  </a:extLst>
                </a:gridCol>
              </a:tblGrid>
              <a:tr h="23338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Савка 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186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6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7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505D36B-3637-4CCE-B169-A4C7FA5CB6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501484"/>
              </p:ext>
            </p:extLst>
          </p:nvPr>
        </p:nvGraphicFramePr>
        <p:xfrm>
          <a:off x="0" y="3226524"/>
          <a:ext cx="9906000" cy="36314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64377">
                  <a:extLst>
                    <a:ext uri="{9D8B030D-6E8A-4147-A177-3AD203B41FA5}">
                      <a16:colId xmlns:a16="http://schemas.microsoft.com/office/drawing/2014/main" val="3318270607"/>
                    </a:ext>
                  </a:extLst>
                </a:gridCol>
                <a:gridCol w="2134887">
                  <a:extLst>
                    <a:ext uri="{9D8B030D-6E8A-4147-A177-3AD203B41FA5}">
                      <a16:colId xmlns:a16="http://schemas.microsoft.com/office/drawing/2014/main" val="2279720994"/>
                    </a:ext>
                  </a:extLst>
                </a:gridCol>
                <a:gridCol w="1236518">
                  <a:extLst>
                    <a:ext uri="{9D8B030D-6E8A-4147-A177-3AD203B41FA5}">
                      <a16:colId xmlns:a16="http://schemas.microsoft.com/office/drawing/2014/main" val="53321743"/>
                    </a:ext>
                  </a:extLst>
                </a:gridCol>
                <a:gridCol w="509154">
                  <a:extLst>
                    <a:ext uri="{9D8B030D-6E8A-4147-A177-3AD203B41FA5}">
                      <a16:colId xmlns:a16="http://schemas.microsoft.com/office/drawing/2014/main" val="2372961836"/>
                    </a:ext>
                  </a:extLst>
                </a:gridCol>
                <a:gridCol w="1891146">
                  <a:extLst>
                    <a:ext uri="{9D8B030D-6E8A-4147-A177-3AD203B41FA5}">
                      <a16:colId xmlns:a16="http://schemas.microsoft.com/office/drawing/2014/main" val="2261128626"/>
                    </a:ext>
                  </a:extLst>
                </a:gridCol>
                <a:gridCol w="1769918">
                  <a:extLst>
                    <a:ext uri="{9D8B030D-6E8A-4147-A177-3AD203B41FA5}">
                      <a16:colId xmlns:a16="http://schemas.microsoft.com/office/drawing/2014/main" val="2862129191"/>
                    </a:ext>
                  </a:extLst>
                </a:gridCol>
              </a:tblGrid>
              <a:tr h="36314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Освобождение от уплаты земельного налога  на 100% органы местного самоуправления Талдомского городского округа Московской области, а также муниципальные казенные учреждения Талдомского городского округа, вид деятельности которых направлен на сопровождение процедуры оформления права муниципальной собственности Талдомского городского округа на объекты недвижимости, включая земельные участки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Органы местного самоуправления Талдомского городского округа Московской области, а также муниципальные казенные учреждения Талдомского городского округа, вид деятельности которых направлен на сопровождение процедуры оформления права муниципальной собственности Талдомского городского округа на объекты недвижимости, включая земельные участки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01.01.20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Решение Совета депутатов Талдомского городского округа Московской области от 25.11.2021г. № 72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«О земельном налоге»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пункт 4.4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Техническая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27946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2930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</a:t>
            </a: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2023-2028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процент)</a:t>
            </a:r>
            <a:endParaRPr lang="ru" sz="900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474375"/>
              </p:ext>
            </p:extLst>
          </p:nvPr>
        </p:nvGraphicFramePr>
        <p:xfrm>
          <a:off x="0" y="932963"/>
          <a:ext cx="9901647" cy="24582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73036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2373284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1410789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1089264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510245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22413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 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2169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15BB21D6-937A-4E0B-A9F3-6453C2E350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500444"/>
              </p:ext>
            </p:extLst>
          </p:nvPr>
        </p:nvGraphicFramePr>
        <p:xfrm>
          <a:off x="0" y="3388659"/>
          <a:ext cx="9906000" cy="36181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83427">
                  <a:extLst>
                    <a:ext uri="{9D8B030D-6E8A-4147-A177-3AD203B41FA5}">
                      <a16:colId xmlns:a16="http://schemas.microsoft.com/office/drawing/2014/main" val="3722382319"/>
                    </a:ext>
                  </a:extLst>
                </a:gridCol>
                <a:gridCol w="2362893">
                  <a:extLst>
                    <a:ext uri="{9D8B030D-6E8A-4147-A177-3AD203B41FA5}">
                      <a16:colId xmlns:a16="http://schemas.microsoft.com/office/drawing/2014/main" val="743100438"/>
                    </a:ext>
                  </a:extLst>
                </a:gridCol>
                <a:gridCol w="1410789">
                  <a:extLst>
                    <a:ext uri="{9D8B030D-6E8A-4147-A177-3AD203B41FA5}">
                      <a16:colId xmlns:a16="http://schemas.microsoft.com/office/drawing/2014/main" val="1268664322"/>
                    </a:ext>
                  </a:extLst>
                </a:gridCol>
                <a:gridCol w="1089264">
                  <a:extLst>
                    <a:ext uri="{9D8B030D-6E8A-4147-A177-3AD203B41FA5}">
                      <a16:colId xmlns:a16="http://schemas.microsoft.com/office/drawing/2014/main" val="224510559"/>
                    </a:ext>
                  </a:extLst>
                </a:gridCol>
                <a:gridCol w="1527463">
                  <a:extLst>
                    <a:ext uri="{9D8B030D-6E8A-4147-A177-3AD203B41FA5}">
                      <a16:colId xmlns:a16="http://schemas.microsoft.com/office/drawing/2014/main" val="3154395833"/>
                    </a:ext>
                  </a:extLst>
                </a:gridCol>
                <a:gridCol w="1032164">
                  <a:extLst>
                    <a:ext uri="{9D8B030D-6E8A-4147-A177-3AD203B41FA5}">
                      <a16:colId xmlns:a16="http://schemas.microsoft.com/office/drawing/2014/main" val="927673639"/>
                    </a:ext>
                  </a:extLst>
                </a:gridCol>
              </a:tblGrid>
              <a:tr h="36181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Освобождение от уплаты земельного налога  на 100% муниципальные организации, в т.ч. бюджетные (казенные) учреждения и их обособленные подразделения, в отношении земельных участков (территории) общего пользования в границах населенных пунктов предназначенных для размещения объектов улично-дорожной сети, автомобильных дорог и пешеходных тротуаров, пешеходных переходов, скверов, бульваров, площадей, проездов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1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организации, в т.ч. бюджетные (казенные) учреждения и их обособленные подразделения, в отношении земельных участков (территории) общего пользования в границах населенных пунктов предназначенных для размещения объектов улично-дорожной сети, автомобильных дорог и пешеходных тротуаров, пешеходных переходов, скверов, бульваров, площадей, проездов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1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1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1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«О земельном налоге» пункт 4.4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1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1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17435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8351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</a:t>
            </a: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2023-2028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процент)</a:t>
            </a:r>
            <a:endParaRPr lang="ru" sz="900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4755782"/>
              </p:ext>
            </p:extLst>
          </p:nvPr>
        </p:nvGraphicFramePr>
        <p:xfrm>
          <a:off x="0" y="932963"/>
          <a:ext cx="9906001" cy="25204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2140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2804313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1008944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1019867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640078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1480659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23338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 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186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7D80E584-CA43-4122-8976-D0A33E2C03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48525"/>
              </p:ext>
            </p:extLst>
          </p:nvPr>
        </p:nvGraphicFramePr>
        <p:xfrm>
          <a:off x="-1" y="3226526"/>
          <a:ext cx="9906003" cy="36314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2141">
                  <a:extLst>
                    <a:ext uri="{9D8B030D-6E8A-4147-A177-3AD203B41FA5}">
                      <a16:colId xmlns:a16="http://schemas.microsoft.com/office/drawing/2014/main" val="132798315"/>
                    </a:ext>
                  </a:extLst>
                </a:gridCol>
                <a:gridCol w="2804313">
                  <a:extLst>
                    <a:ext uri="{9D8B030D-6E8A-4147-A177-3AD203B41FA5}">
                      <a16:colId xmlns:a16="http://schemas.microsoft.com/office/drawing/2014/main" val="1470248873"/>
                    </a:ext>
                  </a:extLst>
                </a:gridCol>
                <a:gridCol w="989720">
                  <a:extLst>
                    <a:ext uri="{9D8B030D-6E8A-4147-A177-3AD203B41FA5}">
                      <a16:colId xmlns:a16="http://schemas.microsoft.com/office/drawing/2014/main" val="382510768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3635958067"/>
                    </a:ext>
                  </a:extLst>
                </a:gridCol>
                <a:gridCol w="1640279">
                  <a:extLst>
                    <a:ext uri="{9D8B030D-6E8A-4147-A177-3AD203B41FA5}">
                      <a16:colId xmlns:a16="http://schemas.microsoft.com/office/drawing/2014/main" val="2730393674"/>
                    </a:ext>
                  </a:extLst>
                </a:gridCol>
                <a:gridCol w="1480459">
                  <a:extLst>
                    <a:ext uri="{9D8B030D-6E8A-4147-A177-3AD203B41FA5}">
                      <a16:colId xmlns:a16="http://schemas.microsoft.com/office/drawing/2014/main" val="2084196352"/>
                    </a:ext>
                  </a:extLst>
                </a:gridCol>
              </a:tblGrid>
              <a:tr h="36314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  на 100% организации–инвесторы, осуществившие капитальные вложения в объекты основных средств, в отношении земельных участков, на которых расположен объект основных средств стоимостью не менее пятидесяти миллионов рублей, который впервые введен в эксплуатацию и   принят на бухгалтерский учет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 –инвесторы, осуществившие капитальные вложения в объекты основных средств, в отношении земельных участков, на которых расположен объект основных средств стоимостью не менее пятидесяти миллионов рублей, который впервые введен в эксплуатацию и   принят на бухгалтерский учет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          «О земельном налоге» пункт 4.4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5371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4324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</a:t>
            </a: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2023-2028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процент)</a:t>
            </a:r>
            <a:endParaRPr lang="ru" sz="900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583553"/>
              </p:ext>
            </p:extLst>
          </p:nvPr>
        </p:nvGraphicFramePr>
        <p:xfrm>
          <a:off x="0" y="932963"/>
          <a:ext cx="9901646" cy="25204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46133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2874061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927463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992777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1240972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23338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186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3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4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2BD36245-74E5-4CEE-AE73-381D0646CD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916708"/>
              </p:ext>
            </p:extLst>
          </p:nvPr>
        </p:nvGraphicFramePr>
        <p:xfrm>
          <a:off x="0" y="3082834"/>
          <a:ext cx="9901646" cy="55593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46133">
                  <a:extLst>
                    <a:ext uri="{9D8B030D-6E8A-4147-A177-3AD203B41FA5}">
                      <a16:colId xmlns:a16="http://schemas.microsoft.com/office/drawing/2014/main" val="2524613877"/>
                    </a:ext>
                  </a:extLst>
                </a:gridCol>
                <a:gridCol w="2874061">
                  <a:extLst>
                    <a:ext uri="{9D8B030D-6E8A-4147-A177-3AD203B41FA5}">
                      <a16:colId xmlns:a16="http://schemas.microsoft.com/office/drawing/2014/main" val="3059980222"/>
                    </a:ext>
                  </a:extLst>
                </a:gridCol>
                <a:gridCol w="940526">
                  <a:extLst>
                    <a:ext uri="{9D8B030D-6E8A-4147-A177-3AD203B41FA5}">
                      <a16:colId xmlns:a16="http://schemas.microsoft.com/office/drawing/2014/main" val="2682365376"/>
                    </a:ext>
                  </a:extLst>
                </a:gridCol>
                <a:gridCol w="993371">
                  <a:extLst>
                    <a:ext uri="{9D8B030D-6E8A-4147-A177-3AD203B41FA5}">
                      <a16:colId xmlns:a16="http://schemas.microsoft.com/office/drawing/2014/main" val="2921342916"/>
                    </a:ext>
                  </a:extLst>
                </a:gridCol>
                <a:gridCol w="1922318">
                  <a:extLst>
                    <a:ext uri="{9D8B030D-6E8A-4147-A177-3AD203B41FA5}">
                      <a16:colId xmlns:a16="http://schemas.microsoft.com/office/drawing/2014/main" val="3860995003"/>
                    </a:ext>
                  </a:extLst>
                </a:gridCol>
                <a:gridCol w="1225237">
                  <a:extLst>
                    <a:ext uri="{9D8B030D-6E8A-4147-A177-3AD203B41FA5}">
                      <a16:colId xmlns:a16="http://schemas.microsoft.com/office/drawing/2014/main" val="363501808"/>
                    </a:ext>
                  </a:extLst>
                </a:gridCol>
              </a:tblGrid>
              <a:tr h="37751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  на 50% российские организации, которые осуществляют деятельность в области информационных технологий, разрабатывают и реализуют разработанные ими программы для ЭВМ, базы данных на материальном носителе или в форме электронного документа по каналам связи независимо от вида договора и (или)оказывают услуги (выполняют работы) по разработке, адаптации , модификации программ ЭВМ, баз данных(программных средств и информационных продуктов вычислительной техники),устанавливают, тестируют и сопровождают программы для ЭВМ, базы данных.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17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Российские организации, которые осуществляют деятельность в области информационных технологий, разрабатывают и реализуют разработанные ими программы для ЭВМ, базы данных на материальном носителе или в форме электронного документа по каналам связи независимо от вида договора и (или) оказывают услуги(выполняют работы) по разработке, адаптации , модификации программ ЭВМ, баз данных(программных средств и информационных продуктов вычислительной техники),устанавливают, тестируют и сопровождают программы для ЭВМ, базы данных.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17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17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17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                     «О земельном налоге»   пункт 4.5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17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17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227231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8766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</a:t>
            </a: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2023-2028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процент)</a:t>
            </a:r>
            <a:endParaRPr lang="ru" sz="900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65427"/>
              </p:ext>
            </p:extLst>
          </p:nvPr>
        </p:nvGraphicFramePr>
        <p:xfrm>
          <a:off x="0" y="932963"/>
          <a:ext cx="9914709" cy="25204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60766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1972491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1162298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901634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985554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1031966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23338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 налога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186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4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CFB13A0-0D14-4930-82CC-90D4A6C0FF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335019"/>
              </p:ext>
            </p:extLst>
          </p:nvPr>
        </p:nvGraphicFramePr>
        <p:xfrm>
          <a:off x="0" y="3461658"/>
          <a:ext cx="9927771" cy="33963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7500">
                  <a:extLst>
                    <a:ext uri="{9D8B030D-6E8A-4147-A177-3AD203B41FA5}">
                      <a16:colId xmlns:a16="http://schemas.microsoft.com/office/drawing/2014/main" val="1809890467"/>
                    </a:ext>
                  </a:extLst>
                </a:gridCol>
                <a:gridCol w="1963882">
                  <a:extLst>
                    <a:ext uri="{9D8B030D-6E8A-4147-A177-3AD203B41FA5}">
                      <a16:colId xmlns:a16="http://schemas.microsoft.com/office/drawing/2014/main" val="2747204646"/>
                    </a:ext>
                  </a:extLst>
                </a:gridCol>
                <a:gridCol w="1174173">
                  <a:extLst>
                    <a:ext uri="{9D8B030D-6E8A-4147-A177-3AD203B41FA5}">
                      <a16:colId xmlns:a16="http://schemas.microsoft.com/office/drawing/2014/main" val="186377852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618852343"/>
                    </a:ext>
                  </a:extLst>
                </a:gridCol>
                <a:gridCol w="1963881">
                  <a:extLst>
                    <a:ext uri="{9D8B030D-6E8A-4147-A177-3AD203B41FA5}">
                      <a16:colId xmlns:a16="http://schemas.microsoft.com/office/drawing/2014/main" val="4136538055"/>
                    </a:ext>
                  </a:extLst>
                </a:gridCol>
                <a:gridCol w="1053935">
                  <a:extLst>
                    <a:ext uri="{9D8B030D-6E8A-4147-A177-3AD203B41FA5}">
                      <a16:colId xmlns:a16="http://schemas.microsoft.com/office/drawing/2014/main" val="1118441243"/>
                    </a:ext>
                  </a:extLst>
                </a:gridCol>
              </a:tblGrid>
              <a:tr h="33963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налога на имущество физических лиц одного из родителей в многодетной малоимущей семье, имеющей трех и более несовершеннолетних детей, среднедушевой доход которой ниже величины прожиточного минимума, установленной в Московской области на душу населения, в отношении одного объекта налогообложения жилого назначения по выбору налогоплательщика: комната, квартира, часть квартиры, индивидуальный жилой дом, часть жилого дома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4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физических лиц одного из родителей в многодетной малоимущей семье, имеющей трех и более несовершеннолетних детей, среднедушевой доход которой ниже величины прожиточного минимума, установленной в Московской области на душу населения, в отношении одного объекта налогообложения жилого назначения по выбору налогоплательщика: комната, квартира, часть квартиры, индивидуальный жилой дом, часть жилого дома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4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01.01.2019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4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0,1- 0,3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4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29.11.2018г. № 103 «О налоге на имущество физических лиц» 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пункт 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4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4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436240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8369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C1DBD7E-1350-4C50-BA36-13F2CEFAA83C}"/>
              </a:ext>
            </a:extLst>
          </p:cNvPr>
          <p:cNvSpPr/>
          <p:nvPr/>
        </p:nvSpPr>
        <p:spPr>
          <a:xfrm>
            <a:off x="0" y="0"/>
            <a:ext cx="9906000" cy="97975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2856">
                <a:srgbClr val="FFFFEB"/>
              </a:gs>
              <a:gs pos="74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420"/>
              </a:spcAft>
            </a:pPr>
            <a:r>
              <a:rPr lang="ru" sz="17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Информация о налоговых льготах и ставках налогов и  об оценке налоговых расходов в связи</a:t>
            </a:r>
          </a:p>
          <a:p>
            <a:pPr indent="0" algn="ctr">
              <a:spcAft>
                <a:spcPts val="420"/>
              </a:spcAft>
            </a:pPr>
            <a:r>
              <a:rPr lang="ru" sz="17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с предоставлением льгот, установленных в Талдомском городском округе Советом депутатов </a:t>
            </a:r>
          </a:p>
          <a:p>
            <a:pPr indent="0" algn="ctr">
              <a:spcAft>
                <a:spcPts val="420"/>
              </a:spcAft>
            </a:pPr>
            <a:r>
              <a:rPr lang="ru" sz="17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Талдомского городского округа   в </a:t>
            </a:r>
            <a:r>
              <a:rPr lang="ru" sz="17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2024-2028 </a:t>
            </a:r>
            <a:r>
              <a:rPr lang="ru" sz="10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годах                              </a:t>
            </a:r>
            <a:r>
              <a:rPr lang="ru" sz="10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(</a:t>
            </a:r>
            <a:r>
              <a:rPr lang="ru-RU" sz="10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тыс. руб.)</a:t>
            </a:r>
            <a:endParaRPr lang="ru-RU" sz="10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57DEEF66-F35B-4674-843C-975C812C92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6745418"/>
              </p:ext>
            </p:extLst>
          </p:nvPr>
        </p:nvGraphicFramePr>
        <p:xfrm>
          <a:off x="0" y="992779"/>
          <a:ext cx="9905998" cy="6898758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106686">
                  <a:extLst>
                    <a:ext uri="{9D8B030D-6E8A-4147-A177-3AD203B41FA5}">
                      <a16:colId xmlns:a16="http://schemas.microsoft.com/office/drawing/2014/main" val="4033545587"/>
                    </a:ext>
                  </a:extLst>
                </a:gridCol>
                <a:gridCol w="3215743">
                  <a:extLst>
                    <a:ext uri="{9D8B030D-6E8A-4147-A177-3AD203B41FA5}">
                      <a16:colId xmlns:a16="http://schemas.microsoft.com/office/drawing/2014/main" val="2776892020"/>
                    </a:ext>
                  </a:extLst>
                </a:gridCol>
                <a:gridCol w="1501211">
                  <a:extLst>
                    <a:ext uri="{9D8B030D-6E8A-4147-A177-3AD203B41FA5}">
                      <a16:colId xmlns:a16="http://schemas.microsoft.com/office/drawing/2014/main" val="4136646958"/>
                    </a:ext>
                  </a:extLst>
                </a:gridCol>
                <a:gridCol w="647111">
                  <a:extLst>
                    <a:ext uri="{9D8B030D-6E8A-4147-A177-3AD203B41FA5}">
                      <a16:colId xmlns:a16="http://schemas.microsoft.com/office/drawing/2014/main" val="3886131406"/>
                    </a:ext>
                  </a:extLst>
                </a:gridCol>
                <a:gridCol w="600663">
                  <a:extLst>
                    <a:ext uri="{9D8B030D-6E8A-4147-A177-3AD203B41FA5}">
                      <a16:colId xmlns:a16="http://schemas.microsoft.com/office/drawing/2014/main" val="520152052"/>
                    </a:ext>
                  </a:extLst>
                </a:gridCol>
                <a:gridCol w="600664">
                  <a:extLst>
                    <a:ext uri="{9D8B030D-6E8A-4147-A177-3AD203B41FA5}">
                      <a16:colId xmlns:a16="http://schemas.microsoft.com/office/drawing/2014/main" val="330676916"/>
                    </a:ext>
                  </a:extLst>
                </a:gridCol>
                <a:gridCol w="628602">
                  <a:extLst>
                    <a:ext uri="{9D8B030D-6E8A-4147-A177-3AD203B41FA5}">
                      <a16:colId xmlns:a16="http://schemas.microsoft.com/office/drawing/2014/main" val="312799073"/>
                    </a:ext>
                  </a:extLst>
                </a:gridCol>
                <a:gridCol w="605318">
                  <a:extLst>
                    <a:ext uri="{9D8B030D-6E8A-4147-A177-3AD203B41FA5}">
                      <a16:colId xmlns:a16="http://schemas.microsoft.com/office/drawing/2014/main" val="2311250732"/>
                    </a:ext>
                  </a:extLst>
                </a:gridCol>
              </a:tblGrid>
              <a:tr h="838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Нормативные правовые акты - решения Совета депутатов Талдомского городского округа Московской области,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Факт </a:t>
                      </a:r>
                      <a:r>
                        <a:rPr lang="ru-RU" sz="1000" dirty="0" smtClean="0">
                          <a:effectLst/>
                        </a:rPr>
                        <a:t>2024 </a:t>
                      </a:r>
                      <a:r>
                        <a:rPr lang="ru-RU" sz="1000" dirty="0">
                          <a:effectLst/>
                        </a:rPr>
                        <a:t>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Оценка </a:t>
                      </a:r>
                      <a:r>
                        <a:rPr lang="ru-RU" sz="1000" dirty="0" smtClean="0">
                          <a:effectLst/>
                        </a:rPr>
                        <a:t>2025года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Прогноз </a:t>
                      </a:r>
                      <a:r>
                        <a:rPr lang="ru-RU" sz="1000" dirty="0" smtClean="0">
                          <a:effectLst/>
                        </a:rPr>
                        <a:t>2026 </a:t>
                      </a:r>
                      <a:r>
                        <a:rPr lang="ru-RU" sz="1000" dirty="0">
                          <a:effectLst/>
                        </a:rPr>
                        <a:t>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Прогноз </a:t>
                      </a:r>
                      <a:r>
                        <a:rPr lang="ru-RU" sz="1000" dirty="0" smtClean="0">
                          <a:effectLst/>
                        </a:rPr>
                        <a:t>2027 </a:t>
                      </a:r>
                      <a:r>
                        <a:rPr lang="ru-RU" sz="1000" dirty="0">
                          <a:effectLst/>
                        </a:rPr>
                        <a:t>год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Прогноз </a:t>
                      </a:r>
                      <a:r>
                        <a:rPr lang="ru-RU" sz="1000" dirty="0" smtClean="0">
                          <a:effectLst/>
                        </a:rPr>
                        <a:t>2028 </a:t>
                      </a:r>
                      <a:r>
                        <a:rPr lang="ru-RU" sz="1000" dirty="0">
                          <a:effectLst/>
                        </a:rPr>
                        <a:t>год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112707"/>
                  </a:ext>
                </a:extLst>
              </a:tr>
              <a:tr h="2330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1000">
                          <a:effectLst/>
                        </a:rPr>
                        <a:t>	1	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72065"/>
                  </a:ext>
                </a:extLst>
              </a:tr>
              <a:tr h="444835">
                <a:tc rowSpan="8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Освобождение от уплаты земельного налога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на 100% земельные участки, приобретенные(предоставленные) для личного подсобного хозяйства, садоводства, огородничества и индивидуального жилищного строительства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участники, ветераны и инвалиды Великой Отечественной войны;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Решение Совета депутатов Талдомского городского округа Московской области от 25.11.2021г. № 72 « О земельном налоге» пункт 4.1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542490"/>
                  </a:ext>
                </a:extLst>
              </a:tr>
              <a:tr h="10334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вдовы участников Великой Отечественной войны, а также граждане, на которых законодательством распространены социальные гарантии и льготы участников Великой Отечественной войны;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0903444"/>
                  </a:ext>
                </a:extLst>
              </a:tr>
              <a:tr h="2633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-ветераны и инвалиды боевых действий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213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196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52400" algn="l"/>
                          <a:tab pos="275590" algn="ctr"/>
                        </a:tabLst>
                      </a:pPr>
                      <a:r>
                        <a:rPr lang="ru-RU" sz="1200" dirty="0" smtClean="0">
                          <a:effectLst/>
                        </a:rPr>
                        <a:t>196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   </a:t>
                      </a:r>
                      <a:r>
                        <a:rPr lang="ru-RU" sz="1200" dirty="0" smtClean="0">
                          <a:effectLst/>
                        </a:rPr>
                        <a:t>196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196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514648"/>
                  </a:ext>
                </a:extLst>
              </a:tr>
              <a:tr h="4448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-инвалиды I и II групп инвалидности; инвалиды с детства, дети-инвалиды;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610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610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610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610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610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49740"/>
                  </a:ext>
                </a:extLst>
              </a:tr>
              <a:tr h="15339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-граждане, подвергшиеся воздействию радиации вследствие катастрофы на Чернобыльской АЭС и других радиационных аварий на атомных объектах, а также в результате испытаний, учений и иных работ, связанных с любыми видами ядерных установок, включая ядерное оружие и космическую технику;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66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64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64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64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891010"/>
                  </a:ext>
                </a:extLst>
              </a:tr>
              <a:tr h="2633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-пенсионеры 70 лет и старше;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1575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1600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1600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1600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1600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372545"/>
                  </a:ext>
                </a:extLst>
              </a:tr>
              <a:tr h="1815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-</a:t>
                      </a:r>
                      <a:r>
                        <a:rPr lang="ru-RU" sz="1200" dirty="0">
                          <a:effectLst/>
                        </a:rPr>
                        <a:t>почетные граждане Талдомского городского округа, Талдомского муниципального района, городских и сельских поселений Талдомского муниципального района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23680115"/>
                  </a:ext>
                </a:extLst>
              </a:tr>
              <a:tr h="6287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-почетные граждане Талдомского городского округа, Талдомского муниципального района, городских и сельских поселений Талдомского муниципального района.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0,1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9022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145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059255"/>
            <a:ext cx="8509000" cy="1861745"/>
          </a:xfrm>
          <a:prstGeom prst="rect">
            <a:avLst/>
          </a:prstGeom>
          <a:gradFill>
            <a:gsLst>
              <a:gs pos="17518">
                <a:schemeClr val="bg1"/>
              </a:gs>
              <a:gs pos="61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lIns="0" tIns="0" rIns="0" bIns="0">
            <a:noAutofit/>
          </a:bodyPr>
          <a:lstStyle/>
          <a:p>
            <a:pPr marL="136652" marR="1002792" indent="0" algn="just">
              <a:lnSpc>
                <a:spcPts val="1656"/>
              </a:lnSpc>
              <a:spcAft>
                <a:spcPts val="1260"/>
              </a:spcAft>
            </a:pPr>
            <a:endParaRPr lang="ru" sz="1500" b="1" dirty="0">
              <a:latin typeface="Times New Roman"/>
            </a:endParaRPr>
          </a:p>
          <a:p>
            <a:pPr marL="136652" marR="1002792" indent="0" algn="just">
              <a:lnSpc>
                <a:spcPts val="1656"/>
              </a:lnSpc>
              <a:spcAft>
                <a:spcPts val="1260"/>
              </a:spcAft>
            </a:pPr>
            <a:r>
              <a:rPr lang="ru" b="1" i="1" dirty="0">
                <a:latin typeface="Times New Roman"/>
              </a:rPr>
              <a:t>Бюджет</a:t>
            </a:r>
            <a:r>
              <a:rPr lang="ru" i="1" dirty="0">
                <a:latin typeface="Times New Roman"/>
              </a:rPr>
              <a:t> 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</a:p>
          <a:p>
            <a:pPr marL="136652" indent="0">
              <a:lnSpc>
                <a:spcPts val="1632"/>
              </a:lnSpc>
            </a:pPr>
            <a:r>
              <a:rPr lang="ru" b="1" i="1" dirty="0">
                <a:latin typeface="Times New Roman"/>
              </a:rPr>
              <a:t>Доходы бюджета - </a:t>
            </a:r>
            <a:r>
              <a:rPr lang="ru" i="1" dirty="0">
                <a:latin typeface="Times New Roman"/>
              </a:rPr>
              <a:t>поступающие в бюджет денежные средства, за исключением средств, являющихся источниками финансирования дефицита бюджета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2781300"/>
            <a:ext cx="8534400" cy="1663700"/>
          </a:xfrm>
          <a:prstGeom prst="rect">
            <a:avLst/>
          </a:prstGeom>
          <a:gradFill>
            <a:gsLst>
              <a:gs pos="54747">
                <a:srgbClr val="FFFFEB"/>
              </a:gs>
              <a:gs pos="12000">
                <a:schemeClr val="bg1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lIns="0" tIns="0" rIns="0" bIns="0">
            <a:noAutofit/>
          </a:bodyPr>
          <a:lstStyle/>
          <a:p>
            <a:pPr marL="114300" indent="0">
              <a:lnSpc>
                <a:spcPts val="1656"/>
              </a:lnSpc>
            </a:pPr>
            <a:endParaRPr lang="ru" b="1" dirty="0">
              <a:latin typeface="Times New Roman"/>
            </a:endParaRPr>
          </a:p>
          <a:p>
            <a:pPr marL="114300" indent="0">
              <a:lnSpc>
                <a:spcPts val="1656"/>
              </a:lnSpc>
            </a:pPr>
            <a:r>
              <a:rPr lang="ru" b="1" i="1" dirty="0">
                <a:latin typeface="Times New Roman"/>
              </a:rPr>
              <a:t> Расходы бюджета - </a:t>
            </a:r>
            <a:r>
              <a:rPr lang="ru" i="1" dirty="0">
                <a:latin typeface="Times New Roman"/>
              </a:rPr>
              <a:t>выплачиваемые из бюджета денежные средства, за исключением средств, являющихся источниками финансирования дефицита бюджета</a:t>
            </a:r>
          </a:p>
          <a:p>
            <a:pPr marL="114300" indent="0">
              <a:lnSpc>
                <a:spcPts val="1656"/>
              </a:lnSpc>
            </a:pPr>
            <a:endParaRPr lang="ru" b="1" i="1" dirty="0">
              <a:latin typeface="Times New Roman"/>
            </a:endParaRPr>
          </a:p>
          <a:p>
            <a:pPr marL="114300" indent="0">
              <a:lnSpc>
                <a:spcPts val="1656"/>
              </a:lnSpc>
            </a:pPr>
            <a:r>
              <a:rPr lang="ru" b="1" i="1" dirty="0">
                <a:latin typeface="Times New Roman"/>
              </a:rPr>
              <a:t> Дефицит бюджета - </a:t>
            </a:r>
            <a:r>
              <a:rPr lang="ru" i="1" dirty="0">
                <a:latin typeface="Times New Roman"/>
              </a:rPr>
              <a:t>превышение расходов бюджета над его доходами</a:t>
            </a:r>
          </a:p>
          <a:p>
            <a:pPr marL="114300">
              <a:lnSpc>
                <a:spcPts val="1656"/>
              </a:lnSpc>
            </a:pPr>
            <a:endParaRPr lang="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r>
              <a:rPr lang="ru" b="1" i="1" dirty="0">
                <a:latin typeface="Times New Roman"/>
              </a:rPr>
              <a:t> </a:t>
            </a:r>
          </a:p>
          <a:p>
            <a:pPr marL="114300">
              <a:lnSpc>
                <a:spcPts val="1656"/>
              </a:lnSpc>
            </a:pPr>
            <a:r>
              <a:rPr lang="ru" b="1" i="1" dirty="0">
                <a:latin typeface="Times New Roman"/>
              </a:rPr>
              <a:t>Профицит бюджета - </a:t>
            </a:r>
            <a:r>
              <a:rPr lang="ru" i="1" dirty="0">
                <a:latin typeface="Times New Roman"/>
              </a:rPr>
              <a:t>превышение доходов бюджета над его расходами</a:t>
            </a:r>
          </a:p>
          <a:p>
            <a:pPr marL="114300" indent="0">
              <a:lnSpc>
                <a:spcPts val="1656"/>
              </a:lnSpc>
            </a:pPr>
            <a:endParaRPr lang="ru" dirty="0"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227782"/>
            <a:ext cx="7641126" cy="163021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spcAft>
                <a:spcPts val="210"/>
              </a:spcAft>
            </a:pPr>
            <a:endParaRPr lang="ru" sz="800" dirty="0">
              <a:solidFill>
                <a:srgbClr val="4472C4"/>
              </a:solidFill>
              <a:latin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35802"/>
            <a:ext cx="9906000" cy="830997"/>
          </a:xfrm>
          <a:prstGeom prst="rect">
            <a:avLst/>
          </a:prstGeom>
          <a:gradFill>
            <a:gsLst>
              <a:gs pos="9489">
                <a:schemeClr val="bg1"/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i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700" y="1050201"/>
            <a:ext cx="1384300" cy="8420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415" y="1955800"/>
            <a:ext cx="1764585" cy="14922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2700" y="3444875"/>
            <a:ext cx="2273300" cy="152400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 rot="10800000" flipV="1">
            <a:off x="0" y="4869015"/>
            <a:ext cx="7677150" cy="1618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>
              <a:lnSpc>
                <a:spcPts val="1656"/>
              </a:lnSpc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Государственный (муниципальный) долг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–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обязательства, возникающие из государственных или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кодексом, принятые на себя Российской Федерацией, субъектом Российской Федерации или муниципальным образованием.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  </a:t>
            </a:r>
          </a:p>
          <a:p>
            <a:pPr marL="114300">
              <a:lnSpc>
                <a:spcPts val="1656"/>
              </a:lnSpc>
            </a:pPr>
            <a:r>
              <a:rPr lang="ru-RU" i="1" dirty="0">
                <a:latin typeface="Times New Roman" panose="02020603050405020304" pitchFamily="18" charset="0"/>
              </a:rPr>
              <a:t>  </a:t>
            </a:r>
            <a:r>
              <a:rPr lang="ru-RU" i="1" dirty="0"/>
              <a:t> </a:t>
            </a:r>
            <a:endParaRPr lang="ru-RU" dirty="0"/>
          </a:p>
        </p:txBody>
      </p:sp>
      <p:pic>
        <p:nvPicPr>
          <p:cNvPr id="11" name="Picture 4" descr="https://www.neftemagnat.ru/user/38911/images/article_2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5083175"/>
            <a:ext cx="1841500" cy="1346200"/>
          </a:xfrm>
          <a:prstGeom prst="rect">
            <a:avLst/>
          </a:prstGeom>
          <a:gradFill>
            <a:gsLst>
              <a:gs pos="58400">
                <a:srgbClr val="FDFECE"/>
              </a:gs>
              <a:gs pos="29000">
                <a:schemeClr val="tx1"/>
              </a:gs>
              <a:gs pos="100000">
                <a:schemeClr val="tx2">
                  <a:lumMod val="40000"/>
                  <a:lumOff val="60000"/>
                </a:schemeClr>
              </a:gs>
              <a:gs pos="99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EADC49B-76E9-43F1-999C-91314FF97E0A}"/>
              </a:ext>
            </a:extLst>
          </p:cNvPr>
          <p:cNvSpPr/>
          <p:nvPr/>
        </p:nvSpPr>
        <p:spPr>
          <a:xfrm>
            <a:off x="0" y="1"/>
            <a:ext cx="9906000" cy="882293"/>
          </a:xfrm>
          <a:prstGeom prst="rect">
            <a:avLst/>
          </a:prstGeom>
          <a:gradFill>
            <a:gsLst>
              <a:gs pos="1000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Информация о налоговых льготах и ставках налогов и  об оценке налоговых расходов в связи</a:t>
            </a:r>
          </a:p>
          <a:p>
            <a:pPr indent="0" algn="ctr">
              <a:spcAft>
                <a:spcPts val="420"/>
              </a:spcAft>
            </a:pPr>
            <a:r>
              <a:rPr lang="ru" sz="16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с предоставлением льгот, установленных в Талдомском городском округе Советом депутатов Талдомского городского округа   в </a:t>
            </a:r>
            <a:r>
              <a:rPr lang="ru" sz="16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2024-2028 </a:t>
            </a:r>
            <a:r>
              <a:rPr lang="ru" sz="16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годах          </a:t>
            </a:r>
            <a:r>
              <a:rPr lang="ru" sz="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(</a:t>
            </a:r>
            <a:r>
              <a:rPr lang="ru-RU" sz="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тыс. руб.)</a:t>
            </a:r>
            <a:endParaRPr lang="ru-RU" sz="8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E10B1BC-6832-486D-B658-887F117AFD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688904"/>
              </p:ext>
            </p:extLst>
          </p:nvPr>
        </p:nvGraphicFramePr>
        <p:xfrm>
          <a:off x="0" y="2032472"/>
          <a:ext cx="9906004" cy="4869603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136738">
                  <a:extLst>
                    <a:ext uri="{9D8B030D-6E8A-4147-A177-3AD203B41FA5}">
                      <a16:colId xmlns:a16="http://schemas.microsoft.com/office/drawing/2014/main" val="1348611072"/>
                    </a:ext>
                  </a:extLst>
                </a:gridCol>
                <a:gridCol w="2722645">
                  <a:extLst>
                    <a:ext uri="{9D8B030D-6E8A-4147-A177-3AD203B41FA5}">
                      <a16:colId xmlns:a16="http://schemas.microsoft.com/office/drawing/2014/main" val="1731498425"/>
                    </a:ext>
                  </a:extLst>
                </a:gridCol>
                <a:gridCol w="1917384">
                  <a:extLst>
                    <a:ext uri="{9D8B030D-6E8A-4147-A177-3AD203B41FA5}">
                      <a16:colId xmlns:a16="http://schemas.microsoft.com/office/drawing/2014/main" val="3335712051"/>
                    </a:ext>
                  </a:extLst>
                </a:gridCol>
                <a:gridCol w="717628">
                  <a:extLst>
                    <a:ext uri="{9D8B030D-6E8A-4147-A177-3AD203B41FA5}">
                      <a16:colId xmlns:a16="http://schemas.microsoft.com/office/drawing/2014/main" val="1646545502"/>
                    </a:ext>
                  </a:extLst>
                </a:gridCol>
                <a:gridCol w="625092">
                  <a:extLst>
                    <a:ext uri="{9D8B030D-6E8A-4147-A177-3AD203B41FA5}">
                      <a16:colId xmlns:a16="http://schemas.microsoft.com/office/drawing/2014/main" val="2276546468"/>
                    </a:ext>
                  </a:extLst>
                </a:gridCol>
                <a:gridCol w="625092">
                  <a:extLst>
                    <a:ext uri="{9D8B030D-6E8A-4147-A177-3AD203B41FA5}">
                      <a16:colId xmlns:a16="http://schemas.microsoft.com/office/drawing/2014/main" val="247974240"/>
                    </a:ext>
                  </a:extLst>
                </a:gridCol>
                <a:gridCol w="533892">
                  <a:extLst>
                    <a:ext uri="{9D8B030D-6E8A-4147-A177-3AD203B41FA5}">
                      <a16:colId xmlns:a16="http://schemas.microsoft.com/office/drawing/2014/main" val="3375785888"/>
                    </a:ext>
                  </a:extLst>
                </a:gridCol>
                <a:gridCol w="627533">
                  <a:extLst>
                    <a:ext uri="{9D8B030D-6E8A-4147-A177-3AD203B41FA5}">
                      <a16:colId xmlns:a16="http://schemas.microsoft.com/office/drawing/2014/main" val="392578699"/>
                    </a:ext>
                  </a:extLst>
                </a:gridCol>
              </a:tblGrid>
              <a:tr h="1917513"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Освобождение от уплаты земельного налога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 50% земельные участки, предназначенного для индивидуального жилищного строительства, личного подсобного хозяйства,  садоводства, огородничества: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семьи, имеющих трех и более несовершеннолетних детей, среднедушевой доход которых ниже величины прожиточного минимума, установленной в Московской области на душу населения в 4 квартале года, предшествующего налоговому периоду;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Решение Совета депутатов Талдомского городского округа Московской области от 25.11.2021г. № 72                 « О земельном налоге» пункт 4.2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 </a:t>
                      </a:r>
                      <a:r>
                        <a:rPr lang="en-US" sz="1200" dirty="0">
                          <a:effectLst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441003"/>
                  </a:ext>
                </a:extLst>
              </a:tr>
              <a:tr h="3355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пенсионеры, доход которых ниже двукратной величины прожиточного минимума, установленной в Московской области для пенсионеров в 4 квартале года, предшествующего налоговому периоду.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80555500"/>
                  </a:ext>
                </a:extLst>
              </a:tr>
              <a:tr h="1089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пенсионеры, доход которых ниже двукратной величины прожиточного минимума, установленной в Московской области для пенсионеров в 4 квартале года, предшествующего налоговому периоду.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502506"/>
                  </a:ext>
                </a:extLst>
              </a:tr>
              <a:tr h="14828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Освобождение от уплаты земельного налога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на 100% организации, за земельные участки, занимаемые муниципальными парками культуры и отдыха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Организации, имеющие  за земельные участки, занимаемые муниципальными парками культуры и отдыха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Решение Совета депутатов Талдомского городского округа Московской области от 25.11.2021г. № 72             «О земельном налоге»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пункт 4.4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1875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1875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1875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1875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1875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5123432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2BB47B7-DECE-4868-8484-87382DA560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8662"/>
              </p:ext>
            </p:extLst>
          </p:nvPr>
        </p:nvGraphicFramePr>
        <p:xfrm>
          <a:off x="1" y="823597"/>
          <a:ext cx="9905999" cy="1231644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142308">
                  <a:extLst>
                    <a:ext uri="{9D8B030D-6E8A-4147-A177-3AD203B41FA5}">
                      <a16:colId xmlns:a16="http://schemas.microsoft.com/office/drawing/2014/main" val="1743857340"/>
                    </a:ext>
                  </a:extLst>
                </a:gridCol>
                <a:gridCol w="2699657">
                  <a:extLst>
                    <a:ext uri="{9D8B030D-6E8A-4147-A177-3AD203B41FA5}">
                      <a16:colId xmlns:a16="http://schemas.microsoft.com/office/drawing/2014/main" val="61719382"/>
                    </a:ext>
                  </a:extLst>
                </a:gridCol>
                <a:gridCol w="1933303">
                  <a:extLst>
                    <a:ext uri="{9D8B030D-6E8A-4147-A177-3AD203B41FA5}">
                      <a16:colId xmlns:a16="http://schemas.microsoft.com/office/drawing/2014/main" val="2623301543"/>
                    </a:ext>
                  </a:extLst>
                </a:gridCol>
                <a:gridCol w="714102">
                  <a:extLst>
                    <a:ext uri="{9D8B030D-6E8A-4147-A177-3AD203B41FA5}">
                      <a16:colId xmlns:a16="http://schemas.microsoft.com/office/drawing/2014/main" val="2251919655"/>
                    </a:ext>
                  </a:extLst>
                </a:gridCol>
                <a:gridCol w="635268">
                  <a:extLst>
                    <a:ext uri="{9D8B030D-6E8A-4147-A177-3AD203B41FA5}">
                      <a16:colId xmlns:a16="http://schemas.microsoft.com/office/drawing/2014/main" val="1792122306"/>
                    </a:ext>
                  </a:extLst>
                </a:gridCol>
                <a:gridCol w="618767">
                  <a:extLst>
                    <a:ext uri="{9D8B030D-6E8A-4147-A177-3AD203B41FA5}">
                      <a16:colId xmlns:a16="http://schemas.microsoft.com/office/drawing/2014/main" val="2665638544"/>
                    </a:ext>
                  </a:extLst>
                </a:gridCol>
                <a:gridCol w="539931">
                  <a:extLst>
                    <a:ext uri="{9D8B030D-6E8A-4147-A177-3AD203B41FA5}">
                      <a16:colId xmlns:a16="http://schemas.microsoft.com/office/drawing/2014/main" val="3160252276"/>
                    </a:ext>
                  </a:extLst>
                </a:gridCol>
                <a:gridCol w="622663">
                  <a:extLst>
                    <a:ext uri="{9D8B030D-6E8A-4147-A177-3AD203B41FA5}">
                      <a16:colId xmlns:a16="http://schemas.microsoft.com/office/drawing/2014/main" val="3564419713"/>
                    </a:ext>
                  </a:extLst>
                </a:gridCol>
              </a:tblGrid>
              <a:tr h="8127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Нормативные правовые акты - решения Совета депутатов Талдомского городского округа Московской области,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Факт </a:t>
                      </a:r>
                      <a:r>
                        <a:rPr lang="ru-RU" sz="1000" dirty="0" smtClean="0">
                          <a:effectLst/>
                        </a:rPr>
                        <a:t>2024 </a:t>
                      </a:r>
                      <a:r>
                        <a:rPr lang="ru-RU" sz="1000" dirty="0">
                          <a:effectLst/>
                        </a:rPr>
                        <a:t>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Оценка </a:t>
                      </a:r>
                      <a:r>
                        <a:rPr lang="ru-RU" sz="1000" dirty="0" smtClean="0">
                          <a:effectLst/>
                        </a:rPr>
                        <a:t>2025года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Прогноз </a:t>
                      </a:r>
                      <a:r>
                        <a:rPr lang="ru-RU" sz="1000" dirty="0" smtClean="0">
                          <a:effectLst/>
                        </a:rPr>
                        <a:t>2026 </a:t>
                      </a:r>
                      <a:r>
                        <a:rPr lang="ru-RU" sz="1000" dirty="0">
                          <a:effectLst/>
                        </a:rPr>
                        <a:t>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Прогноз </a:t>
                      </a:r>
                      <a:r>
                        <a:rPr lang="ru-RU" sz="1000" dirty="0" smtClean="0">
                          <a:effectLst/>
                        </a:rPr>
                        <a:t>2027 </a:t>
                      </a:r>
                      <a:r>
                        <a:rPr lang="ru-RU" sz="1000" dirty="0">
                          <a:effectLst/>
                        </a:rPr>
                        <a:t>год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Прогноз </a:t>
                      </a:r>
                      <a:r>
                        <a:rPr lang="ru-RU" sz="1000" dirty="0" smtClean="0">
                          <a:effectLst/>
                        </a:rPr>
                        <a:t>2028 </a:t>
                      </a:r>
                      <a:r>
                        <a:rPr lang="ru-RU" sz="1000" dirty="0">
                          <a:effectLst/>
                        </a:rPr>
                        <a:t>год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010376"/>
                  </a:ext>
                </a:extLst>
              </a:tr>
              <a:tr h="2061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1000">
                          <a:effectLst/>
                        </a:rPr>
                        <a:t>	1	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325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160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EADC49B-76E9-43F1-999C-91314FF97E0A}"/>
              </a:ext>
            </a:extLst>
          </p:cNvPr>
          <p:cNvSpPr/>
          <p:nvPr/>
        </p:nvSpPr>
        <p:spPr>
          <a:xfrm>
            <a:off x="0" y="1"/>
            <a:ext cx="9906000" cy="882293"/>
          </a:xfrm>
          <a:prstGeom prst="rect">
            <a:avLst/>
          </a:prstGeom>
          <a:gradFill>
            <a:gsLst>
              <a:gs pos="1000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Информация о налоговых льготах и ставках налогов и  об оценке налоговых расходов в связи</a:t>
            </a:r>
          </a:p>
          <a:p>
            <a:pPr indent="0" algn="r">
              <a:spcAft>
                <a:spcPts val="420"/>
              </a:spcAft>
            </a:pPr>
            <a:r>
              <a:rPr lang="ru" sz="16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с предоставлением льгот, установленных в Талдомском городском округе Советом депутатов           Талдомского городского округа   в </a:t>
            </a:r>
            <a:r>
              <a:rPr lang="ru" sz="16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2024-2028 </a:t>
            </a:r>
            <a:r>
              <a:rPr lang="ru" sz="16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годах                            </a:t>
            </a:r>
            <a:r>
              <a:rPr lang="ru" sz="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(</a:t>
            </a:r>
            <a:r>
              <a:rPr lang="ru-RU" sz="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тыс. руб.)</a:t>
            </a:r>
            <a:endParaRPr lang="ru-RU" sz="8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E10B1BC-6832-486D-B658-887F117AFD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909130"/>
              </p:ext>
            </p:extLst>
          </p:nvPr>
        </p:nvGraphicFramePr>
        <p:xfrm>
          <a:off x="0" y="2210565"/>
          <a:ext cx="9905997" cy="5688516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3276376">
                  <a:extLst>
                    <a:ext uri="{9D8B030D-6E8A-4147-A177-3AD203B41FA5}">
                      <a16:colId xmlns:a16="http://schemas.microsoft.com/office/drawing/2014/main" val="1348611072"/>
                    </a:ext>
                  </a:extLst>
                </a:gridCol>
                <a:gridCol w="2221595">
                  <a:extLst>
                    <a:ext uri="{9D8B030D-6E8A-4147-A177-3AD203B41FA5}">
                      <a16:colId xmlns:a16="http://schemas.microsoft.com/office/drawing/2014/main" val="1731498425"/>
                    </a:ext>
                  </a:extLst>
                </a:gridCol>
                <a:gridCol w="1941054">
                  <a:extLst>
                    <a:ext uri="{9D8B030D-6E8A-4147-A177-3AD203B41FA5}">
                      <a16:colId xmlns:a16="http://schemas.microsoft.com/office/drawing/2014/main" val="3335712051"/>
                    </a:ext>
                  </a:extLst>
                </a:gridCol>
                <a:gridCol w="402819">
                  <a:extLst>
                    <a:ext uri="{9D8B030D-6E8A-4147-A177-3AD203B41FA5}">
                      <a16:colId xmlns:a16="http://schemas.microsoft.com/office/drawing/2014/main" val="1646545502"/>
                    </a:ext>
                  </a:extLst>
                </a:gridCol>
                <a:gridCol w="454426">
                  <a:extLst>
                    <a:ext uri="{9D8B030D-6E8A-4147-A177-3AD203B41FA5}">
                      <a16:colId xmlns:a16="http://schemas.microsoft.com/office/drawing/2014/main" val="2276546468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4797424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3375785888"/>
                    </a:ext>
                  </a:extLst>
                </a:gridCol>
                <a:gridCol w="466727">
                  <a:extLst>
                    <a:ext uri="{9D8B030D-6E8A-4147-A177-3AD203B41FA5}">
                      <a16:colId xmlns:a16="http://schemas.microsoft.com/office/drawing/2014/main" val="392578699"/>
                    </a:ext>
                  </a:extLst>
                </a:gridCol>
              </a:tblGrid>
              <a:tr h="12464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Освобождение от уплаты земельного налога  на 100% в отношении земельных участков(территории) общего пользования в границах населенных пунктов, занятых объектами улично-дорожной сети, автомобильными дорогами и пешеходными тротуарами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Государственные и муниципальные бюджетные (казенные) учреждения Московской области, вид деятельности которых направлен на сопровождение процедуры оформления права собственности Московской области на объекты недвижимости, включая земельные участки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Решение Совета депутатов Талдомского городского округа Московской области от 25.11.2021г. № 72            «О  земельном налоге»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пункт 4.4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2930556"/>
                  </a:ext>
                </a:extLst>
              </a:tr>
              <a:tr h="11280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Освобождение от уплаты земельного налога на 100% земельные участки занимаемые кладбищами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Организации, имеющие земельные участки, занимаемые кладбищами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Решение Совета депутатов Талдомского городского округа Московской области от 25.11.2021г. № 72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«О  земельном налоге» пункт 4.4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5363835"/>
                  </a:ext>
                </a:extLst>
              </a:tr>
              <a:tr h="15453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Освобождение от уплаты земельного налога на 100% органы местного самоуправления Талдомского городского округа Московской области, а также муниципальные казенные учреждения, вид деятельности  которых направлен на сопровождение процедуры оформления права муниципальной собственности Талдомского городского округа на объекты недвижимости, включая земельные участки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Органы местного самоуправления, муниципальные казенные учреждения, вид деятельности  которых направлен на сопровождение процедуры оформления права муниципальной собственности Талдомского городского округа на объекты недвижимости, включая земельные участки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Решение Совета депутатов Талдомского городского округа Московской области от 25.11.2021г. № 72     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«О земельном налоге» пункт.4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124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120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904019"/>
                  </a:ext>
                </a:extLst>
              </a:tr>
              <a:tr h="5950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Итого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4305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4305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4299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4299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4299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326293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2BB47B7-DECE-4868-8484-87382DA560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332939"/>
              </p:ext>
            </p:extLst>
          </p:nvPr>
        </p:nvGraphicFramePr>
        <p:xfrm>
          <a:off x="1" y="808688"/>
          <a:ext cx="9905999" cy="1475484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3314700">
                  <a:extLst>
                    <a:ext uri="{9D8B030D-6E8A-4147-A177-3AD203B41FA5}">
                      <a16:colId xmlns:a16="http://schemas.microsoft.com/office/drawing/2014/main" val="1743857340"/>
                    </a:ext>
                  </a:extLst>
                </a:gridCol>
                <a:gridCol w="2181225">
                  <a:extLst>
                    <a:ext uri="{9D8B030D-6E8A-4147-A177-3AD203B41FA5}">
                      <a16:colId xmlns:a16="http://schemas.microsoft.com/office/drawing/2014/main" val="61719382"/>
                    </a:ext>
                  </a:extLst>
                </a:gridCol>
                <a:gridCol w="1924050">
                  <a:extLst>
                    <a:ext uri="{9D8B030D-6E8A-4147-A177-3AD203B41FA5}">
                      <a16:colId xmlns:a16="http://schemas.microsoft.com/office/drawing/2014/main" val="2623301543"/>
                    </a:ext>
                  </a:extLst>
                </a:gridCol>
                <a:gridCol w="438150">
                  <a:extLst>
                    <a:ext uri="{9D8B030D-6E8A-4147-A177-3AD203B41FA5}">
                      <a16:colId xmlns:a16="http://schemas.microsoft.com/office/drawing/2014/main" val="2251919655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1792122306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665638544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3160252276"/>
                    </a:ext>
                  </a:extLst>
                </a:gridCol>
                <a:gridCol w="476249">
                  <a:extLst>
                    <a:ext uri="{9D8B030D-6E8A-4147-A177-3AD203B41FA5}">
                      <a16:colId xmlns:a16="http://schemas.microsoft.com/office/drawing/2014/main" val="3564419713"/>
                    </a:ext>
                  </a:extLst>
                </a:gridCol>
              </a:tblGrid>
              <a:tr h="11353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</a:t>
                      </a:r>
                      <a:r>
                        <a:rPr lang="ru-RU" sz="900" dirty="0">
                          <a:effectLst/>
                        </a:rPr>
                        <a:t>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Нормативные правовые акты - решения Совета депутатов Талдомского городского округа Московской области,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Факт 20</a:t>
                      </a:r>
                      <a:r>
                        <a:rPr lang="en-US" sz="1000" dirty="0" smtClean="0">
                          <a:effectLst/>
                        </a:rPr>
                        <a:t>2</a:t>
                      </a:r>
                      <a:r>
                        <a:rPr lang="ru-RU" sz="1000" dirty="0" smtClean="0">
                          <a:effectLst/>
                        </a:rPr>
                        <a:t>4 </a:t>
                      </a:r>
                      <a:r>
                        <a:rPr lang="ru-RU" sz="1000" dirty="0">
                          <a:effectLst/>
                        </a:rPr>
                        <a:t>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Оценка </a:t>
                      </a:r>
                      <a:r>
                        <a:rPr lang="ru-RU" sz="1000" dirty="0" smtClean="0">
                          <a:effectLst/>
                        </a:rPr>
                        <a:t>2025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Прогноз </a:t>
                      </a:r>
                      <a:r>
                        <a:rPr lang="ru-RU" sz="1000" dirty="0" smtClean="0">
                          <a:effectLst/>
                        </a:rPr>
                        <a:t>2026 </a:t>
                      </a:r>
                      <a:r>
                        <a:rPr lang="ru-RU" sz="1000" dirty="0">
                          <a:effectLst/>
                        </a:rPr>
                        <a:t>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Прогноз </a:t>
                      </a:r>
                      <a:r>
                        <a:rPr lang="ru-RU" sz="1000" dirty="0" smtClean="0">
                          <a:effectLst/>
                        </a:rPr>
                        <a:t>2027 </a:t>
                      </a:r>
                      <a:r>
                        <a:rPr lang="ru-RU" sz="1000" dirty="0">
                          <a:effectLst/>
                        </a:rPr>
                        <a:t>год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Прогноз </a:t>
                      </a:r>
                      <a:r>
                        <a:rPr lang="ru-RU" sz="1000" dirty="0" smtClean="0">
                          <a:effectLst/>
                        </a:rPr>
                        <a:t>2028 </a:t>
                      </a:r>
                      <a:r>
                        <a:rPr lang="ru-RU" sz="1000" dirty="0">
                          <a:effectLst/>
                        </a:rPr>
                        <a:t>год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010376"/>
                  </a:ext>
                </a:extLst>
              </a:tr>
              <a:tr h="1825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8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4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7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8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325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809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6000" cy="1752601"/>
          </a:xfrm>
          <a:prstGeom prst="rect">
            <a:avLst/>
          </a:prstGeom>
          <a:gradFill>
            <a:gsLst>
              <a:gs pos="45279">
                <a:srgbClr val="FFFFEB"/>
              </a:gs>
              <a:gs pos="10219">
                <a:schemeClr val="tx1"/>
              </a:gs>
              <a:gs pos="97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22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-RU" sz="2000" b="1" i="1" dirty="0">
                <a:ln w="0"/>
                <a:solidFill>
                  <a:schemeClr val="bg1"/>
                </a:solidFill>
                <a:latin typeface="Times New Roman"/>
              </a:rPr>
              <a:t>Оценка н</a:t>
            </a:r>
            <a:r>
              <a:rPr lang="ru" sz="2000" b="1" i="1" dirty="0">
                <a:ln w="0"/>
                <a:solidFill>
                  <a:schemeClr val="bg1"/>
                </a:solidFill>
                <a:latin typeface="Times New Roman"/>
              </a:rPr>
              <a:t>алоговы</a:t>
            </a:r>
            <a:r>
              <a:rPr lang="ru-RU" sz="2000" b="1" i="1" dirty="0">
                <a:ln w="0"/>
                <a:solidFill>
                  <a:schemeClr val="bg1"/>
                </a:solidFill>
                <a:latin typeface="Times New Roman"/>
              </a:rPr>
              <a:t>х расходов в связи с предоставлением  льгот, установленных Советом депутатов</a:t>
            </a:r>
            <a:r>
              <a:rPr lang="ru" sz="2000" b="1" i="1" dirty="0">
                <a:ln w="0"/>
                <a:solidFill>
                  <a:schemeClr val="bg1"/>
                </a:solidFill>
                <a:latin typeface="Times New Roman"/>
              </a:rPr>
              <a:t> Талдомского городского округа</a:t>
            </a:r>
          </a:p>
          <a:p>
            <a:pPr indent="0" algn="ctr">
              <a:spcAft>
                <a:spcPts val="420"/>
              </a:spcAft>
            </a:pPr>
            <a:r>
              <a:rPr lang="ru" sz="2000" b="1" i="1" dirty="0">
                <a:ln w="0"/>
                <a:solidFill>
                  <a:schemeClr val="bg1"/>
                </a:solidFill>
                <a:latin typeface="Times New Roman"/>
              </a:rPr>
              <a:t>в </a:t>
            </a:r>
            <a:r>
              <a:rPr lang="ru" sz="2000" b="1" i="1" dirty="0" smtClean="0">
                <a:ln w="0"/>
                <a:solidFill>
                  <a:schemeClr val="bg1"/>
                </a:solidFill>
                <a:latin typeface="Times New Roman"/>
              </a:rPr>
              <a:t>2024 </a:t>
            </a:r>
            <a:r>
              <a:rPr lang="ru" sz="2000" b="1" i="1" dirty="0">
                <a:ln w="0"/>
                <a:solidFill>
                  <a:schemeClr val="bg1"/>
                </a:solidFill>
                <a:latin typeface="Times New Roman"/>
              </a:rPr>
              <a:t>-</a:t>
            </a:r>
            <a:r>
              <a:rPr lang="ru" sz="2000" b="1" i="1" dirty="0" smtClean="0">
                <a:ln w="0"/>
                <a:solidFill>
                  <a:schemeClr val="bg1"/>
                </a:solidFill>
                <a:latin typeface="Times New Roman"/>
              </a:rPr>
              <a:t>2028 </a:t>
            </a:r>
            <a:r>
              <a:rPr lang="ru" sz="2000" b="1" i="1" dirty="0">
                <a:ln w="0"/>
                <a:solidFill>
                  <a:schemeClr val="bg1"/>
                </a:solidFill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142095" y="876299"/>
            <a:ext cx="1057187" cy="2697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r"/>
            <a:r>
              <a:rPr lang="ru" sz="900" dirty="0">
                <a:solidFill>
                  <a:schemeClr val="bg1"/>
                </a:solidFill>
                <a:latin typeface="Times New Roman"/>
              </a:rPr>
              <a:t>(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тыс. руб</a:t>
            </a:r>
            <a:r>
              <a:rPr lang="ru" sz="900" b="1" dirty="0">
                <a:solidFill>
                  <a:schemeClr val="bg1"/>
                </a:solidFill>
                <a:latin typeface="Times New Roman"/>
              </a:rPr>
              <a:t>.)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691646"/>
              </p:ext>
            </p:extLst>
          </p:nvPr>
        </p:nvGraphicFramePr>
        <p:xfrm>
          <a:off x="0" y="1235107"/>
          <a:ext cx="9906000" cy="5622893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34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2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48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59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48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07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21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669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54788">
                <a:tc>
                  <a:txBody>
                    <a:bodyPr/>
                    <a:lstStyle/>
                    <a:p>
                      <a:pPr indent="0">
                        <a:spcAft>
                          <a:spcPts val="210"/>
                        </a:spcAft>
                      </a:pPr>
                      <a:r>
                        <a:rPr lang="ru" sz="900" dirty="0"/>
                        <a:t>№</a:t>
                      </a:r>
                    </a:p>
                    <a:p>
                      <a:pPr indent="0"/>
                      <a:r>
                        <a:rPr lang="ru" sz="900" dirty="0"/>
                        <a:t>п/п</a:t>
                      </a:r>
                      <a:endParaRPr lang="ru" sz="9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dirty="0"/>
                        <a:t>Наименование налоговой льготы</a:t>
                      </a:r>
                      <a:endParaRPr lang="ru" sz="9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dirty="0"/>
                        <a:t>Правовое основание</a:t>
                      </a:r>
                      <a:endParaRPr lang="ru" sz="9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dirty="0"/>
                        <a:t>Факт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dirty="0"/>
                        <a:t> </a:t>
                      </a:r>
                      <a:r>
                        <a:rPr lang="ru" sz="900" dirty="0" smtClean="0"/>
                        <a:t>2024 </a:t>
                      </a:r>
                      <a:r>
                        <a:rPr lang="ru" sz="900" dirty="0"/>
                        <a:t>года</a:t>
                      </a:r>
                      <a:endParaRPr lang="ru" sz="9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dirty="0"/>
                        <a:t>Оценка 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dirty="0" smtClean="0"/>
                        <a:t>2025 </a:t>
                      </a:r>
                      <a:r>
                        <a:rPr lang="ru" sz="900" dirty="0"/>
                        <a:t>года</a:t>
                      </a:r>
                      <a:endParaRPr lang="ru" sz="9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dirty="0"/>
                        <a:t>Прогноз </a:t>
                      </a:r>
                    </a:p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dirty="0"/>
                        <a:t>на </a:t>
                      </a:r>
                      <a:r>
                        <a:rPr lang="ru" sz="900" dirty="0" smtClean="0"/>
                        <a:t>2026 </a:t>
                      </a:r>
                      <a:r>
                        <a:rPr lang="ru" sz="900" dirty="0"/>
                        <a:t>год</a:t>
                      </a:r>
                      <a:endParaRPr lang="ru" sz="9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dirty="0"/>
                        <a:t>Прогноз </a:t>
                      </a:r>
                    </a:p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dirty="0"/>
                        <a:t>на </a:t>
                      </a:r>
                      <a:r>
                        <a:rPr lang="ru" sz="900" dirty="0" smtClean="0"/>
                        <a:t>2027 </a:t>
                      </a:r>
                      <a:r>
                        <a:rPr lang="ru" sz="900" dirty="0"/>
                        <a:t>год</a:t>
                      </a:r>
                      <a:endParaRPr lang="ru" sz="9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dirty="0"/>
                        <a:t>Прогноз</a:t>
                      </a:r>
                    </a:p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dirty="0"/>
                        <a:t>на </a:t>
                      </a:r>
                      <a:r>
                        <a:rPr lang="ru" sz="900" dirty="0" smtClean="0"/>
                        <a:t>2028 </a:t>
                      </a:r>
                      <a:r>
                        <a:rPr lang="ru" sz="900" dirty="0"/>
                        <a:t>год</a:t>
                      </a:r>
                      <a:endParaRPr lang="ru" sz="9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784">
                <a:tc>
                  <a:txBody>
                    <a:bodyPr/>
                    <a:lstStyle/>
                    <a:p>
                      <a:pPr marL="127000" indent="0"/>
                      <a:r>
                        <a:rPr lang="ru" sz="900"/>
                        <a:t>1</a:t>
                      </a:r>
                      <a:endParaRPr lang="ru" sz="900" b="1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effectLst>
                            <a:glow rad="127000">
                              <a:schemeClr val="tx1"/>
                            </a:glow>
                          </a:effectLst>
                        </a:rPr>
                        <a:t>Земельный налог</a:t>
                      </a:r>
                      <a:endParaRPr lang="ru" sz="1400" b="1" dirty="0">
                        <a:solidFill>
                          <a:schemeClr val="bg1"/>
                        </a:solidFill>
                        <a:effectLst>
                          <a:glow rad="127000">
                            <a:schemeClr val="tx1"/>
                          </a:glow>
                        </a:effectLst>
                        <a:latin typeface="Times New Roman"/>
                      </a:endParaRPr>
                    </a:p>
                  </a:txBody>
                  <a:tcPr marL="0" marR="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sz="9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/>
                        <a:t>4 305,0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/>
                        <a:t>4 305,0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/>
                        <a:t>4 299,0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/>
                        <a:t>4 299,0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/>
                        <a:t>4 299,0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4388">
                <a:tc>
                  <a:txBody>
                    <a:bodyPr/>
                    <a:lstStyle/>
                    <a:p>
                      <a:pPr indent="0" algn="ctr"/>
                      <a:r>
                        <a:rPr lang="ru" sz="900" dirty="0"/>
                        <a:t>1.1</a:t>
                      </a:r>
                      <a:endParaRPr lang="ru" sz="9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/>
                        <a:t>Льготы налогоплательщикам-организациям</a:t>
                      </a:r>
                      <a:endParaRPr lang="ru" sz="14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dirty="0"/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dirty="0"/>
                        <a:t>от 25.11.2021 года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 </a:t>
                      </a:r>
                      <a:r>
                        <a:rPr lang="en-US" sz="1200" dirty="0"/>
                        <a:t>N</a:t>
                      </a:r>
                      <a:r>
                        <a:rPr lang="ru-RU" sz="1200" dirty="0"/>
                        <a:t> 72</a:t>
                      </a:r>
                      <a:r>
                        <a:rPr lang="ru" sz="1200" dirty="0"/>
                        <a:t>"О земельном налоге "п.4.4,</a:t>
                      </a:r>
                      <a:r>
                        <a:rPr lang="ru" sz="1200" baseline="0" dirty="0"/>
                        <a:t> п.4,5</a:t>
                      </a:r>
                      <a:r>
                        <a:rPr lang="ru-RU" sz="1200" dirty="0"/>
                        <a:t> Совета депутатов Талдомского. 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-RU" sz="1200" dirty="0"/>
                        <a:t> № 7</a:t>
                      </a:r>
                      <a:r>
                        <a:rPr lang="ru" sz="1200" dirty="0"/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dirty="0"/>
                        <a:t>от 27.102022 года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 </a:t>
                      </a:r>
                      <a:r>
                        <a:rPr lang="en-US" sz="1200" dirty="0"/>
                        <a:t>N</a:t>
                      </a:r>
                      <a:r>
                        <a:rPr lang="ru-RU" sz="1200" dirty="0"/>
                        <a:t> 79 </a:t>
                      </a:r>
                      <a:r>
                        <a:rPr lang="ru" sz="1200" dirty="0"/>
                        <a:t>"О земельном налоге "п.4.5.1</a:t>
                      </a:r>
                      <a:r>
                        <a:rPr lang="ru-RU" sz="1200" dirty="0"/>
                        <a:t>9ОО</a:t>
                      </a:r>
                      <a:r>
                        <a:rPr kumimoji="0" lang="ru-RU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            О внесении изменений и дополнений в решение Совета депутатов Талдомского городского округа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Московской области № 72 от 25.11.2021 года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«О земельном налоге»</a:t>
                      </a:r>
                      <a:endParaRPr lang="ru-RU" sz="1200" dirty="0"/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2 185,0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2 181,0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2 176,0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2 176,0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2 176,0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0616">
                <a:tc>
                  <a:txBody>
                    <a:bodyPr/>
                    <a:lstStyle/>
                    <a:p>
                      <a:pPr indent="0" algn="ctr"/>
                      <a:r>
                        <a:rPr lang="ru" sz="900" dirty="0"/>
                        <a:t>1.2.</a:t>
                      </a:r>
                      <a:endParaRPr lang="ru" sz="9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400" dirty="0"/>
                        <a:t>Льготы налогоплательщикам-физическим лицам</a:t>
                      </a:r>
                      <a:endParaRPr lang="ru" sz="14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/>
                        <a:t>Решение Совета депутатов Талдомского   городского округа Московской области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/>
                        <a:t> от 25.11.2021 </a:t>
                      </a:r>
                      <a:r>
                        <a:rPr lang="ru-RU" sz="1200" dirty="0"/>
                        <a:t> </a:t>
                      </a:r>
                      <a:r>
                        <a:rPr lang="en-US" sz="1200" dirty="0"/>
                        <a:t>N </a:t>
                      </a:r>
                      <a:r>
                        <a:rPr lang="ru" sz="1200" dirty="0"/>
                        <a:t>72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/>
                        <a:t> "О земельном налоге ", п.4.1,</a:t>
                      </a:r>
                      <a:r>
                        <a:rPr lang="ru" sz="1200" baseline="0" dirty="0"/>
                        <a:t> п.4.2</a:t>
                      </a:r>
                      <a:endParaRPr lang="ru" sz="12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2 120,0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2 124,0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2 123,0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2 123,0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2 123,0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3585">
                <a:tc gridSpan="3"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dirty="0"/>
                        <a:t>ИТОГО налоговых льгот, предоставляемых в соответствии с решениями, принятыми органами местного самоуправления Талдомского городского округа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endParaRPr lang="ru" sz="11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/>
                        <a:t>4 305,0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/>
                        <a:t>4 305,0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/>
                        <a:t>4 299,0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/>
                        <a:t>4 299,0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/>
                        <a:t>4 299,0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015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977773"/>
          </a:xfrm>
          <a:prstGeom prst="rect">
            <a:avLst/>
          </a:prstGeom>
          <a:gradFill flip="none"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8000">
                <a:schemeClr val="bg2">
                  <a:lumMod val="20000"/>
                  <a:lumOff val="80000"/>
                </a:schemeClr>
              </a:gs>
              <a:gs pos="43000">
                <a:srgbClr val="FFFFEB"/>
              </a:gs>
            </a:gsLst>
            <a:lin ang="2700000" scaled="1"/>
            <a:tileRect/>
          </a:gradFill>
        </p:spPr>
        <p:txBody>
          <a:bodyPr wrap="non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0"/>
              </a:spcAft>
              <a:buClrTx/>
              <a:buSzTx/>
              <a:buFontTx/>
              <a:buNone/>
              <a:tabLst/>
              <a:defRPr/>
            </a:pPr>
            <a:r>
              <a:rPr kumimoji="0" lang="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/>
                <a:ea typeface="+mn-ea"/>
                <a:cs typeface="+mn-cs"/>
              </a:rPr>
              <a:t>Информация о расходах бюджета в разрезе муниципальных программ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0"/>
              </a:spcAft>
              <a:buClrTx/>
              <a:buSzTx/>
              <a:buFontTx/>
              <a:buNone/>
              <a:tabLst/>
              <a:defRPr/>
            </a:pPr>
            <a:r>
              <a:rPr kumimoji="0" lang="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/>
                <a:ea typeface="+mn-ea"/>
                <a:cs typeface="+mn-cs"/>
              </a:rPr>
              <a:t>Талдомского городского округа в динамике по годам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749145" y="633845"/>
            <a:ext cx="1041030" cy="17664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           (тыс. руб.)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8541175"/>
              </p:ext>
            </p:extLst>
          </p:nvPr>
        </p:nvGraphicFramePr>
        <p:xfrm>
          <a:off x="1" y="810489"/>
          <a:ext cx="9906001" cy="6799512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31786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6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6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31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474">
                  <a:extLst>
                    <a:ext uri="{9D8B030D-6E8A-4147-A177-3AD203B41FA5}">
                      <a16:colId xmlns:a16="http://schemas.microsoft.com/office/drawing/2014/main" val="343152184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8320">
                  <a:extLst>
                    <a:ext uri="{9D8B030D-6E8A-4147-A177-3AD203B41FA5}">
                      <a16:colId xmlns:a16="http://schemas.microsoft.com/office/drawing/2014/main" val="2223697778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8802">
                  <a:extLst>
                    <a:ext uri="{9D8B030D-6E8A-4147-A177-3AD203B41FA5}">
                      <a16:colId xmlns:a16="http://schemas.microsoft.com/office/drawing/2014/main" val="352936359"/>
                    </a:ext>
                  </a:extLst>
                </a:gridCol>
              </a:tblGrid>
              <a:tr h="622276">
                <a:tc>
                  <a:txBody>
                    <a:bodyPr/>
                    <a:lstStyle/>
                    <a:p>
                      <a:pPr indent="0" algn="ctr"/>
                      <a:r>
                        <a:rPr lang="ru" sz="1000" dirty="0"/>
                        <a:t>Наименование программ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000" dirty="0"/>
                        <a:t>Факт </a:t>
                      </a:r>
                    </a:p>
                    <a:p>
                      <a:pPr marL="114300" indent="0" algn="ctr"/>
                      <a:r>
                        <a:rPr lang="ru" sz="1000" dirty="0"/>
                        <a:t>за </a:t>
                      </a:r>
                      <a:r>
                        <a:rPr lang="ru" sz="1000" dirty="0" smtClean="0"/>
                        <a:t>2024 </a:t>
                      </a:r>
                      <a:r>
                        <a:rPr lang="ru" sz="1000" dirty="0"/>
                        <a:t>год</a:t>
                      </a:r>
                      <a:endParaRPr lang="ru" sz="10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dirty="0"/>
                        <a:t>План </a:t>
                      </a:r>
                    </a:p>
                    <a:p>
                      <a:pPr indent="0" algn="ctr"/>
                      <a:r>
                        <a:rPr lang="ru" sz="1000" dirty="0"/>
                        <a:t>на </a:t>
                      </a:r>
                      <a:r>
                        <a:rPr lang="ru" sz="1000" dirty="0" smtClean="0"/>
                        <a:t>2025 </a:t>
                      </a:r>
                      <a:r>
                        <a:rPr lang="ru" sz="1000" dirty="0"/>
                        <a:t>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dirty="0"/>
                        <a:t>Прогноз</a:t>
                      </a:r>
                    </a:p>
                    <a:p>
                      <a:pPr indent="0" algn="ctr"/>
                      <a:r>
                        <a:rPr lang="ru" sz="1000" dirty="0"/>
                        <a:t>на </a:t>
                      </a:r>
                      <a:r>
                        <a:rPr lang="ru" sz="1000" dirty="0" smtClean="0"/>
                        <a:t>2026 </a:t>
                      </a:r>
                      <a:r>
                        <a:rPr lang="ru" sz="1000" dirty="0"/>
                        <a:t>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dirty="0"/>
                        <a:t>% </a:t>
                      </a:r>
                    </a:p>
                    <a:p>
                      <a:pPr indent="0" algn="ctr"/>
                      <a:r>
                        <a:rPr lang="ru-RU" sz="1000" dirty="0"/>
                        <a:t>к </a:t>
                      </a:r>
                      <a:r>
                        <a:rPr lang="ru-RU" sz="1000" dirty="0" smtClean="0"/>
                        <a:t>2025 </a:t>
                      </a:r>
                      <a:r>
                        <a:rPr lang="ru-RU" sz="1000" dirty="0"/>
                        <a:t>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000" dirty="0"/>
                        <a:t>Прогноз 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000" dirty="0"/>
                        <a:t>на </a:t>
                      </a:r>
                      <a:r>
                        <a:rPr lang="ru" sz="1000" dirty="0" smtClean="0"/>
                        <a:t>2027 </a:t>
                      </a:r>
                      <a:r>
                        <a:rPr lang="ru" sz="1000" dirty="0"/>
                        <a:t>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dirty="0"/>
                        <a:t>% </a:t>
                      </a:r>
                    </a:p>
                    <a:p>
                      <a:pPr indent="0" algn="ctr"/>
                      <a:r>
                        <a:rPr lang="ru-RU" sz="1000" dirty="0"/>
                        <a:t>к </a:t>
                      </a:r>
                      <a:r>
                        <a:rPr lang="ru-RU" sz="1000" dirty="0" smtClean="0"/>
                        <a:t>2026 </a:t>
                      </a:r>
                      <a:r>
                        <a:rPr lang="ru-RU" sz="1000" dirty="0"/>
                        <a:t>году</a:t>
                      </a:r>
                      <a:endParaRPr lang="ru" sz="1000" dirty="0"/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dirty="0"/>
                        <a:t>Прогноз</a:t>
                      </a:r>
                    </a:p>
                    <a:p>
                      <a:pPr indent="0" algn="ctr"/>
                      <a:r>
                        <a:rPr lang="ru" sz="1000" dirty="0"/>
                        <a:t> на </a:t>
                      </a:r>
                      <a:r>
                        <a:rPr lang="ru" sz="1000" dirty="0" smtClean="0"/>
                        <a:t>2028 </a:t>
                      </a:r>
                      <a:r>
                        <a:rPr lang="ru" sz="1000" dirty="0"/>
                        <a:t>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dirty="0"/>
                        <a:t>% </a:t>
                      </a:r>
                    </a:p>
                    <a:p>
                      <a:pPr indent="0" algn="ctr"/>
                      <a:r>
                        <a:rPr lang="ru-RU" sz="1000" dirty="0"/>
                        <a:t>к </a:t>
                      </a:r>
                      <a:r>
                        <a:rPr lang="ru-RU" sz="1000" dirty="0" smtClean="0"/>
                        <a:t>2027 </a:t>
                      </a:r>
                      <a:r>
                        <a:rPr lang="ru-RU" sz="1000" dirty="0"/>
                        <a:t>году</a:t>
                      </a:r>
                      <a:endParaRPr lang="ru" sz="1000" dirty="0"/>
                    </a:p>
                    <a:p>
                      <a:pPr indent="0" algn="ctr"/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406">
                <a:tc>
                  <a:txBody>
                    <a:bodyPr/>
                    <a:lstStyle/>
                    <a:p>
                      <a:pPr indent="0"/>
                      <a:r>
                        <a:rPr lang="ru" sz="1050" dirty="0"/>
                        <a:t>"Культура  и туризм"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451 400,09494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457 518,700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516 002,030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112,78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488 404,950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94,65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489 415,670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100,21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406">
                <a:tc>
                  <a:txBody>
                    <a:bodyPr/>
                    <a:lstStyle/>
                    <a:p>
                      <a:pPr indent="0"/>
                      <a:r>
                        <a:rPr lang="ru" sz="1050" dirty="0"/>
                        <a:t>"Образование"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1 306</a:t>
                      </a:r>
                      <a:r>
                        <a:rPr lang="ru-RU" sz="1100" baseline="0" dirty="0" smtClean="0"/>
                        <a:t>  </a:t>
                      </a:r>
                      <a:r>
                        <a:rPr lang="ru-RU" sz="1100" dirty="0" smtClean="0"/>
                        <a:t>969,42580</a:t>
                      </a:r>
                      <a:endParaRPr lang="ru-RU" sz="11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1 488 955,200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1 518 502,290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101,98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1 509 205,610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99,39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1 506</a:t>
                      </a:r>
                      <a:r>
                        <a:rPr lang="ru-RU" sz="1200" baseline="0" dirty="0" smtClean="0"/>
                        <a:t> </a:t>
                      </a:r>
                      <a:r>
                        <a:rPr lang="ru-RU" sz="1200" dirty="0" smtClean="0"/>
                        <a:t>818,590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99,84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406">
                <a:tc>
                  <a:txBody>
                    <a:bodyPr/>
                    <a:lstStyle/>
                    <a:p>
                      <a:pPr indent="0"/>
                      <a:r>
                        <a:rPr lang="ru" sz="1050" dirty="0"/>
                        <a:t>"Социальная защита населения"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21 290,02916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23 385,000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17 680,000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75,60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18 171,000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102,78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18 371,000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101,10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406">
                <a:tc>
                  <a:txBody>
                    <a:bodyPr/>
                    <a:lstStyle/>
                    <a:p>
                      <a:pPr indent="0"/>
                      <a:r>
                        <a:rPr lang="ru" sz="1050" dirty="0"/>
                        <a:t>"Спорт"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127 238,03852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151 260,000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154 987,000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102,46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150 098,900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96,85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149 400,000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99,53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6406">
                <a:tc>
                  <a:txBody>
                    <a:bodyPr/>
                    <a:lstStyle/>
                    <a:p>
                      <a:pPr indent="0"/>
                      <a:r>
                        <a:rPr lang="ru" sz="1050" dirty="0"/>
                        <a:t>"Развитие сельского хозяйства"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8 755,70790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32 430,100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31 101,380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95,90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18 298,380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58,83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10 298,380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56,28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6406">
                <a:tc>
                  <a:txBody>
                    <a:bodyPr/>
                    <a:lstStyle/>
                    <a:p>
                      <a:pPr indent="0"/>
                      <a:r>
                        <a:rPr lang="ru" sz="1050" dirty="0"/>
                        <a:t>"Экология и окружающая среда"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13 440,49932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26 538,935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15 170,640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57,16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13 070,640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86,16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13 070,640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100,00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1138">
                <a:tc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r>
                        <a:rPr lang="ru" sz="1050" dirty="0"/>
                        <a:t>"Безопасность и обеспечение безопасности жизнедеятельности населения"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59 947,00715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76 701,835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93 202,000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121,51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88 697,000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95,17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88 997,000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100,34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6406">
                <a:tc>
                  <a:txBody>
                    <a:bodyPr/>
                    <a:lstStyle/>
                    <a:p>
                      <a:pPr indent="0"/>
                      <a:r>
                        <a:rPr lang="ru" sz="1050" dirty="0"/>
                        <a:t>"Жилище"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36 431,03140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18 665,100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22 089,200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118,34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35 510,400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160,76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34 442,900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96,99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6695">
                <a:tc>
                  <a:txBody>
                    <a:bodyPr/>
                    <a:lstStyle/>
                    <a:p>
                      <a:pPr indent="0"/>
                      <a:r>
                        <a:rPr lang="ru" sz="1050" dirty="0"/>
                        <a:t>"Развитие инженерной инфраструктуры и энергоэффективности и отрасли обращения с отходами"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495 170,12651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642 128,658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1 382 013,260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215,22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1 087 892,690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78,72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1 152 155,490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105,91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6406">
                <a:tc>
                  <a:txBody>
                    <a:bodyPr/>
                    <a:lstStyle/>
                    <a:p>
                      <a:pPr indent="0"/>
                      <a:r>
                        <a:rPr lang="ru" sz="1050" dirty="0"/>
                        <a:t>"Предпринимательство"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3 259,54950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3 900,000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3 900,000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100,00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3 900,000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100,00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3 900,000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100,00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1671">
                <a:tc>
                  <a:txBody>
                    <a:bodyPr/>
                    <a:lstStyle/>
                    <a:p>
                      <a:pPr indent="0"/>
                      <a:r>
                        <a:rPr lang="ru" sz="1050" dirty="0"/>
                        <a:t>"Управление имуществом и муниципальными финансами"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371 220,93421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409 602,400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461 237,300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112,61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382 198,300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82,86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376 198,300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98,43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66707">
                <a:tc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r>
                        <a:rPr lang="ru" sz="1050" dirty="0"/>
                        <a:t>"Развитие институтов гражданского общества, повышение эффективности местного самоуправления и реализации молодежной политики"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52 584,87248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52 018,050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43 709,788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84,03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39 237,953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89,77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40 771,829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103,91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1138">
                <a:tc>
                  <a:txBody>
                    <a:bodyPr/>
                    <a:lstStyle/>
                    <a:p>
                      <a:pPr indent="0">
                        <a:lnSpc>
                          <a:spcPts val="1224"/>
                        </a:lnSpc>
                      </a:pPr>
                      <a:r>
                        <a:rPr lang="ru" sz="1050" dirty="0"/>
                        <a:t>"Развитие и функционирование дорожно-транспортного комплекса"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581 361,23201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523 241,000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795 621,940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152,06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461 821,000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58,05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398 821,000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86,36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6406">
                <a:tc>
                  <a:txBody>
                    <a:bodyPr/>
                    <a:lstStyle/>
                    <a:p>
                      <a:pPr indent="0"/>
                      <a:r>
                        <a:rPr lang="ru" sz="1050" dirty="0"/>
                        <a:t>"Цифровое муниципальное образование"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51 043,19984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55 124,700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49 169,630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89,20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49 617,670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100,91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47 117,000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94,96 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6406">
                <a:tc>
                  <a:txBody>
                    <a:bodyPr/>
                    <a:lstStyle/>
                    <a:p>
                      <a:pPr indent="0"/>
                      <a:r>
                        <a:rPr lang="ru" sz="1050" dirty="0"/>
                        <a:t>"Архитектура и градостроительство"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392,03226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1 360,000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1 500,000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110,29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1 600,000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106,67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1 600,000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100,00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26695">
                <a:tc>
                  <a:txBody>
                    <a:bodyPr/>
                    <a:lstStyle/>
                    <a:p>
                      <a:pPr indent="0"/>
                      <a:r>
                        <a:rPr lang="ru" sz="1050" dirty="0"/>
                        <a:t>"Формирование современной комфортной городской среды"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597 044,95281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875 713,120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790 182,660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90,23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555 000,000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70,24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471 500,000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84,95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26695">
                <a:tc>
                  <a:txBody>
                    <a:bodyPr/>
                    <a:lstStyle/>
                    <a:p>
                      <a:pPr indent="0"/>
                      <a:r>
                        <a:rPr lang="ru" sz="1050" dirty="0"/>
                        <a:t> «Строительство</a:t>
                      </a:r>
                      <a:r>
                        <a:rPr lang="ru" sz="1050" baseline="0" dirty="0"/>
                        <a:t> и капитальный ремонт объектов социальной ифраструктуры»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153 000,40698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smtClean="0"/>
                        <a:t>0,000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0,000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0,00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0,000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0,00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0,000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0,00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3272">
                <a:tc>
                  <a:txBody>
                    <a:bodyPr/>
                    <a:lstStyle/>
                    <a:p>
                      <a:pPr indent="0"/>
                      <a:r>
                        <a:rPr lang="ru" sz="1050" dirty="0"/>
                        <a:t>"Переселение граждан из аварийного жилищного фонда"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750 043,59431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901 524,703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481 883,160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53,45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481 883,160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100,00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0,000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0,00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11138">
                <a:tc>
                  <a:txBody>
                    <a:bodyPr/>
                    <a:lstStyle/>
                    <a:p>
                      <a:pPr indent="0">
                        <a:lnSpc>
                          <a:spcPts val="1224"/>
                        </a:lnSpc>
                      </a:pPr>
                      <a:r>
                        <a:rPr lang="ru-RU" sz="1050" dirty="0"/>
                        <a:t> Руководство и управление в сфере установленных функций органов местного самоуправления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9 397,46759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9 306,100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9 186,600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98,72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9 186,600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100,00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9 186,600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100,00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6406">
                <a:tc>
                  <a:txBody>
                    <a:bodyPr/>
                    <a:lstStyle/>
                    <a:p>
                      <a:pPr indent="0"/>
                      <a:r>
                        <a:rPr lang="ru" sz="1050" dirty="0"/>
                        <a:t>Непрограммные расходы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12 246,76443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106 306,088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76 786,522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72,23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31 581,266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41,13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2 000,000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6,33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288958"/>
                  </a:ext>
                </a:extLst>
              </a:tr>
              <a:tr h="196406">
                <a:tc>
                  <a:txBody>
                    <a:bodyPr/>
                    <a:lstStyle/>
                    <a:p>
                      <a:pPr marL="101600" indent="0"/>
                      <a:r>
                        <a:rPr lang="ru" sz="1050" dirty="0"/>
                        <a:t>Всего расходов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5 102 236,96712</a:t>
                      </a:r>
                      <a:endParaRPr lang="ru-RU" sz="11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5 855 679,689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6 607 819,400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112,84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5 526 741,519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83,64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4 904 432,399</a:t>
                      </a:r>
                      <a:endParaRPr lang="ru-RU" sz="11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88,74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9513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81482"/>
            <a:ext cx="9906000" cy="1023043"/>
          </a:xfrm>
          <a:prstGeom prst="rect">
            <a:avLst/>
          </a:prstGeom>
          <a:gradFill>
            <a:gsLst>
              <a:gs pos="47000">
                <a:srgbClr val="FFFFEB"/>
              </a:gs>
              <a:gs pos="16000">
                <a:schemeClr val="tx1"/>
              </a:gs>
              <a:gs pos="7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50"/>
              </a:spcAft>
              <a:buClrTx/>
              <a:buSzTx/>
              <a:buFontTx/>
              <a:buNone/>
              <a:tabLst/>
              <a:defRPr/>
            </a:pPr>
            <a:r>
              <a:rPr kumimoji="0" lang="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Информация о расходах бюджета  в разрезе внутриведомственной 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с</a:t>
            </a:r>
            <a:r>
              <a:rPr kumimoji="0" lang="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труктуры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50"/>
              </a:spcAft>
              <a:buClrTx/>
              <a:buSzTx/>
              <a:buFontTx/>
              <a:buNone/>
              <a:tabLst/>
              <a:defRPr/>
            </a:pPr>
            <a:r>
              <a:rPr kumimoji="0" lang="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 расходов Талдомского городского округа  в  </a:t>
            </a:r>
            <a:r>
              <a:rPr kumimoji="0" lang="ru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2024-2028  </a:t>
            </a:r>
            <a:r>
              <a:rPr kumimoji="0" lang="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годах в динамике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96434" y="700076"/>
            <a:ext cx="18095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(т</a:t>
            </a:r>
            <a:r>
              <a:rPr kumimoji="0" lang="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ыс.руб</a:t>
            </a:r>
            <a:r>
              <a:rPr kumimoji="0" lang="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.)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DF2282E9-737A-4A00-AF50-F66D891B1F9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38991" y="1870363"/>
          <a:ext cx="8789904" cy="45920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8352">
                  <a:extLst>
                    <a:ext uri="{9D8B030D-6E8A-4147-A177-3AD203B41FA5}">
                      <a16:colId xmlns:a16="http://schemas.microsoft.com/office/drawing/2014/main" val="4230302278"/>
                    </a:ext>
                  </a:extLst>
                </a:gridCol>
                <a:gridCol w="466833">
                  <a:extLst>
                    <a:ext uri="{9D8B030D-6E8A-4147-A177-3AD203B41FA5}">
                      <a16:colId xmlns:a16="http://schemas.microsoft.com/office/drawing/2014/main" val="3764167786"/>
                    </a:ext>
                  </a:extLst>
                </a:gridCol>
                <a:gridCol w="1232684">
                  <a:extLst>
                    <a:ext uri="{9D8B030D-6E8A-4147-A177-3AD203B41FA5}">
                      <a16:colId xmlns:a16="http://schemas.microsoft.com/office/drawing/2014/main" val="2309490108"/>
                    </a:ext>
                  </a:extLst>
                </a:gridCol>
                <a:gridCol w="1305913">
                  <a:extLst>
                    <a:ext uri="{9D8B030D-6E8A-4147-A177-3AD203B41FA5}">
                      <a16:colId xmlns:a16="http://schemas.microsoft.com/office/drawing/2014/main" val="238486133"/>
                    </a:ext>
                  </a:extLst>
                </a:gridCol>
                <a:gridCol w="829924">
                  <a:extLst>
                    <a:ext uri="{9D8B030D-6E8A-4147-A177-3AD203B41FA5}">
                      <a16:colId xmlns:a16="http://schemas.microsoft.com/office/drawing/2014/main" val="1654385535"/>
                    </a:ext>
                  </a:extLst>
                </a:gridCol>
                <a:gridCol w="878744">
                  <a:extLst>
                    <a:ext uri="{9D8B030D-6E8A-4147-A177-3AD203B41FA5}">
                      <a16:colId xmlns:a16="http://schemas.microsoft.com/office/drawing/2014/main" val="1598492589"/>
                    </a:ext>
                  </a:extLst>
                </a:gridCol>
                <a:gridCol w="633846">
                  <a:extLst>
                    <a:ext uri="{9D8B030D-6E8A-4147-A177-3AD203B41FA5}">
                      <a16:colId xmlns:a16="http://schemas.microsoft.com/office/drawing/2014/main" val="1946639307"/>
                    </a:ext>
                  </a:extLst>
                </a:gridCol>
                <a:gridCol w="717246">
                  <a:extLst>
                    <a:ext uri="{9D8B030D-6E8A-4147-A177-3AD203B41FA5}">
                      <a16:colId xmlns:a16="http://schemas.microsoft.com/office/drawing/2014/main" val="1809817942"/>
                    </a:ext>
                  </a:extLst>
                </a:gridCol>
                <a:gridCol w="796362">
                  <a:extLst>
                    <a:ext uri="{9D8B030D-6E8A-4147-A177-3AD203B41FA5}">
                      <a16:colId xmlns:a16="http://schemas.microsoft.com/office/drawing/2014/main" val="1909196637"/>
                    </a:ext>
                  </a:extLst>
                </a:gridCol>
              </a:tblGrid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3091862"/>
                  </a:ext>
                </a:extLst>
              </a:tr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21197458"/>
                  </a:ext>
                </a:extLst>
              </a:tr>
              <a:tr h="45048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22301913"/>
                  </a:ext>
                </a:extLst>
              </a:tr>
              <a:tr h="152942">
                <a:tc gridSpan="6"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11404300"/>
                  </a:ext>
                </a:extLst>
              </a:tr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49932586"/>
                  </a:ext>
                </a:extLst>
              </a:tr>
              <a:tr h="30171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38851631"/>
                  </a:ext>
                </a:extLst>
              </a:tr>
              <a:tr h="45048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48474814"/>
                  </a:ext>
                </a:extLst>
              </a:tr>
              <a:tr h="30171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40392341"/>
                  </a:ext>
                </a:extLst>
              </a:tr>
              <a:tr h="152942">
                <a:tc gridSpan="6"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65083392"/>
                  </a:ext>
                </a:extLst>
              </a:tr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38025450"/>
                  </a:ext>
                </a:extLst>
              </a:tr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2217750"/>
                  </a:ext>
                </a:extLst>
              </a:tr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49939331"/>
                  </a:ext>
                </a:extLst>
              </a:tr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10450233"/>
                  </a:ext>
                </a:extLst>
              </a:tr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81246061"/>
                  </a:ext>
                </a:extLst>
              </a:tr>
              <a:tr h="30171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04632493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46B8CB63-D8D7-40C6-8003-649EBE6557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2063891"/>
              </p:ext>
            </p:extLst>
          </p:nvPr>
        </p:nvGraphicFramePr>
        <p:xfrm>
          <a:off x="0" y="977075"/>
          <a:ext cx="9906005" cy="7055157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933473">
                  <a:extLst>
                    <a:ext uri="{9D8B030D-6E8A-4147-A177-3AD203B41FA5}">
                      <a16:colId xmlns:a16="http://schemas.microsoft.com/office/drawing/2014/main" val="2978682478"/>
                    </a:ext>
                  </a:extLst>
                </a:gridCol>
                <a:gridCol w="1093756">
                  <a:extLst>
                    <a:ext uri="{9D8B030D-6E8A-4147-A177-3AD203B41FA5}">
                      <a16:colId xmlns:a16="http://schemas.microsoft.com/office/drawing/2014/main" val="2267381448"/>
                    </a:ext>
                  </a:extLst>
                </a:gridCol>
                <a:gridCol w="852741">
                  <a:extLst>
                    <a:ext uri="{9D8B030D-6E8A-4147-A177-3AD203B41FA5}">
                      <a16:colId xmlns:a16="http://schemas.microsoft.com/office/drawing/2014/main" val="1835282578"/>
                    </a:ext>
                  </a:extLst>
                </a:gridCol>
                <a:gridCol w="1066911">
                  <a:extLst>
                    <a:ext uri="{9D8B030D-6E8A-4147-A177-3AD203B41FA5}">
                      <a16:colId xmlns:a16="http://schemas.microsoft.com/office/drawing/2014/main" val="2812986576"/>
                    </a:ext>
                  </a:extLst>
                </a:gridCol>
                <a:gridCol w="881079">
                  <a:extLst>
                    <a:ext uri="{9D8B030D-6E8A-4147-A177-3AD203B41FA5}">
                      <a16:colId xmlns:a16="http://schemas.microsoft.com/office/drawing/2014/main" val="693015408"/>
                    </a:ext>
                  </a:extLst>
                </a:gridCol>
                <a:gridCol w="881079">
                  <a:extLst>
                    <a:ext uri="{9D8B030D-6E8A-4147-A177-3AD203B41FA5}">
                      <a16:colId xmlns:a16="http://schemas.microsoft.com/office/drawing/2014/main" val="3426206934"/>
                    </a:ext>
                  </a:extLst>
                </a:gridCol>
                <a:gridCol w="807655">
                  <a:extLst>
                    <a:ext uri="{9D8B030D-6E8A-4147-A177-3AD203B41FA5}">
                      <a16:colId xmlns:a16="http://schemas.microsoft.com/office/drawing/2014/main" val="1747646779"/>
                    </a:ext>
                  </a:extLst>
                </a:gridCol>
                <a:gridCol w="795418">
                  <a:extLst>
                    <a:ext uri="{9D8B030D-6E8A-4147-A177-3AD203B41FA5}">
                      <a16:colId xmlns:a16="http://schemas.microsoft.com/office/drawing/2014/main" val="1734174493"/>
                    </a:ext>
                  </a:extLst>
                </a:gridCol>
                <a:gridCol w="795418">
                  <a:extLst>
                    <a:ext uri="{9D8B030D-6E8A-4147-A177-3AD203B41FA5}">
                      <a16:colId xmlns:a16="http://schemas.microsoft.com/office/drawing/2014/main" val="3767500398"/>
                    </a:ext>
                  </a:extLst>
                </a:gridCol>
                <a:gridCol w="798475">
                  <a:extLst>
                    <a:ext uri="{9D8B030D-6E8A-4147-A177-3AD203B41FA5}">
                      <a16:colId xmlns:a16="http://schemas.microsoft.com/office/drawing/2014/main" val="4134157955"/>
                    </a:ext>
                  </a:extLst>
                </a:gridCol>
              </a:tblGrid>
              <a:tr h="202573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Наименование разделов, подразделов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Код</a:t>
                      </a:r>
                      <a:br>
                        <a:rPr lang="ru-RU" sz="1200" u="none" strike="noStrike" dirty="0">
                          <a:effectLst/>
                        </a:rPr>
                      </a:b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Отчет за </a:t>
                      </a:r>
                      <a:r>
                        <a:rPr lang="ru-RU" sz="1200" u="none" strike="noStrike" dirty="0" smtClean="0">
                          <a:effectLst/>
                        </a:rPr>
                        <a:t>2024 </a:t>
                      </a:r>
                      <a:r>
                        <a:rPr lang="ru-RU" sz="1200" u="none" strike="noStrike" dirty="0">
                          <a:effectLst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Ожидаемое исполнение </a:t>
                      </a:r>
                      <a:r>
                        <a:rPr lang="ru-RU" sz="1200" u="none" strike="noStrike" dirty="0" smtClean="0">
                          <a:effectLst/>
                        </a:rPr>
                        <a:t>2025 </a:t>
                      </a:r>
                      <a:r>
                        <a:rPr lang="ru-RU" sz="1200" u="none" strike="noStrike" dirty="0">
                          <a:effectLst/>
                        </a:rPr>
                        <a:t>года</a:t>
                      </a:r>
                      <a:br>
                        <a:rPr lang="ru-RU" sz="1200" u="none" strike="noStrike" dirty="0">
                          <a:effectLst/>
                        </a:rPr>
                      </a:b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План на </a:t>
                      </a:r>
                      <a:r>
                        <a:rPr lang="ru-RU" sz="1200" u="none" strike="noStrike" dirty="0" smtClean="0">
                          <a:effectLst/>
                        </a:rPr>
                        <a:t>2026 </a:t>
                      </a:r>
                      <a:r>
                        <a:rPr lang="ru-RU" sz="1200" u="none" strike="noStrike" dirty="0">
                          <a:effectLst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Прогноз  на </a:t>
                      </a:r>
                      <a:r>
                        <a:rPr lang="ru-RU" sz="1200" u="none" strike="noStrike" dirty="0" smtClean="0">
                          <a:effectLst/>
                        </a:rPr>
                        <a:t>2027 </a:t>
                      </a:r>
                      <a:r>
                        <a:rPr lang="ru-RU" sz="1200" u="none" strike="noStrike" dirty="0">
                          <a:effectLst/>
                        </a:rPr>
                        <a:t>год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Прогноз на </a:t>
                      </a:r>
                      <a:r>
                        <a:rPr lang="ru-RU" sz="1200" u="none" strike="noStrike" dirty="0" smtClean="0">
                          <a:effectLst/>
                        </a:rPr>
                        <a:t>2028 </a:t>
                      </a:r>
                      <a:r>
                        <a:rPr lang="ru-RU" sz="1200" u="none" strike="noStrike" dirty="0">
                          <a:effectLst/>
                        </a:rPr>
                        <a:t>год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3482356"/>
                  </a:ext>
                </a:extLst>
              </a:tr>
              <a:tr h="5908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% к </a:t>
                      </a:r>
                      <a:r>
                        <a:rPr lang="ru-RU" sz="1200" u="none" strike="noStrike" dirty="0" smtClean="0">
                          <a:effectLst/>
                        </a:rPr>
                        <a:t>2025 </a:t>
                      </a:r>
                      <a:r>
                        <a:rPr lang="ru-RU" sz="1200" u="none" strike="noStrike" dirty="0">
                          <a:effectLst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% к </a:t>
                      </a:r>
                      <a:r>
                        <a:rPr lang="ru-RU" sz="1200" u="none" strike="noStrike" dirty="0" smtClean="0">
                          <a:effectLst/>
                        </a:rPr>
                        <a:t>2026 </a:t>
                      </a:r>
                      <a:r>
                        <a:rPr lang="ru-RU" sz="1200" u="none" strike="noStrike" dirty="0">
                          <a:effectLst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% к </a:t>
                      </a:r>
                      <a:r>
                        <a:rPr lang="ru-RU" sz="1200" u="none" strike="noStrike" dirty="0" smtClean="0">
                          <a:effectLst/>
                        </a:rPr>
                        <a:t>2027 </a:t>
                      </a:r>
                      <a:r>
                        <a:rPr lang="ru-RU" sz="1200" u="none" strike="noStrike" dirty="0">
                          <a:effectLst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2125674"/>
                  </a:ext>
                </a:extLst>
              </a:tr>
              <a:tr h="169747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3512559"/>
                  </a:ext>
                </a:extLst>
              </a:tr>
              <a:tr h="278687">
                <a:tc>
                  <a:txBody>
                    <a:bodyPr/>
                    <a:lstStyle/>
                    <a:p>
                      <a:pPr lvl="0" algn="l" fontAlgn="ctr"/>
                      <a:r>
                        <a:rPr lang="ru-RU" sz="1000" u="none" strike="noStrike" dirty="0">
                          <a:effectLst/>
                        </a:rPr>
                        <a:t>Общегосударственные вопросы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 u="none" strike="noStrike" dirty="0">
                          <a:effectLst/>
                        </a:rPr>
                        <a:t>0100</a:t>
                      </a:r>
                      <a:endParaRPr lang="ru-RU" b="1" dirty="0"/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412 270,108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452 672,52</a:t>
                      </a:r>
                      <a:endParaRPr lang="ru-RU" sz="11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500 398,158</a:t>
                      </a:r>
                      <a:endParaRPr lang="ru-RU" sz="11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110,54</a:t>
                      </a:r>
                      <a:endParaRPr lang="ru-RU" sz="11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424 744,62</a:t>
                      </a:r>
                      <a:endParaRPr lang="ru-RU" sz="1100" b="1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84,88</a:t>
                      </a:r>
                      <a:endParaRPr lang="ru-RU" sz="11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420 247,88</a:t>
                      </a:r>
                      <a:endParaRPr lang="ru-RU" sz="11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98,94</a:t>
                      </a:r>
                      <a:endParaRPr lang="ru-RU" sz="11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124776"/>
                  </a:ext>
                </a:extLst>
              </a:tr>
              <a:tr h="655334">
                <a:tc>
                  <a:txBody>
                    <a:bodyPr/>
                    <a:lstStyle/>
                    <a:p>
                      <a:pPr lvl="0" algn="l" fontAlgn="ctr"/>
                      <a:r>
                        <a:rPr lang="ru-RU" sz="1000" u="none" strike="noStrike" dirty="0">
                          <a:effectLst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 u="none" strike="noStrike" dirty="0">
                          <a:effectLst/>
                        </a:rPr>
                        <a:t>0102</a:t>
                      </a:r>
                      <a:endParaRPr lang="ru-RU" dirty="0"/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3 613,151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8 800,00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7 993,80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90,84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7 993,80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100,00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7 993,80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smtClean="0"/>
                        <a:t>100,00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6653144"/>
                  </a:ext>
                </a:extLst>
              </a:tr>
              <a:tr h="817779">
                <a:tc>
                  <a:txBody>
                    <a:bodyPr/>
                    <a:lstStyle/>
                    <a:p>
                      <a:pPr lvl="0" algn="l" fontAlgn="ctr"/>
                      <a:r>
                        <a:rPr lang="ru-RU" sz="1000" u="none" strike="noStrike" dirty="0">
                          <a:effectLst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 u="none" strike="noStrike" dirty="0">
                          <a:effectLst/>
                        </a:rPr>
                        <a:t>0103</a:t>
                      </a:r>
                      <a:endParaRPr lang="ru-RU" dirty="0"/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3 115,702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4 088,00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3 501,00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85,64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3 501,00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100,00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3 501,00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smtClean="0"/>
                        <a:t>100,00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396598"/>
                  </a:ext>
                </a:extLst>
              </a:tr>
              <a:tr h="851401">
                <a:tc>
                  <a:txBody>
                    <a:bodyPr/>
                    <a:lstStyle/>
                    <a:p>
                      <a:pPr lvl="0" algn="l" fontAlgn="ctr"/>
                      <a:r>
                        <a:rPr lang="ru-RU" sz="1000" u="none" strike="noStrike" dirty="0">
                          <a:effectLst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 u="none" strike="noStrike" dirty="0">
                          <a:effectLst/>
                        </a:rPr>
                        <a:t>0104</a:t>
                      </a:r>
                      <a:endParaRPr lang="ru-RU" dirty="0"/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142 856,054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155 882,80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148 339,80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95,16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148 339,80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100,00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148 339,80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smtClean="0"/>
                        <a:t>100,00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908754"/>
                  </a:ext>
                </a:extLst>
              </a:tr>
              <a:tr h="722206">
                <a:tc>
                  <a:txBody>
                    <a:bodyPr/>
                    <a:lstStyle/>
                    <a:p>
                      <a:pPr lvl="0" algn="l" fontAlgn="ctr"/>
                      <a:r>
                        <a:rPr lang="ru-RU" sz="1000" u="none" strike="noStrike" dirty="0">
                          <a:effectLst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 u="none" strike="noStrike" dirty="0">
                          <a:effectLst/>
                        </a:rPr>
                        <a:t>0106</a:t>
                      </a:r>
                      <a:endParaRPr lang="ru-RU" dirty="0"/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26 905,464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28 183,50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27 905,60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99,01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27 905,60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100,00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27 905,60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100,00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482709"/>
                  </a:ext>
                </a:extLst>
              </a:tr>
              <a:tr h="333882">
                <a:tc>
                  <a:txBody>
                    <a:bodyPr/>
                    <a:lstStyle/>
                    <a:p>
                      <a:pPr lvl="0" algn="l" fontAlgn="ctr"/>
                      <a:r>
                        <a:rPr lang="ru-RU" sz="1000" u="none" strike="noStrike" dirty="0">
                          <a:effectLst/>
                        </a:rPr>
                        <a:t>Обеспечение проведения выборов и референдумов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 u="none" strike="noStrike" dirty="0">
                          <a:effectLst/>
                        </a:rPr>
                        <a:t>0107</a:t>
                      </a:r>
                      <a:endParaRPr lang="ru-RU" dirty="0"/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smtClean="0"/>
                        <a:t>0,000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smtClean="0"/>
                        <a:t>0,000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smtClean="0"/>
                        <a:t>0,000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smtClean="0"/>
                        <a:t>0,000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smtClean="0"/>
                        <a:t>0,000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0,000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0,000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9964100"/>
                  </a:ext>
                </a:extLst>
              </a:tr>
              <a:tr h="177033">
                <a:tc>
                  <a:txBody>
                    <a:bodyPr/>
                    <a:lstStyle/>
                    <a:p>
                      <a:pPr lvl="0" algn="l" fontAlgn="ctr"/>
                      <a:r>
                        <a:rPr lang="ru-RU" sz="1000" u="none" strike="noStrike" dirty="0">
                          <a:effectLst/>
                        </a:rPr>
                        <a:t>Резервные фонды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0111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 u="none" strike="noStrike" dirty="0">
                          <a:effectLst/>
                        </a:rPr>
                        <a:t>0111</a:t>
                      </a:r>
                      <a:endParaRPr lang="ru-RU" dirty="0"/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0,000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0,000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2 000,00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0,000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2 000,00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100,00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2 000,00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100,00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1154089"/>
                  </a:ext>
                </a:extLst>
              </a:tr>
              <a:tr h="288883">
                <a:tc>
                  <a:txBody>
                    <a:bodyPr/>
                    <a:lstStyle/>
                    <a:p>
                      <a:pPr lvl="0" algn="l" fontAlgn="ctr"/>
                      <a:r>
                        <a:rPr lang="ru-RU" sz="1000" u="none" strike="noStrike" dirty="0">
                          <a:effectLst/>
                        </a:rPr>
                        <a:t>Другие общегосударственные вопросы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0113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 u="none" strike="noStrike" dirty="0">
                          <a:effectLst/>
                        </a:rPr>
                        <a:t>0113</a:t>
                      </a:r>
                      <a:endParaRPr lang="ru-RU" dirty="0"/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235 779,738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255 718,22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310 657,96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121,48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235 004,42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75,65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230 507,68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98,09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680078"/>
                  </a:ext>
                </a:extLst>
              </a:tr>
              <a:tr h="177033">
                <a:tc>
                  <a:txBody>
                    <a:bodyPr/>
                    <a:lstStyle/>
                    <a:p>
                      <a:pPr lvl="0" algn="l" fontAlgn="ctr"/>
                      <a:r>
                        <a:rPr lang="ru-RU" sz="1000" u="none" strike="noStrike" dirty="0">
                          <a:effectLst/>
                        </a:rPr>
                        <a:t>Национальная оборона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           0200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3 513,540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  3 809,70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5 314,23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139,49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5 894,23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110,91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7 424,85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125,97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38252"/>
                  </a:ext>
                </a:extLst>
              </a:tr>
              <a:tr h="333882">
                <a:tc>
                  <a:txBody>
                    <a:bodyPr/>
                    <a:lstStyle/>
                    <a:p>
                      <a:pPr lvl="0" algn="l" fontAlgn="ctr"/>
                      <a:r>
                        <a:rPr lang="ru-RU" sz="1000" u="none" strike="noStrike" dirty="0">
                          <a:effectLst/>
                        </a:rPr>
                        <a:t>Мобилизационная и вневойсковая подготовка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          0203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3 513,540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       3 809,70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5 230,23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137,29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5 810,23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111,09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7 340,85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126,34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03647"/>
                  </a:ext>
                </a:extLst>
              </a:tr>
              <a:tr h="333882">
                <a:tc>
                  <a:txBody>
                    <a:bodyPr/>
                    <a:lstStyle/>
                    <a:p>
                      <a:pPr lvl="0" algn="l" fontAlgn="ctr"/>
                      <a:r>
                        <a:rPr lang="ru-RU" sz="1000" u="none" strike="noStrike" dirty="0">
                          <a:effectLst/>
                        </a:rPr>
                        <a:t>Мобилизационная подготовка экономики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          0204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smtClean="0"/>
                        <a:t>0,00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0,00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84,00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84,00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100,00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84,00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100,00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2978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821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81482"/>
            <a:ext cx="9906000" cy="1023043"/>
          </a:xfrm>
          <a:prstGeom prst="rect">
            <a:avLst/>
          </a:prstGeom>
          <a:gradFill>
            <a:gsLst>
              <a:gs pos="47000">
                <a:srgbClr val="FFFFEB"/>
              </a:gs>
              <a:gs pos="16000">
                <a:schemeClr val="tx1"/>
              </a:gs>
              <a:gs pos="7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050"/>
              </a:spcAft>
            </a:pPr>
            <a:r>
              <a:rPr lang="ru" sz="22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2000" b="1" i="1" dirty="0">
                <a:solidFill>
                  <a:schemeClr val="bg1"/>
                </a:solidFill>
                <a:latin typeface="Times New Roman"/>
              </a:rPr>
              <a:t>Информация о расходах бюджета  в разрезе внутриведомственной </a:t>
            </a:r>
            <a:r>
              <a:rPr lang="ru-RU" sz="2000" b="1" i="1" dirty="0">
                <a:solidFill>
                  <a:schemeClr val="bg1"/>
                </a:solidFill>
                <a:latin typeface="Times New Roman"/>
              </a:rPr>
              <a:t>с</a:t>
            </a:r>
            <a:r>
              <a:rPr lang="ru" sz="2000" b="1" i="1" dirty="0">
                <a:solidFill>
                  <a:schemeClr val="bg1"/>
                </a:solidFill>
                <a:latin typeface="Times New Roman"/>
              </a:rPr>
              <a:t>труктуры</a:t>
            </a:r>
          </a:p>
          <a:p>
            <a:pPr indent="0" algn="ctr">
              <a:spcAft>
                <a:spcPts val="1050"/>
              </a:spcAft>
            </a:pPr>
            <a:r>
              <a:rPr lang="ru" sz="2000" b="1" i="1" dirty="0">
                <a:solidFill>
                  <a:schemeClr val="bg1"/>
                </a:solidFill>
                <a:latin typeface="Times New Roman"/>
              </a:rPr>
              <a:t>  расходов Талдомского городского округа  в  </a:t>
            </a:r>
            <a:r>
              <a:rPr lang="ru" sz="2000" b="1" i="1" dirty="0" smtClean="0">
                <a:solidFill>
                  <a:schemeClr val="bg1"/>
                </a:solidFill>
                <a:latin typeface="Times New Roman"/>
              </a:rPr>
              <a:t>2024-2028  </a:t>
            </a:r>
            <a:r>
              <a:rPr lang="ru" sz="2000" b="1" i="1" dirty="0">
                <a:solidFill>
                  <a:schemeClr val="bg1"/>
                </a:solidFill>
                <a:latin typeface="Times New Roman"/>
              </a:rPr>
              <a:t>годах в динамике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96434" y="700076"/>
            <a:ext cx="18095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>
                <a:solidFill>
                  <a:schemeClr val="bg1"/>
                </a:solidFill>
                <a:latin typeface="Times New Roman"/>
              </a:rPr>
              <a:t>(т</a:t>
            </a:r>
            <a:r>
              <a:rPr lang="ru" sz="1000" dirty="0">
                <a:solidFill>
                  <a:schemeClr val="bg1"/>
                </a:solidFill>
                <a:latin typeface="Times New Roman"/>
              </a:rPr>
              <a:t>ыс.руб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.)</a:t>
            </a:r>
            <a:endParaRPr lang="ru-RU" sz="1200" dirty="0">
              <a:solidFill>
                <a:schemeClr val="bg1"/>
              </a:solidFill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5136A85B-B92D-48DE-BB02-7A56B5BA90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7577"/>
              </p:ext>
            </p:extLst>
          </p:nvPr>
        </p:nvGraphicFramePr>
        <p:xfrm>
          <a:off x="0" y="914399"/>
          <a:ext cx="9905997" cy="945573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364799">
                  <a:extLst>
                    <a:ext uri="{9D8B030D-6E8A-4147-A177-3AD203B41FA5}">
                      <a16:colId xmlns:a16="http://schemas.microsoft.com/office/drawing/2014/main" val="2967979887"/>
                    </a:ext>
                  </a:extLst>
                </a:gridCol>
                <a:gridCol w="596115">
                  <a:extLst>
                    <a:ext uri="{9D8B030D-6E8A-4147-A177-3AD203B41FA5}">
                      <a16:colId xmlns:a16="http://schemas.microsoft.com/office/drawing/2014/main" val="2127703572"/>
                    </a:ext>
                  </a:extLst>
                </a:gridCol>
                <a:gridCol w="919054">
                  <a:extLst>
                    <a:ext uri="{9D8B030D-6E8A-4147-A177-3AD203B41FA5}">
                      <a16:colId xmlns:a16="http://schemas.microsoft.com/office/drawing/2014/main" val="1499846073"/>
                    </a:ext>
                  </a:extLst>
                </a:gridCol>
                <a:gridCol w="1066910">
                  <a:extLst>
                    <a:ext uri="{9D8B030D-6E8A-4147-A177-3AD203B41FA5}">
                      <a16:colId xmlns:a16="http://schemas.microsoft.com/office/drawing/2014/main" val="3389635603"/>
                    </a:ext>
                  </a:extLst>
                </a:gridCol>
                <a:gridCol w="881078">
                  <a:extLst>
                    <a:ext uri="{9D8B030D-6E8A-4147-A177-3AD203B41FA5}">
                      <a16:colId xmlns:a16="http://schemas.microsoft.com/office/drawing/2014/main" val="334821277"/>
                    </a:ext>
                  </a:extLst>
                </a:gridCol>
                <a:gridCol w="881078">
                  <a:extLst>
                    <a:ext uri="{9D8B030D-6E8A-4147-A177-3AD203B41FA5}">
                      <a16:colId xmlns:a16="http://schemas.microsoft.com/office/drawing/2014/main" val="2621948907"/>
                    </a:ext>
                  </a:extLst>
                </a:gridCol>
                <a:gridCol w="807654">
                  <a:extLst>
                    <a:ext uri="{9D8B030D-6E8A-4147-A177-3AD203B41FA5}">
                      <a16:colId xmlns:a16="http://schemas.microsoft.com/office/drawing/2014/main" val="738750710"/>
                    </a:ext>
                  </a:extLst>
                </a:gridCol>
                <a:gridCol w="795417">
                  <a:extLst>
                    <a:ext uri="{9D8B030D-6E8A-4147-A177-3AD203B41FA5}">
                      <a16:colId xmlns:a16="http://schemas.microsoft.com/office/drawing/2014/main" val="3712464193"/>
                    </a:ext>
                  </a:extLst>
                </a:gridCol>
                <a:gridCol w="795417">
                  <a:extLst>
                    <a:ext uri="{9D8B030D-6E8A-4147-A177-3AD203B41FA5}">
                      <a16:colId xmlns:a16="http://schemas.microsoft.com/office/drawing/2014/main" val="1689772696"/>
                    </a:ext>
                  </a:extLst>
                </a:gridCol>
                <a:gridCol w="798475">
                  <a:extLst>
                    <a:ext uri="{9D8B030D-6E8A-4147-A177-3AD203B41FA5}">
                      <a16:colId xmlns:a16="http://schemas.microsoft.com/office/drawing/2014/main" val="1619178350"/>
                    </a:ext>
                  </a:extLst>
                </a:gridCol>
              </a:tblGrid>
              <a:tr h="24140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Наименование разделов, подразделов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Код</a:t>
                      </a:r>
                      <a:br>
                        <a:rPr lang="ru-RU" sz="1200" u="none" strike="noStrike" dirty="0">
                          <a:effectLst/>
                        </a:rPr>
                      </a:b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Отчет за </a:t>
                      </a:r>
                      <a:r>
                        <a:rPr lang="ru-RU" sz="1200" u="none" strike="noStrike" dirty="0" smtClean="0">
                          <a:effectLst/>
                        </a:rPr>
                        <a:t>2024 </a:t>
                      </a:r>
                      <a:r>
                        <a:rPr lang="ru-RU" sz="1200" u="none" strike="noStrike" dirty="0">
                          <a:effectLst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Ожидаемое исполнение </a:t>
                      </a:r>
                      <a:r>
                        <a:rPr lang="ru-RU" sz="1200" u="none" strike="noStrike" dirty="0" smtClean="0">
                          <a:effectLst/>
                        </a:rPr>
                        <a:t>2025 </a:t>
                      </a:r>
                      <a:r>
                        <a:rPr lang="ru-RU" sz="1200" u="none" strike="noStrike" dirty="0">
                          <a:effectLst/>
                        </a:rPr>
                        <a:t>года</a:t>
                      </a:r>
                      <a:br>
                        <a:rPr lang="ru-RU" sz="1200" u="none" strike="noStrike" dirty="0">
                          <a:effectLst/>
                        </a:rPr>
                      </a:b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План на </a:t>
                      </a:r>
                      <a:r>
                        <a:rPr lang="ru-RU" sz="1200" u="none" strike="noStrike" dirty="0" smtClean="0">
                          <a:effectLst/>
                        </a:rPr>
                        <a:t>2026 </a:t>
                      </a:r>
                      <a:r>
                        <a:rPr lang="ru-RU" sz="1200" u="none" strike="noStrike" dirty="0">
                          <a:effectLst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Прогноз  на </a:t>
                      </a:r>
                      <a:r>
                        <a:rPr lang="ru-RU" sz="1200" u="none" strike="noStrike" dirty="0" smtClean="0">
                          <a:effectLst/>
                        </a:rPr>
                        <a:t>2027 </a:t>
                      </a:r>
                      <a:r>
                        <a:rPr lang="ru-RU" sz="1200" u="none" strike="noStrike" dirty="0">
                          <a:effectLst/>
                        </a:rPr>
                        <a:t>год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Прогноз на </a:t>
                      </a:r>
                      <a:r>
                        <a:rPr lang="ru-RU" sz="1200" u="none" strike="noStrike" dirty="0" smtClean="0">
                          <a:effectLst/>
                        </a:rPr>
                        <a:t>2028 </a:t>
                      </a:r>
                      <a:r>
                        <a:rPr lang="ru-RU" sz="1200" u="none" strike="noStrike" dirty="0">
                          <a:effectLst/>
                        </a:rPr>
                        <a:t>год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7285102"/>
                  </a:ext>
                </a:extLst>
              </a:tr>
              <a:tr h="7041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% к </a:t>
                      </a:r>
                      <a:r>
                        <a:rPr lang="ru-RU" sz="1200" u="none" strike="noStrike" dirty="0" smtClean="0">
                          <a:effectLst/>
                        </a:rPr>
                        <a:t>2025 </a:t>
                      </a:r>
                      <a:r>
                        <a:rPr lang="ru-RU" sz="1200" u="none" strike="noStrike" dirty="0">
                          <a:effectLst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% к </a:t>
                      </a:r>
                      <a:r>
                        <a:rPr lang="ru-RU" sz="1200" u="none" strike="noStrike" dirty="0" smtClean="0">
                          <a:effectLst/>
                        </a:rPr>
                        <a:t>2026 </a:t>
                      </a:r>
                      <a:r>
                        <a:rPr lang="ru-RU" sz="1200" u="none" strike="noStrike" dirty="0">
                          <a:effectLst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% к </a:t>
                      </a:r>
                      <a:r>
                        <a:rPr lang="ru-RU" sz="1200" u="none" strike="noStrike" dirty="0" smtClean="0">
                          <a:effectLst/>
                        </a:rPr>
                        <a:t>202 </a:t>
                      </a:r>
                      <a:r>
                        <a:rPr lang="ru-RU" sz="1200" u="none" strike="noStrike" dirty="0">
                          <a:effectLst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5045662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B0661F25-1305-4BD4-B9FF-630B5E2105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000152"/>
              </p:ext>
            </p:extLst>
          </p:nvPr>
        </p:nvGraphicFramePr>
        <p:xfrm>
          <a:off x="0" y="1496291"/>
          <a:ext cx="9905998" cy="5348646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360023">
                  <a:extLst>
                    <a:ext uri="{9D8B030D-6E8A-4147-A177-3AD203B41FA5}">
                      <a16:colId xmlns:a16="http://schemas.microsoft.com/office/drawing/2014/main" val="1170432249"/>
                    </a:ext>
                  </a:extLst>
                </a:gridCol>
                <a:gridCol w="592183">
                  <a:extLst>
                    <a:ext uri="{9D8B030D-6E8A-4147-A177-3AD203B41FA5}">
                      <a16:colId xmlns:a16="http://schemas.microsoft.com/office/drawing/2014/main" val="2289017184"/>
                    </a:ext>
                  </a:extLst>
                </a:gridCol>
                <a:gridCol w="940525">
                  <a:extLst>
                    <a:ext uri="{9D8B030D-6E8A-4147-A177-3AD203B41FA5}">
                      <a16:colId xmlns:a16="http://schemas.microsoft.com/office/drawing/2014/main" val="478744357"/>
                    </a:ext>
                  </a:extLst>
                </a:gridCol>
                <a:gridCol w="1063732">
                  <a:extLst>
                    <a:ext uri="{9D8B030D-6E8A-4147-A177-3AD203B41FA5}">
                      <a16:colId xmlns:a16="http://schemas.microsoft.com/office/drawing/2014/main" val="277078320"/>
                    </a:ext>
                  </a:extLst>
                </a:gridCol>
                <a:gridCol w="860863">
                  <a:extLst>
                    <a:ext uri="{9D8B030D-6E8A-4147-A177-3AD203B41FA5}">
                      <a16:colId xmlns:a16="http://schemas.microsoft.com/office/drawing/2014/main" val="1637881934"/>
                    </a:ext>
                  </a:extLst>
                </a:gridCol>
                <a:gridCol w="884809">
                  <a:extLst>
                    <a:ext uri="{9D8B030D-6E8A-4147-A177-3AD203B41FA5}">
                      <a16:colId xmlns:a16="http://schemas.microsoft.com/office/drawing/2014/main" val="2271220490"/>
                    </a:ext>
                  </a:extLst>
                </a:gridCol>
                <a:gridCol w="813362">
                  <a:extLst>
                    <a:ext uri="{9D8B030D-6E8A-4147-A177-3AD203B41FA5}">
                      <a16:colId xmlns:a16="http://schemas.microsoft.com/office/drawing/2014/main" val="3026110287"/>
                    </a:ext>
                  </a:extLst>
                </a:gridCol>
                <a:gridCol w="801189">
                  <a:extLst>
                    <a:ext uri="{9D8B030D-6E8A-4147-A177-3AD203B41FA5}">
                      <a16:colId xmlns:a16="http://schemas.microsoft.com/office/drawing/2014/main" val="1626039936"/>
                    </a:ext>
                  </a:extLst>
                </a:gridCol>
                <a:gridCol w="775063">
                  <a:extLst>
                    <a:ext uri="{9D8B030D-6E8A-4147-A177-3AD203B41FA5}">
                      <a16:colId xmlns:a16="http://schemas.microsoft.com/office/drawing/2014/main" val="756884490"/>
                    </a:ext>
                  </a:extLst>
                </a:gridCol>
                <a:gridCol w="814249">
                  <a:extLst>
                    <a:ext uri="{9D8B030D-6E8A-4147-A177-3AD203B41FA5}">
                      <a16:colId xmlns:a16="http://schemas.microsoft.com/office/drawing/2014/main" val="2414607439"/>
                    </a:ext>
                  </a:extLst>
                </a:gridCol>
              </a:tblGrid>
              <a:tr h="4492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Национальная безопасность и правоохранительная деятельность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0300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35 620,679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39 740,20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57 006,00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143,45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52 155,00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91,49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52 455,00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100,58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670305"/>
                  </a:ext>
                </a:extLst>
              </a:tr>
              <a:tr h="7213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Защита населения и территории от чрезвычайных ситуаций природного и техногенного характера, гражданская оборона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0309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6 175,682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5 500,00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6 000,00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109,09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4 100,00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68,33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4 100,00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100,00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246916"/>
                  </a:ext>
                </a:extLst>
              </a:tr>
              <a:tr h="3016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Обеспечение пожарной безопасности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0310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12 414,827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13 060,20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25 927,00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198,52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22 672,00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87,45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22 972,00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101,32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264672"/>
                  </a:ext>
                </a:extLst>
              </a:tr>
              <a:tr h="5437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0314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17 030,171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21 180,00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25 079,00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118,41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25 383,00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101,21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25 383,00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100,00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023617"/>
                  </a:ext>
                </a:extLst>
              </a:tr>
              <a:tr h="2018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Национальная экономика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0400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617 263,971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566 077,00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816 962,32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144,32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483 261,38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59,15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420 261,38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86,96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9428047"/>
                  </a:ext>
                </a:extLst>
              </a:tr>
              <a:tr h="2140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Сельское хозяйство и рыболовство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0405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3 576,915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26 960,00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4 246,00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15,75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4 246,00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100,00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4 246,00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100,00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6775091"/>
                  </a:ext>
                </a:extLst>
              </a:tr>
              <a:tr h="2140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Транспорт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0408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53 473,570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113 537,00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105 307,38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92,75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91 373,38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86,77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91 373,38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100,00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024628"/>
                  </a:ext>
                </a:extLst>
              </a:tr>
              <a:tr h="2991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Дорожное хозяйство (дорожные фонды)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0409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551 820,771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415 280,00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696 366,94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167,69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376 500,00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54,07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313 500,00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83,27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909114"/>
                  </a:ext>
                </a:extLst>
              </a:tr>
              <a:tr h="2140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Связь и информатика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0410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5 133,166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5 200,00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4 700,00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90,38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4 700,00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100,00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4 700,00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100,00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394425"/>
                  </a:ext>
                </a:extLst>
              </a:tr>
              <a:tr h="3662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Другие вопросы в области национальной экономики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0412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3 259,550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5 100,00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6 342,00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124,35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6 442,00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101,58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6 442,00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100,00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844532"/>
                  </a:ext>
                </a:extLst>
              </a:tr>
              <a:tr h="3016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Жилищно-коммунальное хозяйство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0500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1 792 559,529</a:t>
                      </a:r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2 498 388,00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2 295 657,63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91,89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1 617 057,08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70,44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1 746 420,47</a:t>
                      </a:r>
                      <a:endParaRPr lang="ru-RU" sz="11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108,00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894480"/>
                  </a:ext>
                </a:extLst>
              </a:tr>
              <a:tr h="2140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Жилищное хозяйство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0501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700 195,162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865 158,90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515 642,16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59,60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504 583,16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97,86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18 200,00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3,61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4053583"/>
                  </a:ext>
                </a:extLst>
              </a:tr>
              <a:tr h="2140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Коммунальное хозяйство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0502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498 833,678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720 006,30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802 840,81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111,50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423 707,92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52,78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1 138 952,47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268,81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6577551"/>
                  </a:ext>
                </a:extLst>
              </a:tr>
              <a:tr h="2140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Благоустройство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0503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549 334,304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904 100,50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972 009,66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107,51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684 600,00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70,43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585 100,00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85,47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2139488"/>
                  </a:ext>
                </a:extLst>
              </a:tr>
              <a:tr h="6581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Другие вопросы в области жилищно-коммунального хозяйства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0505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44 196,385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9 122,30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5 165,00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56,62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4 166,00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80,66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4 168,00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100,05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7051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631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81482"/>
            <a:ext cx="9906000" cy="1023043"/>
          </a:xfrm>
          <a:prstGeom prst="rect">
            <a:avLst/>
          </a:prstGeom>
          <a:gradFill>
            <a:gsLst>
              <a:gs pos="47000">
                <a:srgbClr val="FFFFEB"/>
              </a:gs>
              <a:gs pos="16000">
                <a:schemeClr val="tx1"/>
              </a:gs>
              <a:gs pos="7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050"/>
              </a:spcAft>
            </a:pPr>
            <a:r>
              <a:rPr lang="ru" sz="22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Информация о расходах бюджета  в разрезе внутриведомственной </a:t>
            </a:r>
            <a:r>
              <a:rPr lang="ru-RU" sz="2000" b="1" dirty="0">
                <a:solidFill>
                  <a:schemeClr val="bg1"/>
                </a:solidFill>
                <a:latin typeface="Times New Roman"/>
              </a:rPr>
              <a:t>с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труктуры</a:t>
            </a:r>
          </a:p>
          <a:p>
            <a:pPr indent="0" algn="ctr">
              <a:spcAft>
                <a:spcPts val="1050"/>
              </a:spcAft>
            </a:pPr>
            <a:r>
              <a:rPr lang="ru" sz="2000" b="1" dirty="0">
                <a:solidFill>
                  <a:schemeClr val="bg1"/>
                </a:solidFill>
                <a:latin typeface="Times New Roman"/>
              </a:rPr>
              <a:t>  расходов Талдомского городского округа  в  </a:t>
            </a: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2024-2028  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годах в динамике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96434" y="700076"/>
            <a:ext cx="18095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>
                <a:solidFill>
                  <a:schemeClr val="bg1"/>
                </a:solidFill>
                <a:latin typeface="Times New Roman"/>
              </a:rPr>
              <a:t>(т</a:t>
            </a:r>
            <a:r>
              <a:rPr lang="ru" sz="1000" dirty="0">
                <a:solidFill>
                  <a:schemeClr val="bg1"/>
                </a:solidFill>
                <a:latin typeface="Times New Roman"/>
              </a:rPr>
              <a:t>ыс.руб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.)</a:t>
            </a:r>
            <a:endParaRPr lang="ru-RU" sz="1200" dirty="0">
              <a:solidFill>
                <a:schemeClr val="bg1"/>
              </a:solidFill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C4D95402-24E8-461F-AC70-BD0D8992CB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503235"/>
              </p:ext>
            </p:extLst>
          </p:nvPr>
        </p:nvGraphicFramePr>
        <p:xfrm>
          <a:off x="0" y="914400"/>
          <a:ext cx="9905997" cy="73673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364799">
                  <a:extLst>
                    <a:ext uri="{9D8B030D-6E8A-4147-A177-3AD203B41FA5}">
                      <a16:colId xmlns:a16="http://schemas.microsoft.com/office/drawing/2014/main" val="564415720"/>
                    </a:ext>
                  </a:extLst>
                </a:gridCol>
                <a:gridCol w="617392">
                  <a:extLst>
                    <a:ext uri="{9D8B030D-6E8A-4147-A177-3AD203B41FA5}">
                      <a16:colId xmlns:a16="http://schemas.microsoft.com/office/drawing/2014/main" val="3021762235"/>
                    </a:ext>
                  </a:extLst>
                </a:gridCol>
                <a:gridCol w="897777">
                  <a:extLst>
                    <a:ext uri="{9D8B030D-6E8A-4147-A177-3AD203B41FA5}">
                      <a16:colId xmlns:a16="http://schemas.microsoft.com/office/drawing/2014/main" val="443077953"/>
                    </a:ext>
                  </a:extLst>
                </a:gridCol>
                <a:gridCol w="1066910">
                  <a:extLst>
                    <a:ext uri="{9D8B030D-6E8A-4147-A177-3AD203B41FA5}">
                      <a16:colId xmlns:a16="http://schemas.microsoft.com/office/drawing/2014/main" val="3809472569"/>
                    </a:ext>
                  </a:extLst>
                </a:gridCol>
                <a:gridCol w="881078">
                  <a:extLst>
                    <a:ext uri="{9D8B030D-6E8A-4147-A177-3AD203B41FA5}">
                      <a16:colId xmlns:a16="http://schemas.microsoft.com/office/drawing/2014/main" val="1408690560"/>
                    </a:ext>
                  </a:extLst>
                </a:gridCol>
                <a:gridCol w="881078">
                  <a:extLst>
                    <a:ext uri="{9D8B030D-6E8A-4147-A177-3AD203B41FA5}">
                      <a16:colId xmlns:a16="http://schemas.microsoft.com/office/drawing/2014/main" val="2447730228"/>
                    </a:ext>
                  </a:extLst>
                </a:gridCol>
                <a:gridCol w="807654">
                  <a:extLst>
                    <a:ext uri="{9D8B030D-6E8A-4147-A177-3AD203B41FA5}">
                      <a16:colId xmlns:a16="http://schemas.microsoft.com/office/drawing/2014/main" val="4255361351"/>
                    </a:ext>
                  </a:extLst>
                </a:gridCol>
                <a:gridCol w="795417">
                  <a:extLst>
                    <a:ext uri="{9D8B030D-6E8A-4147-A177-3AD203B41FA5}">
                      <a16:colId xmlns:a16="http://schemas.microsoft.com/office/drawing/2014/main" val="395314839"/>
                    </a:ext>
                  </a:extLst>
                </a:gridCol>
                <a:gridCol w="795417">
                  <a:extLst>
                    <a:ext uri="{9D8B030D-6E8A-4147-A177-3AD203B41FA5}">
                      <a16:colId xmlns:a16="http://schemas.microsoft.com/office/drawing/2014/main" val="3534355915"/>
                    </a:ext>
                  </a:extLst>
                </a:gridCol>
                <a:gridCol w="798475">
                  <a:extLst>
                    <a:ext uri="{9D8B030D-6E8A-4147-A177-3AD203B41FA5}">
                      <a16:colId xmlns:a16="http://schemas.microsoft.com/office/drawing/2014/main" val="1555925876"/>
                    </a:ext>
                  </a:extLst>
                </a:gridCol>
              </a:tblGrid>
              <a:tr h="27059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Наименование разделов, подразделов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Код</a:t>
                      </a:r>
                      <a:br>
                        <a:rPr lang="ru-RU" sz="1200" u="none" strike="noStrike" dirty="0">
                          <a:effectLst/>
                        </a:rPr>
                      </a:b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Отчет за </a:t>
                      </a:r>
                      <a:r>
                        <a:rPr lang="ru-RU" sz="1200" u="none" strike="noStrike" dirty="0" smtClean="0">
                          <a:effectLst/>
                        </a:rPr>
                        <a:t>2024 </a:t>
                      </a:r>
                      <a:r>
                        <a:rPr lang="ru-RU" sz="1200" u="none" strike="noStrike" dirty="0">
                          <a:effectLst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Ожидаемое исполнение </a:t>
                      </a:r>
                      <a:r>
                        <a:rPr lang="ru-RU" sz="1200" u="none" strike="noStrike" dirty="0" smtClean="0">
                          <a:effectLst/>
                        </a:rPr>
                        <a:t>2025 </a:t>
                      </a:r>
                      <a:r>
                        <a:rPr lang="ru-RU" sz="1200" u="none" strike="noStrike" dirty="0">
                          <a:effectLst/>
                        </a:rPr>
                        <a:t>года</a:t>
                      </a:r>
                      <a:br>
                        <a:rPr lang="ru-RU" sz="1200" u="none" strike="noStrike" dirty="0">
                          <a:effectLst/>
                        </a:rPr>
                      </a:b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План на </a:t>
                      </a:r>
                      <a:r>
                        <a:rPr lang="ru-RU" sz="1200" u="none" strike="noStrike" dirty="0" smtClean="0">
                          <a:effectLst/>
                        </a:rPr>
                        <a:t>2026 </a:t>
                      </a:r>
                      <a:r>
                        <a:rPr lang="ru-RU" sz="1200" u="none" strike="noStrike" dirty="0">
                          <a:effectLst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Прогноз  на </a:t>
                      </a:r>
                      <a:r>
                        <a:rPr lang="ru-RU" sz="1200" u="none" strike="noStrike" dirty="0" smtClean="0">
                          <a:effectLst/>
                        </a:rPr>
                        <a:t>2027 </a:t>
                      </a:r>
                      <a:r>
                        <a:rPr lang="ru-RU" sz="1200" u="none" strike="noStrike" dirty="0">
                          <a:effectLst/>
                        </a:rPr>
                        <a:t>год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Прогноз на </a:t>
                      </a:r>
                      <a:r>
                        <a:rPr lang="ru-RU" sz="1200" u="none" strike="noStrike" dirty="0" smtClean="0">
                          <a:effectLst/>
                        </a:rPr>
                        <a:t>2028 </a:t>
                      </a:r>
                      <a:r>
                        <a:rPr lang="ru-RU" sz="1200" u="none" strike="noStrike" dirty="0">
                          <a:effectLst/>
                        </a:rPr>
                        <a:t>год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323442"/>
                  </a:ext>
                </a:extLst>
              </a:tr>
              <a:tr h="3528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% к </a:t>
                      </a:r>
                      <a:r>
                        <a:rPr lang="ru-RU" sz="1200" u="none" strike="noStrike" dirty="0" smtClean="0">
                          <a:effectLst/>
                        </a:rPr>
                        <a:t>2025 </a:t>
                      </a:r>
                      <a:r>
                        <a:rPr lang="ru-RU" sz="1200" u="none" strike="noStrike" dirty="0">
                          <a:effectLst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% к </a:t>
                      </a:r>
                      <a:r>
                        <a:rPr lang="ru-RU" sz="1200" u="none" strike="noStrike" dirty="0" smtClean="0">
                          <a:effectLst/>
                        </a:rPr>
                        <a:t>2026 </a:t>
                      </a:r>
                      <a:r>
                        <a:rPr lang="ru-RU" sz="1200" u="none" strike="noStrike" dirty="0">
                          <a:effectLst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% к </a:t>
                      </a:r>
                      <a:r>
                        <a:rPr lang="ru-RU" sz="1200" u="none" strike="noStrike" dirty="0" smtClean="0">
                          <a:effectLst/>
                        </a:rPr>
                        <a:t>2027 </a:t>
                      </a:r>
                      <a:r>
                        <a:rPr lang="ru-RU" sz="1200" u="none" strike="noStrike" dirty="0">
                          <a:effectLst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957438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9F1B7EEF-5F56-4D72-A6C6-14EE447DFE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256063"/>
              </p:ext>
            </p:extLst>
          </p:nvPr>
        </p:nvGraphicFramePr>
        <p:xfrm>
          <a:off x="0" y="1662546"/>
          <a:ext cx="9905999" cy="541462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358736">
                  <a:extLst>
                    <a:ext uri="{9D8B030D-6E8A-4147-A177-3AD203B41FA5}">
                      <a16:colId xmlns:a16="http://schemas.microsoft.com/office/drawing/2014/main" val="2635992218"/>
                    </a:ext>
                  </a:extLst>
                </a:gridCol>
                <a:gridCol w="613064">
                  <a:extLst>
                    <a:ext uri="{9D8B030D-6E8A-4147-A177-3AD203B41FA5}">
                      <a16:colId xmlns:a16="http://schemas.microsoft.com/office/drawing/2014/main" val="504064903"/>
                    </a:ext>
                  </a:extLst>
                </a:gridCol>
                <a:gridCol w="748425">
                  <a:extLst>
                    <a:ext uri="{9D8B030D-6E8A-4147-A177-3AD203B41FA5}">
                      <a16:colId xmlns:a16="http://schemas.microsoft.com/office/drawing/2014/main" val="193809350"/>
                    </a:ext>
                  </a:extLst>
                </a:gridCol>
                <a:gridCol w="1236239">
                  <a:extLst>
                    <a:ext uri="{9D8B030D-6E8A-4147-A177-3AD203B41FA5}">
                      <a16:colId xmlns:a16="http://schemas.microsoft.com/office/drawing/2014/main" val="1866087339"/>
                    </a:ext>
                  </a:extLst>
                </a:gridCol>
                <a:gridCol w="953969">
                  <a:extLst>
                    <a:ext uri="{9D8B030D-6E8A-4147-A177-3AD203B41FA5}">
                      <a16:colId xmlns:a16="http://schemas.microsoft.com/office/drawing/2014/main" val="1469865642"/>
                    </a:ext>
                  </a:extLst>
                </a:gridCol>
                <a:gridCol w="833267">
                  <a:extLst>
                    <a:ext uri="{9D8B030D-6E8A-4147-A177-3AD203B41FA5}">
                      <a16:colId xmlns:a16="http://schemas.microsoft.com/office/drawing/2014/main" val="3819851157"/>
                    </a:ext>
                  </a:extLst>
                </a:gridCol>
                <a:gridCol w="789709">
                  <a:extLst>
                    <a:ext uri="{9D8B030D-6E8A-4147-A177-3AD203B41FA5}">
                      <a16:colId xmlns:a16="http://schemas.microsoft.com/office/drawing/2014/main" val="2199357321"/>
                    </a:ext>
                  </a:extLst>
                </a:gridCol>
                <a:gridCol w="789709">
                  <a:extLst>
                    <a:ext uri="{9D8B030D-6E8A-4147-A177-3AD203B41FA5}">
                      <a16:colId xmlns:a16="http://schemas.microsoft.com/office/drawing/2014/main" val="3897973899"/>
                    </a:ext>
                  </a:extLst>
                </a:gridCol>
                <a:gridCol w="768927">
                  <a:extLst>
                    <a:ext uri="{9D8B030D-6E8A-4147-A177-3AD203B41FA5}">
                      <a16:colId xmlns:a16="http://schemas.microsoft.com/office/drawing/2014/main" val="4121328027"/>
                    </a:ext>
                  </a:extLst>
                </a:gridCol>
                <a:gridCol w="813954">
                  <a:extLst>
                    <a:ext uri="{9D8B030D-6E8A-4147-A177-3AD203B41FA5}">
                      <a16:colId xmlns:a16="http://schemas.microsoft.com/office/drawing/2014/main" val="3989554434"/>
                    </a:ext>
                  </a:extLst>
                </a:gridCol>
              </a:tblGrid>
              <a:tr h="17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Охрана окружающей среды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0600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12 999,884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42 215,00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664 129,61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1 573,21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706 836,68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106,43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26 273,66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3,72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8101372"/>
                  </a:ext>
                </a:extLst>
              </a:tr>
              <a:tr h="3471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Сбор, удаление отходов и очистка сточных вод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0602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0,000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30 806,00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648 458,97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2 104,98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694 766,04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107,14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14 203,02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2,04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774461"/>
                  </a:ext>
                </a:extLst>
              </a:tr>
              <a:tr h="5157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Охрана объектов растительного и животного мира и среды их обитания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0603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109,280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209,00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500,00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239,23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800,00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160,00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800,00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947902"/>
                  </a:ext>
                </a:extLst>
              </a:tr>
              <a:tr h="4651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Другие вопросы в области охраны окружающей среды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0605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12 890,604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11 200,00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15 170,64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135,45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11 270,64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74,29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11 270,64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784332"/>
                  </a:ext>
                </a:extLst>
              </a:tr>
              <a:tr h="17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Образование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0700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1 589 893,786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1 608 952,17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1 630 963,18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101,37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1 618 053,28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99,21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1 613 165,59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99,70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206216"/>
                  </a:ext>
                </a:extLst>
              </a:tr>
              <a:tr h="3471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Дошкольное образование детей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0701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617 781,297</a:t>
                      </a:r>
                    </a:p>
                    <a:p>
                      <a:pPr algn="ctr"/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474 530,00</a:t>
                      </a:r>
                    </a:p>
                    <a:p>
                      <a:pPr algn="ctr"/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494 015,94</a:t>
                      </a:r>
                    </a:p>
                    <a:p>
                      <a:pPr algn="ctr"/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104,11</a:t>
                      </a:r>
                    </a:p>
                    <a:p>
                      <a:pPr algn="ctr"/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494 370,20</a:t>
                      </a:r>
                    </a:p>
                    <a:p>
                      <a:pPr algn="ctr"/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100,07</a:t>
                      </a:r>
                    </a:p>
                    <a:p>
                      <a:pPr algn="ctr"/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494 370,20</a:t>
                      </a:r>
                    </a:p>
                    <a:p>
                      <a:pPr algn="ctr"/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100,00</a:t>
                      </a:r>
                    </a:p>
                    <a:p>
                      <a:pPr algn="ctr"/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904916"/>
                  </a:ext>
                </a:extLst>
              </a:tr>
              <a:tr h="17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Общее образование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0702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757 080,086</a:t>
                      </a:r>
                    </a:p>
                    <a:p>
                      <a:pPr algn="ctr"/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901 963,60</a:t>
                      </a:r>
                    </a:p>
                    <a:p>
                      <a:pPr algn="ctr"/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915 278,03</a:t>
                      </a:r>
                    </a:p>
                    <a:p>
                      <a:pPr algn="ctr"/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101,48</a:t>
                      </a:r>
                    </a:p>
                    <a:p>
                      <a:pPr algn="ctr"/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904 261,41</a:t>
                      </a:r>
                    </a:p>
                    <a:p>
                      <a:pPr algn="ctr"/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98,80</a:t>
                      </a:r>
                    </a:p>
                    <a:p>
                      <a:pPr algn="ctr"/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901 844,29</a:t>
                      </a:r>
                    </a:p>
                    <a:p>
                      <a:pPr algn="ctr"/>
                      <a:r>
                        <a:rPr lang="ru-RU" sz="1000" dirty="0" smtClean="0"/>
                        <a:t> 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99,73</a:t>
                      </a:r>
                    </a:p>
                    <a:p>
                      <a:pPr algn="ctr"/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891480"/>
                  </a:ext>
                </a:extLst>
              </a:tr>
              <a:tr h="3471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Дополнительное образование детей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0703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145 891,402</a:t>
                      </a:r>
                    </a:p>
                    <a:p>
                      <a:pPr algn="ctr"/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153 760,30</a:t>
                      </a:r>
                    </a:p>
                    <a:p>
                      <a:pPr algn="ctr"/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148 423,83</a:t>
                      </a:r>
                    </a:p>
                    <a:p>
                      <a:pPr algn="ctr"/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96,53</a:t>
                      </a:r>
                    </a:p>
                    <a:p>
                      <a:pPr algn="ctr"/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146 702,40</a:t>
                      </a:r>
                    </a:p>
                    <a:p>
                      <a:pPr algn="ctr"/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98,84</a:t>
                      </a:r>
                    </a:p>
                    <a:p>
                      <a:pPr algn="ctr"/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146 702,40</a:t>
                      </a:r>
                    </a:p>
                    <a:p>
                      <a:pPr algn="ctr"/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smtClean="0"/>
                        <a:t>100,00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452251"/>
                  </a:ext>
                </a:extLst>
              </a:tr>
              <a:tr h="17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Молодежная политика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0707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23 376,453</a:t>
                      </a:r>
                    </a:p>
                    <a:p>
                      <a:pPr algn="ctr"/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22 568,27</a:t>
                      </a:r>
                    </a:p>
                    <a:p>
                      <a:pPr algn="ctr"/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20 550,30</a:t>
                      </a:r>
                    </a:p>
                    <a:p>
                      <a:pPr algn="ctr"/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91,06</a:t>
                      </a:r>
                    </a:p>
                    <a:p>
                      <a:pPr algn="ctr"/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19 410,00</a:t>
                      </a:r>
                    </a:p>
                    <a:p>
                      <a:pPr algn="ctr"/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94,45</a:t>
                      </a:r>
                    </a:p>
                    <a:p>
                      <a:pPr algn="ctr"/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19 410,00</a:t>
                      </a:r>
                    </a:p>
                    <a:p>
                      <a:pPr algn="ctr"/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735457"/>
                  </a:ext>
                </a:extLst>
              </a:tr>
              <a:tr h="3471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Другие вопросы в области образования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0709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45 764,548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56 130,00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52 695,08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93,88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53 309,27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101,17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50 838,70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95,37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470963"/>
                  </a:ext>
                </a:extLst>
              </a:tr>
              <a:tr h="17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Культура, кинематография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0800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348 259,535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359 361,00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417 445,07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116,16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392 804,95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94,10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393 815,67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100,26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6706348"/>
                  </a:ext>
                </a:extLst>
              </a:tr>
              <a:tr h="17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Культура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0801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316 922,317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322 510,90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374 387,67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116,09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352 047,55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94,03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353 058,27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100,29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063889"/>
                  </a:ext>
                </a:extLst>
              </a:tr>
              <a:tr h="3471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Другие вопросы в области культуры, кинематографии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0804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31 337,218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36 850,10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43 057,40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116,84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40 757,40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94,66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40 757,40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313472"/>
                  </a:ext>
                </a:extLst>
              </a:tr>
              <a:tr h="17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Социальная политика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142 111,896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113 102,90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46 959,20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41,52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60 835,40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129,55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59 967,90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98,57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8358717"/>
                  </a:ext>
                </a:extLst>
              </a:tr>
              <a:tr h="17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Пенсионное обеспечение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1001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12 193,077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13 100,00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12 545,00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95,76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13 000,00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103,63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13 200,00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101,54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1668718"/>
                  </a:ext>
                </a:extLst>
              </a:tr>
              <a:tr h="3471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Социальное обеспечение населения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96 790,912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72 012,90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smtClean="0"/>
                        <a:t>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smtClean="0"/>
                        <a:t>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smtClean="0"/>
                        <a:t>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smtClean="0"/>
                        <a:t>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622523"/>
                  </a:ext>
                </a:extLst>
              </a:tr>
              <a:tr h="178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Охрана семьи и детства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1004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32 627,907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27 390,00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33 814,20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123,45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47 235,40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139,69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46 167,90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97,74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362398"/>
                  </a:ext>
                </a:extLst>
              </a:tr>
              <a:tr h="3471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Другие вопросы в области социальной политики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1006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500,000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600,00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600,00</a:t>
                      </a:r>
                    </a:p>
                    <a:p>
                      <a:pPr algn="ctr"/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100,00</a:t>
                      </a:r>
                    </a:p>
                    <a:p>
                      <a:pPr algn="ctr"/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600,00</a:t>
                      </a:r>
                    </a:p>
                    <a:p>
                      <a:pPr algn="ctr"/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100,00</a:t>
                      </a:r>
                    </a:p>
                    <a:p>
                      <a:pPr algn="ctr"/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600,00</a:t>
                      </a:r>
                    </a:p>
                    <a:p>
                      <a:pPr algn="ctr"/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100,00</a:t>
                      </a:r>
                    </a:p>
                    <a:p>
                      <a:pPr algn="ctr"/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55963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63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81482"/>
            <a:ext cx="9906000" cy="1023043"/>
          </a:xfrm>
          <a:prstGeom prst="rect">
            <a:avLst/>
          </a:prstGeom>
          <a:gradFill>
            <a:gsLst>
              <a:gs pos="47000">
                <a:srgbClr val="FFFFEB"/>
              </a:gs>
              <a:gs pos="16000">
                <a:schemeClr val="tx1"/>
              </a:gs>
              <a:gs pos="7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050"/>
              </a:spcAft>
            </a:pPr>
            <a:r>
              <a:rPr lang="ru" sz="22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Информация о расходах бюджета  в разрезе внутриведомственной </a:t>
            </a:r>
            <a:r>
              <a:rPr lang="ru-RU" sz="2000" b="1" dirty="0">
                <a:solidFill>
                  <a:schemeClr val="bg1"/>
                </a:solidFill>
                <a:latin typeface="Times New Roman"/>
              </a:rPr>
              <a:t>с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труктуры</a:t>
            </a:r>
          </a:p>
          <a:p>
            <a:pPr indent="0" algn="ctr">
              <a:spcAft>
                <a:spcPts val="1050"/>
              </a:spcAft>
            </a:pPr>
            <a:r>
              <a:rPr lang="ru" sz="2000" b="1" dirty="0">
                <a:solidFill>
                  <a:schemeClr val="bg1"/>
                </a:solidFill>
                <a:latin typeface="Times New Roman"/>
              </a:rPr>
              <a:t>  расходов Талдомского городского округа  в  </a:t>
            </a: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2024-2028  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годах в динамике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96434" y="700076"/>
            <a:ext cx="18095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>
                <a:solidFill>
                  <a:schemeClr val="bg1"/>
                </a:solidFill>
                <a:latin typeface="Times New Roman"/>
              </a:rPr>
              <a:t>(т</a:t>
            </a:r>
            <a:r>
              <a:rPr lang="ru" sz="1000" dirty="0">
                <a:solidFill>
                  <a:schemeClr val="bg1"/>
                </a:solidFill>
                <a:latin typeface="Times New Roman"/>
              </a:rPr>
              <a:t>ыс.руб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.)</a:t>
            </a:r>
            <a:endParaRPr lang="ru-RU" sz="1200" dirty="0">
              <a:solidFill>
                <a:schemeClr val="bg1"/>
              </a:solidFill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C4D95402-24E8-461F-AC70-BD0D8992CB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407976"/>
              </p:ext>
            </p:extLst>
          </p:nvPr>
        </p:nvGraphicFramePr>
        <p:xfrm>
          <a:off x="0" y="914400"/>
          <a:ext cx="9905997" cy="74194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968137">
                  <a:extLst>
                    <a:ext uri="{9D8B030D-6E8A-4147-A177-3AD203B41FA5}">
                      <a16:colId xmlns:a16="http://schemas.microsoft.com/office/drawing/2014/main" val="564415720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3021762235"/>
                    </a:ext>
                  </a:extLst>
                </a:gridCol>
                <a:gridCol w="1271452">
                  <a:extLst>
                    <a:ext uri="{9D8B030D-6E8A-4147-A177-3AD203B41FA5}">
                      <a16:colId xmlns:a16="http://schemas.microsoft.com/office/drawing/2014/main" val="443077953"/>
                    </a:ext>
                  </a:extLst>
                </a:gridCol>
                <a:gridCol w="1219609">
                  <a:extLst>
                    <a:ext uri="{9D8B030D-6E8A-4147-A177-3AD203B41FA5}">
                      <a16:colId xmlns:a16="http://schemas.microsoft.com/office/drawing/2014/main" val="3809472569"/>
                    </a:ext>
                  </a:extLst>
                </a:gridCol>
                <a:gridCol w="881078">
                  <a:extLst>
                    <a:ext uri="{9D8B030D-6E8A-4147-A177-3AD203B41FA5}">
                      <a16:colId xmlns:a16="http://schemas.microsoft.com/office/drawing/2014/main" val="1408690560"/>
                    </a:ext>
                  </a:extLst>
                </a:gridCol>
                <a:gridCol w="881078">
                  <a:extLst>
                    <a:ext uri="{9D8B030D-6E8A-4147-A177-3AD203B41FA5}">
                      <a16:colId xmlns:a16="http://schemas.microsoft.com/office/drawing/2014/main" val="2447730228"/>
                    </a:ext>
                  </a:extLst>
                </a:gridCol>
                <a:gridCol w="807654">
                  <a:extLst>
                    <a:ext uri="{9D8B030D-6E8A-4147-A177-3AD203B41FA5}">
                      <a16:colId xmlns:a16="http://schemas.microsoft.com/office/drawing/2014/main" val="4255361351"/>
                    </a:ext>
                  </a:extLst>
                </a:gridCol>
                <a:gridCol w="756455">
                  <a:extLst>
                    <a:ext uri="{9D8B030D-6E8A-4147-A177-3AD203B41FA5}">
                      <a16:colId xmlns:a16="http://schemas.microsoft.com/office/drawing/2014/main" val="395314839"/>
                    </a:ext>
                  </a:extLst>
                </a:gridCol>
                <a:gridCol w="834379">
                  <a:extLst>
                    <a:ext uri="{9D8B030D-6E8A-4147-A177-3AD203B41FA5}">
                      <a16:colId xmlns:a16="http://schemas.microsoft.com/office/drawing/2014/main" val="3534355915"/>
                    </a:ext>
                  </a:extLst>
                </a:gridCol>
                <a:gridCol w="798475">
                  <a:extLst>
                    <a:ext uri="{9D8B030D-6E8A-4147-A177-3AD203B41FA5}">
                      <a16:colId xmlns:a16="http://schemas.microsoft.com/office/drawing/2014/main" val="1555925876"/>
                    </a:ext>
                  </a:extLst>
                </a:gridCol>
              </a:tblGrid>
              <a:tr h="27059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Наименование разделов, подразделов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Код</a:t>
                      </a:r>
                      <a:br>
                        <a:rPr lang="ru-RU" sz="1200" u="none" strike="noStrike" dirty="0">
                          <a:effectLst/>
                        </a:rPr>
                      </a:b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Отчет за </a:t>
                      </a:r>
                      <a:r>
                        <a:rPr lang="ru-RU" sz="1200" u="none" strike="noStrike" dirty="0" smtClean="0">
                          <a:effectLst/>
                        </a:rPr>
                        <a:t>2024 </a:t>
                      </a:r>
                      <a:r>
                        <a:rPr lang="ru-RU" sz="1200" u="none" strike="noStrike" dirty="0">
                          <a:effectLst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Ожидаемое исполнение </a:t>
                      </a:r>
                      <a:r>
                        <a:rPr lang="ru-RU" sz="1200" u="none" strike="noStrike" dirty="0" smtClean="0">
                          <a:effectLst/>
                        </a:rPr>
                        <a:t>2025 </a:t>
                      </a:r>
                      <a:r>
                        <a:rPr lang="ru-RU" sz="1200" u="none" strike="noStrike" dirty="0">
                          <a:effectLst/>
                        </a:rPr>
                        <a:t>года</a:t>
                      </a:r>
                      <a:br>
                        <a:rPr lang="ru-RU" sz="1200" u="none" strike="noStrike" dirty="0">
                          <a:effectLst/>
                        </a:rPr>
                      </a:b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План на </a:t>
                      </a:r>
                      <a:r>
                        <a:rPr lang="ru-RU" sz="1200" u="none" strike="noStrike" dirty="0" smtClean="0">
                          <a:effectLst/>
                        </a:rPr>
                        <a:t>2026 </a:t>
                      </a:r>
                      <a:r>
                        <a:rPr lang="ru-RU" sz="1200" u="none" strike="noStrike" dirty="0">
                          <a:effectLst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Прогноз  на </a:t>
                      </a:r>
                      <a:r>
                        <a:rPr lang="ru-RU" sz="1200" u="none" strike="noStrike" dirty="0" smtClean="0">
                          <a:effectLst/>
                        </a:rPr>
                        <a:t>2027 </a:t>
                      </a:r>
                      <a:r>
                        <a:rPr lang="ru-RU" sz="1200" u="none" strike="noStrike" dirty="0">
                          <a:effectLst/>
                        </a:rPr>
                        <a:t>год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Прогноз на </a:t>
                      </a:r>
                      <a:r>
                        <a:rPr lang="ru-RU" sz="1200" u="none" strike="noStrike" dirty="0" smtClean="0">
                          <a:effectLst/>
                        </a:rPr>
                        <a:t>2028 </a:t>
                      </a:r>
                      <a:r>
                        <a:rPr lang="ru-RU" sz="1200" u="none" strike="noStrike" dirty="0">
                          <a:effectLst/>
                        </a:rPr>
                        <a:t>год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323442"/>
                  </a:ext>
                </a:extLst>
              </a:tr>
              <a:tr h="3528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% к </a:t>
                      </a:r>
                      <a:r>
                        <a:rPr lang="ru-RU" sz="1200" u="none" strike="noStrike" dirty="0" smtClean="0">
                          <a:effectLst/>
                        </a:rPr>
                        <a:t>2025</a:t>
                      </a:r>
                      <a:r>
                        <a:rPr lang="ru-RU" sz="12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% к </a:t>
                      </a:r>
                      <a:r>
                        <a:rPr lang="ru-RU" sz="1200" u="none" strike="noStrike" dirty="0" smtClean="0">
                          <a:effectLst/>
                        </a:rPr>
                        <a:t>2026 </a:t>
                      </a:r>
                      <a:r>
                        <a:rPr lang="ru-RU" sz="1200" u="none" strike="noStrike" dirty="0">
                          <a:effectLst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</a:rPr>
                        <a:t>% к </a:t>
                      </a:r>
                      <a:r>
                        <a:rPr lang="ru-RU" sz="1200" u="none" strike="noStrike" dirty="0" smtClean="0">
                          <a:effectLst/>
                        </a:rPr>
                        <a:t>2027 </a:t>
                      </a:r>
                      <a:r>
                        <a:rPr lang="ru-RU" sz="1200" u="none" strike="noStrike" dirty="0">
                          <a:effectLst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957438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8C6031D-E740-48A0-8E86-8D7716D553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044724"/>
              </p:ext>
            </p:extLst>
          </p:nvPr>
        </p:nvGraphicFramePr>
        <p:xfrm>
          <a:off x="1" y="1638923"/>
          <a:ext cx="9905999" cy="5291292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977445">
                  <a:extLst>
                    <a:ext uri="{9D8B030D-6E8A-4147-A177-3AD203B41FA5}">
                      <a16:colId xmlns:a16="http://schemas.microsoft.com/office/drawing/2014/main" val="3357005690"/>
                    </a:ext>
                  </a:extLst>
                </a:gridCol>
                <a:gridCol w="478716">
                  <a:extLst>
                    <a:ext uri="{9D8B030D-6E8A-4147-A177-3AD203B41FA5}">
                      <a16:colId xmlns:a16="http://schemas.microsoft.com/office/drawing/2014/main" val="1882936575"/>
                    </a:ext>
                  </a:extLst>
                </a:gridCol>
                <a:gridCol w="1264064">
                  <a:extLst>
                    <a:ext uri="{9D8B030D-6E8A-4147-A177-3AD203B41FA5}">
                      <a16:colId xmlns:a16="http://schemas.microsoft.com/office/drawing/2014/main" val="1744024933"/>
                    </a:ext>
                  </a:extLst>
                </a:gridCol>
                <a:gridCol w="1217534">
                  <a:extLst>
                    <a:ext uri="{9D8B030D-6E8A-4147-A177-3AD203B41FA5}">
                      <a16:colId xmlns:a16="http://schemas.microsoft.com/office/drawing/2014/main" val="2686066552"/>
                    </a:ext>
                  </a:extLst>
                </a:gridCol>
                <a:gridCol w="896983">
                  <a:extLst>
                    <a:ext uri="{9D8B030D-6E8A-4147-A177-3AD203B41FA5}">
                      <a16:colId xmlns:a16="http://schemas.microsoft.com/office/drawing/2014/main" val="2199656157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1062247556"/>
                    </a:ext>
                  </a:extLst>
                </a:gridCol>
                <a:gridCol w="809897">
                  <a:extLst>
                    <a:ext uri="{9D8B030D-6E8A-4147-A177-3AD203B41FA5}">
                      <a16:colId xmlns:a16="http://schemas.microsoft.com/office/drawing/2014/main" val="2837584984"/>
                    </a:ext>
                  </a:extLst>
                </a:gridCol>
                <a:gridCol w="760361">
                  <a:extLst>
                    <a:ext uri="{9D8B030D-6E8A-4147-A177-3AD203B41FA5}">
                      <a16:colId xmlns:a16="http://schemas.microsoft.com/office/drawing/2014/main" val="413040208"/>
                    </a:ext>
                  </a:extLst>
                </a:gridCol>
                <a:gridCol w="763639">
                  <a:extLst>
                    <a:ext uri="{9D8B030D-6E8A-4147-A177-3AD203B41FA5}">
                      <a16:colId xmlns:a16="http://schemas.microsoft.com/office/drawing/2014/main" val="2114513401"/>
                    </a:ext>
                  </a:extLst>
                </a:gridCol>
                <a:gridCol w="866503">
                  <a:extLst>
                    <a:ext uri="{9D8B030D-6E8A-4147-A177-3AD203B41FA5}">
                      <a16:colId xmlns:a16="http://schemas.microsoft.com/office/drawing/2014/main" val="205084761"/>
                    </a:ext>
                  </a:extLst>
                </a:gridCol>
              </a:tblGrid>
              <a:tr h="4702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Физическая культура и спорт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1100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127 238,039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149 618,20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154 987,00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103,59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150 098,90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96,85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149 400,00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99,53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3519388"/>
                  </a:ext>
                </a:extLst>
              </a:tr>
              <a:tr h="3928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Физическая культура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1101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88 710,571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105 463,00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96 923,00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91,90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91 498,90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94,40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90 800,00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99,24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964786"/>
                  </a:ext>
                </a:extLst>
              </a:tr>
              <a:tr h="3928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Массовый спорт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1102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4 198,151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4 100,00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7 271,00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177,34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7 400,00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101,77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7 400,00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305592"/>
                  </a:ext>
                </a:extLst>
              </a:tr>
              <a:tr h="3928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Спорт высших достижений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1103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34 329,317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40 055,20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50 793,00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126,81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51 200,00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100,80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51 200,00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smtClean="0"/>
                        <a:t>100,00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852775"/>
                  </a:ext>
                </a:extLst>
              </a:tr>
              <a:tr h="5004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Средства массовой информации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1200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20 506,000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21 740,00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17 997,00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82,78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15 000,00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83,35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15 000,00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100,00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272243"/>
                  </a:ext>
                </a:extLst>
              </a:tr>
              <a:tr h="4533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Периодическая печать и издательства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1202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9 847,950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10 700,00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10 697,00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99,97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9 200,00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86,01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9 200,00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smtClean="0"/>
                        <a:t>100,00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7794067"/>
                  </a:ext>
                </a:extLst>
              </a:tr>
              <a:tr h="6721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Другие вопросы в области средств массовой информации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1204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10 658,050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11 040,00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7 300,00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66,12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5 800,00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79,45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5 800,00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30909"/>
                  </a:ext>
                </a:extLst>
              </a:tr>
              <a:tr h="6721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Обслуживание государственного и муниципального долга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1300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smtClean="0"/>
                        <a:t>0,00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smtClean="0"/>
                        <a:t>0,00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smtClean="0"/>
                        <a:t>0,00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0,00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0,00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0,00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smtClean="0"/>
                        <a:t>0,00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smtClean="0"/>
                        <a:t>0,00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007922"/>
                  </a:ext>
                </a:extLst>
              </a:tr>
              <a:tr h="6721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Обслуживание государственного внутреннего и муниципального долга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1301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smtClean="0"/>
                        <a:t>0,00</a:t>
                      </a:r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smtClean="0"/>
                        <a:t>0,00</a:t>
                      </a:r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smtClean="0"/>
                        <a:t>0,00</a:t>
                      </a:r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smtClean="0"/>
                        <a:t>0,00</a:t>
                      </a:r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smtClean="0"/>
                        <a:t>0,00</a:t>
                      </a:r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8341816"/>
                  </a:ext>
                </a:extLst>
              </a:tr>
              <a:tr h="6721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ИТОГО</a:t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5 102 236,967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5 855 676,69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6 607 819,40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112,84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5 526 741,52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83,64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4 904 432,40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88,74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146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9832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5999" cy="830997"/>
          </a:xfrm>
          <a:prstGeom prst="rect">
            <a:avLst/>
          </a:prstGeom>
          <a:gradFill>
            <a:gsLst>
              <a:gs pos="87000">
                <a:srgbClr val="FFFFEB"/>
              </a:gs>
              <a:gs pos="8000">
                <a:schemeClr val="tx1"/>
              </a:gs>
              <a:gs pos="14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solidFill>
                  <a:schemeClr val="bg1"/>
                </a:solidFill>
                <a:latin typeface="Times New Roman"/>
              </a:rPr>
              <a:t>Структура расходов бюджета в разрезе внутриведомственной структуры расходов Талдомского городского округа на </a:t>
            </a:r>
            <a:r>
              <a:rPr lang="ru" sz="2400" b="1" dirty="0" smtClean="0">
                <a:solidFill>
                  <a:schemeClr val="bg1"/>
                </a:solidFill>
                <a:latin typeface="Times New Roman"/>
              </a:rPr>
              <a:t>2026 </a:t>
            </a:r>
            <a:r>
              <a:rPr lang="ru" sz="2400" b="1" dirty="0">
                <a:solidFill>
                  <a:schemeClr val="bg1"/>
                </a:solidFill>
                <a:latin typeface="Times New Roman"/>
              </a:rPr>
              <a:t>год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923600698"/>
              </p:ext>
            </p:extLst>
          </p:nvPr>
        </p:nvGraphicFramePr>
        <p:xfrm>
          <a:off x="0" y="787456"/>
          <a:ext cx="9906000" cy="6070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087646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76071"/>
          </a:xfrm>
          <a:prstGeom prst="rect">
            <a:avLst/>
          </a:prstGeom>
          <a:gradFill>
            <a:gsLst>
              <a:gs pos="87000">
                <a:srgbClr val="FFFFEB"/>
              </a:gs>
              <a:gs pos="38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latin typeface="Times New Roman"/>
              </a:rPr>
              <a:t>Дефицит бюджета Талдомского городского округа Московской области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8993279"/>
              </p:ext>
            </p:extLst>
          </p:nvPr>
        </p:nvGraphicFramePr>
        <p:xfrm>
          <a:off x="0" y="3124200"/>
          <a:ext cx="9906000" cy="4006562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4965700">
                  <a:extLst>
                    <a:ext uri="{9D8B030D-6E8A-4147-A177-3AD203B41FA5}">
                      <a16:colId xmlns:a16="http://schemas.microsoft.com/office/drawing/2014/main" val="1938029732"/>
                    </a:ext>
                  </a:extLst>
                </a:gridCol>
                <a:gridCol w="1837558">
                  <a:extLst>
                    <a:ext uri="{9D8B030D-6E8A-4147-A177-3AD203B41FA5}">
                      <a16:colId xmlns:a16="http://schemas.microsoft.com/office/drawing/2014/main" val="2026271958"/>
                    </a:ext>
                  </a:extLst>
                </a:gridCol>
                <a:gridCol w="1586368">
                  <a:extLst>
                    <a:ext uri="{9D8B030D-6E8A-4147-A177-3AD203B41FA5}">
                      <a16:colId xmlns:a16="http://schemas.microsoft.com/office/drawing/2014/main" val="2034520794"/>
                    </a:ext>
                  </a:extLst>
                </a:gridCol>
                <a:gridCol w="1516374">
                  <a:extLst>
                    <a:ext uri="{9D8B030D-6E8A-4147-A177-3AD203B41FA5}">
                      <a16:colId xmlns:a16="http://schemas.microsoft.com/office/drawing/2014/main" val="854859058"/>
                    </a:ext>
                  </a:extLst>
                </a:gridCol>
              </a:tblGrid>
              <a:tr h="2043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Наименование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Сумма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0875063"/>
                  </a:ext>
                </a:extLst>
              </a:tr>
              <a:tr h="2043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2026 </a:t>
                      </a:r>
                      <a:r>
                        <a:rPr lang="ru-RU" sz="1200" u="none" strike="noStrike" dirty="0">
                          <a:effectLst/>
                        </a:rPr>
                        <a:t>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2027 </a:t>
                      </a:r>
                      <a:r>
                        <a:rPr lang="ru-RU" sz="1200" u="none" strike="noStrike" dirty="0">
                          <a:effectLst/>
                        </a:rPr>
                        <a:t>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2028</a:t>
                      </a:r>
                      <a:r>
                        <a:rPr lang="ru-RU" sz="1200" u="none" strike="noStrike" baseline="0" dirty="0" smtClean="0">
                          <a:effectLst/>
                        </a:rPr>
                        <a:t>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625574"/>
                  </a:ext>
                </a:extLst>
              </a:tr>
              <a:tr h="24232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Дефицит бюджета Талдомского городского округа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-46 344,992</a:t>
                      </a:r>
                      <a:endParaRPr lang="ru-RU" sz="14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-39 715,156</a:t>
                      </a:r>
                      <a:endParaRPr lang="ru-RU" sz="14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-25 131,850</a:t>
                      </a:r>
                      <a:endParaRPr lang="ru-RU" sz="14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583797"/>
                  </a:ext>
                </a:extLst>
              </a:tr>
              <a:tr h="24232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Источники финансирования дефицитов бюджетов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46 344,992</a:t>
                      </a:r>
                      <a:endParaRPr lang="ru-RU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39 715,156</a:t>
                      </a:r>
                      <a:endParaRPr lang="ru-RU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25 131,850</a:t>
                      </a:r>
                      <a:endParaRPr lang="ru-RU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354971"/>
                  </a:ext>
                </a:extLst>
              </a:tr>
              <a:tr h="24232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Кредиты кредитных организаций в валюте Российской Федерации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0,000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0,000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0,000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7039083"/>
                  </a:ext>
                </a:extLst>
              </a:tr>
              <a:tr h="403185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  Получение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0,000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0,000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0,000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5013692"/>
                  </a:ext>
                </a:extLst>
              </a:tr>
              <a:tr h="403185">
                <a:tc>
                  <a:txBody>
                    <a:bodyPr/>
                    <a:lstStyle/>
                    <a:p>
                      <a:pPr marL="0" marR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</a:rPr>
                        <a:t>Получение бюджетами городских округов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</a:rPr>
                        <a:t>0,000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0,00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0,000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569938"/>
                  </a:ext>
                </a:extLst>
              </a:tr>
              <a:tr h="403185">
                <a:tc>
                  <a:txBody>
                    <a:bodyPr/>
                    <a:lstStyle/>
                    <a:p>
                      <a:pPr marL="0" marR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</a:rPr>
                        <a:t>  Погашение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0,000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0,000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0,000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981446"/>
                  </a:ext>
                </a:extLst>
              </a:tr>
              <a:tr h="403185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Погашение бюджетами городских округов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0,000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0,000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0,000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2531785"/>
                  </a:ext>
                </a:extLst>
              </a:tr>
              <a:tr h="24232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Изменение остатков средств на счетах по учету средств бюджета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46 344,992</a:t>
                      </a:r>
                      <a:endParaRPr lang="ru-RU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39 715,156</a:t>
                      </a:r>
                      <a:endParaRPr lang="ru-RU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25 131,850</a:t>
                      </a:r>
                      <a:endParaRPr lang="ru-RU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0640602"/>
                  </a:ext>
                </a:extLst>
              </a:tr>
              <a:tr h="403185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 Увеличение прочих остатков денежных средств бюджетов городских округов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-6 561 474,408</a:t>
                      </a:r>
                      <a:endParaRPr lang="ru-RU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-5 592 026,363</a:t>
                      </a:r>
                      <a:endParaRPr lang="ru-RU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-5 054 300,549</a:t>
                      </a:r>
                      <a:endParaRPr lang="ru-RU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6292284"/>
                  </a:ext>
                </a:extLst>
              </a:tr>
              <a:tr h="24232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  </a:t>
                      </a:r>
                      <a:r>
                        <a:rPr lang="ru-RU" sz="1100" u="none" strike="noStrike" dirty="0">
                          <a:effectLst/>
                        </a:rPr>
                        <a:t>Уменьшение прочих остатков денежных средств бюджетов городских округов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6 607 819,400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5 631 741,519</a:t>
                      </a:r>
                      <a:endParaRPr lang="ru-RU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5 079 432,399</a:t>
                      </a:r>
                      <a:endParaRPr lang="ru-RU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286206"/>
                  </a:ext>
                </a:extLst>
              </a:tr>
            </a:tbl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65761"/>
            <a:ext cx="9906000" cy="1996440"/>
          </a:xfrm>
          <a:gradFill>
            <a:gsLst>
              <a:gs pos="37000">
                <a:srgbClr val="FFFFEB"/>
              </a:gs>
              <a:gs pos="14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>
            <a:normAutofit fontScale="90000"/>
          </a:bodyPr>
          <a:lstStyle/>
          <a:p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–46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344,992 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руб.---------------------------------------------------------- 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1,68 %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к общей сумме доходов без учета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безвозмездных поступлений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– 29 808,150 тыс. руб. ------------------------------------------------------------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1,24 %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общей сумме доходов без учета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безвозмездных поступлений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2028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–17 763,690 тыс. руб.   ------------------------------------------------------------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0,80 %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общей сумме доходов без учета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безвозмездных поступлений</a:t>
            </a:r>
            <a:endParaRPr lang="ru-RU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2333405"/>
            <a:ext cx="9906000" cy="830997"/>
          </a:xfrm>
          <a:prstGeom prst="rect">
            <a:avLst/>
          </a:prstGeom>
          <a:gradFill>
            <a:gsLst>
              <a:gs pos="84000">
                <a:srgbClr val="FFFFEB"/>
              </a:gs>
              <a:gs pos="53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внутреннего финансирования дефицита бюджета </a:t>
            </a:r>
          </a:p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 Московской области            </a:t>
            </a:r>
          </a:p>
        </p:txBody>
      </p:sp>
      <p:sp>
        <p:nvSpPr>
          <p:cNvPr id="2" name="Прямоугольник 1"/>
          <p:cNvSpPr/>
          <p:nvPr/>
        </p:nvSpPr>
        <p:spPr>
          <a:xfrm flipH="1">
            <a:off x="8641079" y="3081528"/>
            <a:ext cx="12000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рублей)</a:t>
            </a:r>
          </a:p>
        </p:txBody>
      </p:sp>
    </p:spTree>
    <p:extLst>
      <p:ext uri="{BB962C8B-B14F-4D97-AF65-F5344CB8AC3E}">
        <p14:creationId xmlns:p14="http://schemas.microsoft.com/office/powerpoint/2010/main" val="1835378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20758"/>
            <a:ext cx="9906000" cy="2272417"/>
          </a:xfrm>
          <a:prstGeom prst="rect">
            <a:avLst/>
          </a:prstGeom>
          <a:gradFill>
            <a:gsLst>
              <a:gs pos="5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114300">
              <a:lnSpc>
                <a:spcPts val="1656"/>
              </a:lnSpc>
            </a:pPr>
            <a:r>
              <a:rPr lang="ru" b="1" i="1" dirty="0">
                <a:latin typeface="Times New Roman"/>
              </a:rPr>
              <a:t> </a:t>
            </a:r>
            <a:r>
              <a:rPr lang="ru-RU" b="1" i="1" dirty="0">
                <a:latin typeface="Times New Roman"/>
              </a:rPr>
              <a:t>   </a:t>
            </a:r>
          </a:p>
          <a:p>
            <a:pPr marL="114300">
              <a:lnSpc>
                <a:spcPts val="1656"/>
              </a:lnSpc>
            </a:pPr>
            <a:r>
              <a:rPr lang="ru-RU" b="1" i="1" dirty="0">
                <a:latin typeface="Times New Roman"/>
              </a:rPr>
              <a:t> </a:t>
            </a: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17830"/>
            <a:ext cx="9905999" cy="830997"/>
          </a:xfrm>
          <a:prstGeom prst="rect">
            <a:avLst/>
          </a:prstGeom>
          <a:gradFill>
            <a:gsLst>
              <a:gs pos="10949">
                <a:schemeClr val="tx1"/>
              </a:gs>
              <a:gs pos="46732">
                <a:srgbClr val="FFFFEB"/>
              </a:gs>
              <a:gs pos="91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i="1" dirty="0"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0738"/>
            <a:ext cx="9906000" cy="571726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8000">
                <a:schemeClr val="tx1"/>
              </a:gs>
              <a:gs pos="99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</p:pic>
    </p:spTree>
    <p:extLst>
      <p:ext uri="{BB962C8B-B14F-4D97-AF65-F5344CB8AC3E}">
        <p14:creationId xmlns:p14="http://schemas.microsoft.com/office/powerpoint/2010/main" val="294478485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5999" cy="633742"/>
          </a:xfrm>
          <a:prstGeom prst="rect">
            <a:avLst/>
          </a:prstGeom>
          <a:gradFill>
            <a:gsLst>
              <a:gs pos="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33000">
                <a:srgbClr val="FFFFEB"/>
              </a:gs>
              <a:gs pos="7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7328987"/>
              </p:ext>
            </p:extLst>
          </p:nvPr>
        </p:nvGraphicFramePr>
        <p:xfrm>
          <a:off x="1510" y="652260"/>
          <a:ext cx="9904490" cy="843280"/>
        </p:xfrm>
        <a:graphic>
          <a:graphicData uri="http://schemas.openxmlformats.org/drawingml/2006/table">
            <a:tbl>
              <a:tblPr/>
              <a:tblGrid>
                <a:gridCol w="569990">
                  <a:extLst>
                    <a:ext uri="{9D8B030D-6E8A-4147-A177-3AD203B41FA5}">
                      <a16:colId xmlns:a16="http://schemas.microsoft.com/office/drawing/2014/main" val="121406312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691062353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358341366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4216219925"/>
                    </a:ext>
                  </a:extLst>
                </a:gridCol>
                <a:gridCol w="791424">
                  <a:extLst>
                    <a:ext uri="{9D8B030D-6E8A-4147-A177-3AD203B41FA5}">
                      <a16:colId xmlns:a16="http://schemas.microsoft.com/office/drawing/2014/main" val="543899112"/>
                    </a:ext>
                  </a:extLst>
                </a:gridCol>
                <a:gridCol w="959667">
                  <a:extLst>
                    <a:ext uri="{9D8B030D-6E8A-4147-A177-3AD203B41FA5}">
                      <a16:colId xmlns:a16="http://schemas.microsoft.com/office/drawing/2014/main" val="596075459"/>
                    </a:ext>
                  </a:extLst>
                </a:gridCol>
                <a:gridCol w="1023042">
                  <a:extLst>
                    <a:ext uri="{9D8B030D-6E8A-4147-A177-3AD203B41FA5}">
                      <a16:colId xmlns:a16="http://schemas.microsoft.com/office/drawing/2014/main" val="3149515681"/>
                    </a:ext>
                  </a:extLst>
                </a:gridCol>
                <a:gridCol w="959667">
                  <a:extLst>
                    <a:ext uri="{9D8B030D-6E8A-4147-A177-3AD203B41FA5}">
                      <a16:colId xmlns:a16="http://schemas.microsoft.com/office/drawing/2014/main" val="406598036"/>
                    </a:ext>
                  </a:extLst>
                </a:gridCol>
              </a:tblGrid>
              <a:tr h="340630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l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2024 </a:t>
                      </a:r>
                      <a:r>
                        <a:rPr lang="ru" sz="1050" b="1" baseline="0" dirty="0">
                          <a:latin typeface="Times New Roman"/>
                        </a:rPr>
                        <a:t>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66955711"/>
                  </a:ext>
                </a:extLst>
              </a:tr>
              <a:tr h="267289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32029360"/>
                  </a:ext>
                </a:extLst>
              </a:tr>
              <a:tr h="146683"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8561060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764227"/>
              </p:ext>
            </p:extLst>
          </p:nvPr>
        </p:nvGraphicFramePr>
        <p:xfrm>
          <a:off x="0" y="1485899"/>
          <a:ext cx="9906000" cy="27132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8800">
                  <a:extLst>
                    <a:ext uri="{9D8B030D-6E8A-4147-A177-3AD203B41FA5}">
                      <a16:colId xmlns:a16="http://schemas.microsoft.com/office/drawing/2014/main" val="4149108513"/>
                    </a:ext>
                  </a:extLst>
                </a:gridCol>
                <a:gridCol w="4076700">
                  <a:extLst>
                    <a:ext uri="{9D8B030D-6E8A-4147-A177-3AD203B41FA5}">
                      <a16:colId xmlns:a16="http://schemas.microsoft.com/office/drawing/2014/main" val="1982555848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328937991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647518988"/>
                    </a:ext>
                  </a:extLst>
                </a:gridCol>
                <a:gridCol w="820295">
                  <a:extLst>
                    <a:ext uri="{9D8B030D-6E8A-4147-A177-3AD203B41FA5}">
                      <a16:colId xmlns:a16="http://schemas.microsoft.com/office/drawing/2014/main" val="1477297769"/>
                    </a:ext>
                  </a:extLst>
                </a:gridCol>
                <a:gridCol w="974831">
                  <a:extLst>
                    <a:ext uri="{9D8B030D-6E8A-4147-A177-3AD203B41FA5}">
                      <a16:colId xmlns:a16="http://schemas.microsoft.com/office/drawing/2014/main" val="2624379623"/>
                    </a:ext>
                  </a:extLst>
                </a:gridCol>
                <a:gridCol w="984986">
                  <a:extLst>
                    <a:ext uri="{9D8B030D-6E8A-4147-A177-3AD203B41FA5}">
                      <a16:colId xmlns:a16="http://schemas.microsoft.com/office/drawing/2014/main" val="2821371380"/>
                    </a:ext>
                  </a:extLst>
                </a:gridCol>
                <a:gridCol w="953688">
                  <a:extLst>
                    <a:ext uri="{9D8B030D-6E8A-4147-A177-3AD203B41FA5}">
                      <a16:colId xmlns:a16="http://schemas.microsoft.com/office/drawing/2014/main" val="2839644276"/>
                    </a:ext>
                  </a:extLst>
                </a:gridCol>
              </a:tblGrid>
              <a:tr h="5832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489">
                          <a:schemeClr val="bg1"/>
                        </a:gs>
                        <a:gs pos="57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«Здравоохранение»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489">
                          <a:schemeClr val="bg1"/>
                        </a:gs>
                        <a:gs pos="57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530909"/>
                  </a:ext>
                </a:extLst>
              </a:tr>
              <a:tr h="912613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Диспансеризация определенных групп взрослого населения Московской области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759">
                          <a:schemeClr val="bg1"/>
                        </a:gs>
                        <a:gs pos="5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79,4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7920962"/>
                  </a:ext>
                </a:extLst>
              </a:tr>
              <a:tr h="1217363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Жилье -медикам, нуждающихся </a:t>
                      </a:r>
                    </a:p>
                    <a:p>
                      <a:pPr lvl="1"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обеспечении жильем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759">
                          <a:schemeClr val="bg1"/>
                        </a:gs>
                        <a:gs pos="5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83481116"/>
                  </a:ext>
                </a:extLst>
              </a:tr>
            </a:tbl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4BA1F232-04D2-45F5-A0DE-654B00810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00939"/>
            <a:ext cx="5117910" cy="265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8C3AC0-937D-4E5F-8DCE-B56485898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4263" y="4200938"/>
            <a:ext cx="4801737" cy="265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18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655782"/>
          </a:xfrm>
          <a:prstGeom prst="rect">
            <a:avLst/>
          </a:prstGeom>
          <a:gradFill>
            <a:gsLst>
              <a:gs pos="22000">
                <a:srgbClr val="FFFFEB"/>
              </a:gs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8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>
                <a:latin typeface="Times New Roman"/>
              </a:rPr>
              <a:t>    Планируемые 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показатели муниципальных программ в динамике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97210"/>
              </p:ext>
            </p:extLst>
          </p:nvPr>
        </p:nvGraphicFramePr>
        <p:xfrm>
          <a:off x="-1" y="651849"/>
          <a:ext cx="9906000" cy="828133"/>
        </p:xfrm>
        <a:graphic>
          <a:graphicData uri="http://schemas.openxmlformats.org/drawingml/2006/table">
            <a:tbl>
              <a:tblPr/>
              <a:tblGrid>
                <a:gridCol w="371193">
                  <a:extLst>
                    <a:ext uri="{9D8B030D-6E8A-4147-A177-3AD203B41FA5}">
                      <a16:colId xmlns:a16="http://schemas.microsoft.com/office/drawing/2014/main" val="3299036147"/>
                    </a:ext>
                  </a:extLst>
                </a:gridCol>
                <a:gridCol w="4755612">
                  <a:extLst>
                    <a:ext uri="{9D8B030D-6E8A-4147-A177-3AD203B41FA5}">
                      <a16:colId xmlns:a16="http://schemas.microsoft.com/office/drawing/2014/main" val="1262593645"/>
                    </a:ext>
                  </a:extLst>
                </a:gridCol>
                <a:gridCol w="759646">
                  <a:extLst>
                    <a:ext uri="{9D8B030D-6E8A-4147-A177-3AD203B41FA5}">
                      <a16:colId xmlns:a16="http://schemas.microsoft.com/office/drawing/2014/main" val="2662222343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63647700"/>
                    </a:ext>
                  </a:extLst>
                </a:gridCol>
                <a:gridCol w="960020">
                  <a:extLst>
                    <a:ext uri="{9D8B030D-6E8A-4147-A177-3AD203B41FA5}">
                      <a16:colId xmlns:a16="http://schemas.microsoft.com/office/drawing/2014/main" val="126005323"/>
                    </a:ext>
                  </a:extLst>
                </a:gridCol>
                <a:gridCol w="734460">
                  <a:extLst>
                    <a:ext uri="{9D8B030D-6E8A-4147-A177-3AD203B41FA5}">
                      <a16:colId xmlns:a16="http://schemas.microsoft.com/office/drawing/2014/main" val="4186364242"/>
                    </a:ext>
                  </a:extLst>
                </a:gridCol>
                <a:gridCol w="753291">
                  <a:extLst>
                    <a:ext uri="{9D8B030D-6E8A-4147-A177-3AD203B41FA5}">
                      <a16:colId xmlns:a16="http://schemas.microsoft.com/office/drawing/2014/main" val="3258382173"/>
                    </a:ext>
                  </a:extLst>
                </a:gridCol>
                <a:gridCol w="743103">
                  <a:extLst>
                    <a:ext uri="{9D8B030D-6E8A-4147-A177-3AD203B41FA5}">
                      <a16:colId xmlns:a16="http://schemas.microsoft.com/office/drawing/2014/main" val="2009629061"/>
                    </a:ext>
                  </a:extLst>
                </a:gridCol>
              </a:tblGrid>
              <a:tr h="27797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93758367"/>
                  </a:ext>
                </a:extLst>
              </a:tr>
              <a:tr h="31380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92935862"/>
                  </a:ext>
                </a:extLst>
              </a:tr>
              <a:tr h="177766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5454817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797982"/>
              </p:ext>
            </p:extLst>
          </p:nvPr>
        </p:nvGraphicFramePr>
        <p:xfrm>
          <a:off x="0" y="1452719"/>
          <a:ext cx="9906000" cy="3151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247">
                  <a:extLst>
                    <a:ext uri="{9D8B030D-6E8A-4147-A177-3AD203B41FA5}">
                      <a16:colId xmlns:a16="http://schemas.microsoft.com/office/drawing/2014/main" val="4136049805"/>
                    </a:ext>
                  </a:extLst>
                </a:gridCol>
                <a:gridCol w="9525753">
                  <a:extLst>
                    <a:ext uri="{9D8B030D-6E8A-4147-A177-3AD203B41FA5}">
                      <a16:colId xmlns:a16="http://schemas.microsoft.com/office/drawing/2014/main" val="1096566390"/>
                    </a:ext>
                  </a:extLst>
                </a:gridCol>
              </a:tblGrid>
              <a:tr h="3151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«Культура и туризм»</a:t>
                      </a:r>
                    </a:p>
                  </a:txBody>
                  <a:tcPr marL="7686" marR="7686" marT="76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37059491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9837BA7D-A762-4C60-B725-1DF53CE9E6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579635"/>
              </p:ext>
            </p:extLst>
          </p:nvPr>
        </p:nvGraphicFramePr>
        <p:xfrm>
          <a:off x="0" y="1762540"/>
          <a:ext cx="9906000" cy="52923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15339">
                  <a:extLst>
                    <a:ext uri="{9D8B030D-6E8A-4147-A177-3AD203B41FA5}">
                      <a16:colId xmlns:a16="http://schemas.microsoft.com/office/drawing/2014/main" val="3151732747"/>
                    </a:ext>
                  </a:extLst>
                </a:gridCol>
                <a:gridCol w="771111">
                  <a:extLst>
                    <a:ext uri="{9D8B030D-6E8A-4147-A177-3AD203B41FA5}">
                      <a16:colId xmlns:a16="http://schemas.microsoft.com/office/drawing/2014/main" val="707761137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3501945710"/>
                    </a:ext>
                  </a:extLst>
                </a:gridCol>
                <a:gridCol w="940904">
                  <a:extLst>
                    <a:ext uri="{9D8B030D-6E8A-4147-A177-3AD203B41FA5}">
                      <a16:colId xmlns:a16="http://schemas.microsoft.com/office/drawing/2014/main" val="3822415250"/>
                    </a:ext>
                  </a:extLst>
                </a:gridCol>
                <a:gridCol w="742122">
                  <a:extLst>
                    <a:ext uri="{9D8B030D-6E8A-4147-A177-3AD203B41FA5}">
                      <a16:colId xmlns:a16="http://schemas.microsoft.com/office/drawing/2014/main" val="3566871586"/>
                    </a:ext>
                  </a:extLst>
                </a:gridCol>
                <a:gridCol w="768626">
                  <a:extLst>
                    <a:ext uri="{9D8B030D-6E8A-4147-A177-3AD203B41FA5}">
                      <a16:colId xmlns:a16="http://schemas.microsoft.com/office/drawing/2014/main" val="3741074202"/>
                    </a:ext>
                  </a:extLst>
                </a:gridCol>
                <a:gridCol w="748748">
                  <a:extLst>
                    <a:ext uri="{9D8B030D-6E8A-4147-A177-3AD203B41FA5}">
                      <a16:colId xmlns:a16="http://schemas.microsoft.com/office/drawing/2014/main" val="4180352848"/>
                    </a:ext>
                  </a:extLst>
                </a:gridCol>
              </a:tblGrid>
              <a:tr h="32354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Оказана государственная поддержка лучшим работникам сельских учреждений культуры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76499291"/>
                  </a:ext>
                </a:extLst>
              </a:tr>
              <a:tr h="33032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Оказана государственная поддержка лучшим сельским учреждениям культуры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13389146"/>
                  </a:ext>
                </a:extLst>
              </a:tr>
              <a:tr h="41290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посещений организаций культуры по отношению к уровню 2017 года (в части посещений библиотек)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66710073"/>
                  </a:ext>
                </a:extLst>
              </a:tr>
              <a:tr h="49549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объектов культурного наследия, находящихся в собственности муниципальных образований, по которым в текущем году разработана проектная документация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80434957"/>
                  </a:ext>
                </a:extLst>
              </a:tr>
              <a:tr h="32354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посещений культурных мероприятий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795,673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807,953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1031,757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1144,562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1257,625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03020713"/>
                  </a:ext>
                </a:extLst>
              </a:tr>
              <a:tr h="75011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приоритетных объектов, доступных для инвалидов и других маломобильных групп населения в сфере культуры и дополнительного образования сферы культуры, в общем количестве приоритетных объектов в сфере культуры и дополнительного образования сферы культуры в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00616838"/>
                  </a:ext>
                </a:extLst>
              </a:tr>
              <a:tr h="41290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объектов муниципальных культурно-досуговых учреждений в сельской местности, в отношении которых проведен ремонт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50457418"/>
                  </a:ext>
                </a:extLst>
              </a:tr>
              <a:tr h="75011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Соотношение средней заработной платы работников учреждений культуры к среднемесячной начисленной заработной плате наемных работников в организациях, у индивидуальных предпринимателей и физических лиц (среднемесячному доходу от трудовой деятельности) в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52191936"/>
                  </a:ext>
                </a:extLst>
              </a:tr>
              <a:tr h="33032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туристского и экскурсионного потока в Талдомском городском округе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383,350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421,685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463,853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510,239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561,262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1047464"/>
                  </a:ext>
                </a:extLst>
              </a:tr>
              <a:tr h="75011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объектов культурного наследия, находящихся в собственности муниципального образования, по которым проведены работы по сохранению, в общем количестве объектов культурного наследия, находящихся в собственности муниципальных образований, нуждающихся в указанных работах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19155361"/>
                  </a:ext>
                </a:extLst>
              </a:tr>
              <a:tr h="41290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в возрасте от 7 до 15 лет, обучающихся по предпрофессиональным программам в области искусств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49,27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45,98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46,54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47,72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02854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7268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655782"/>
          </a:xfrm>
          <a:prstGeom prst="rect">
            <a:avLst/>
          </a:prstGeom>
          <a:gradFill>
            <a:gsLst>
              <a:gs pos="22000">
                <a:srgbClr val="FFFFEB"/>
              </a:gs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8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>
                <a:latin typeface="Times New Roman"/>
              </a:rPr>
              <a:t>   Планируемые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показатели муниципальных программ в динамике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7727"/>
              </p:ext>
            </p:extLst>
          </p:nvPr>
        </p:nvGraphicFramePr>
        <p:xfrm>
          <a:off x="-1" y="651849"/>
          <a:ext cx="9896476" cy="871684"/>
        </p:xfrm>
        <a:graphic>
          <a:graphicData uri="http://schemas.openxmlformats.org/drawingml/2006/table">
            <a:tbl>
              <a:tblPr/>
              <a:tblGrid>
                <a:gridCol w="371193">
                  <a:extLst>
                    <a:ext uri="{9D8B030D-6E8A-4147-A177-3AD203B41FA5}">
                      <a16:colId xmlns:a16="http://schemas.microsoft.com/office/drawing/2014/main" val="3299036147"/>
                    </a:ext>
                  </a:extLst>
                </a:gridCol>
                <a:gridCol w="4930055">
                  <a:extLst>
                    <a:ext uri="{9D8B030D-6E8A-4147-A177-3AD203B41FA5}">
                      <a16:colId xmlns:a16="http://schemas.microsoft.com/office/drawing/2014/main" val="1262593645"/>
                    </a:ext>
                  </a:extLst>
                </a:gridCol>
                <a:gridCol w="670928">
                  <a:extLst>
                    <a:ext uri="{9D8B030D-6E8A-4147-A177-3AD203B41FA5}">
                      <a16:colId xmlns:a16="http://schemas.microsoft.com/office/drawing/2014/main" val="2662222343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63647700"/>
                    </a:ext>
                  </a:extLst>
                </a:gridCol>
                <a:gridCol w="931445">
                  <a:extLst>
                    <a:ext uri="{9D8B030D-6E8A-4147-A177-3AD203B41FA5}">
                      <a16:colId xmlns:a16="http://schemas.microsoft.com/office/drawing/2014/main" val="126005323"/>
                    </a:ext>
                  </a:extLst>
                </a:gridCol>
                <a:gridCol w="734460">
                  <a:extLst>
                    <a:ext uri="{9D8B030D-6E8A-4147-A177-3AD203B41FA5}">
                      <a16:colId xmlns:a16="http://schemas.microsoft.com/office/drawing/2014/main" val="4186364242"/>
                    </a:ext>
                  </a:extLst>
                </a:gridCol>
                <a:gridCol w="753291">
                  <a:extLst>
                    <a:ext uri="{9D8B030D-6E8A-4147-A177-3AD203B41FA5}">
                      <a16:colId xmlns:a16="http://schemas.microsoft.com/office/drawing/2014/main" val="3258382173"/>
                    </a:ext>
                  </a:extLst>
                </a:gridCol>
                <a:gridCol w="733579">
                  <a:extLst>
                    <a:ext uri="{9D8B030D-6E8A-4147-A177-3AD203B41FA5}">
                      <a16:colId xmlns:a16="http://schemas.microsoft.com/office/drawing/2014/main" val="2009629061"/>
                    </a:ext>
                  </a:extLst>
                </a:gridCol>
              </a:tblGrid>
              <a:tr h="38011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93758367"/>
                  </a:ext>
                </a:extLst>
              </a:tr>
              <a:tr h="31380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92935862"/>
                  </a:ext>
                </a:extLst>
              </a:tr>
              <a:tr h="177766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5454817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924003"/>
              </p:ext>
            </p:extLst>
          </p:nvPr>
        </p:nvGraphicFramePr>
        <p:xfrm>
          <a:off x="0" y="1528601"/>
          <a:ext cx="9896475" cy="3124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1475">
                  <a:extLst>
                    <a:ext uri="{9D8B030D-6E8A-4147-A177-3AD203B41FA5}">
                      <a16:colId xmlns:a16="http://schemas.microsoft.com/office/drawing/2014/main" val="4136049805"/>
                    </a:ext>
                  </a:extLst>
                </a:gridCol>
                <a:gridCol w="9525000">
                  <a:extLst>
                    <a:ext uri="{9D8B030D-6E8A-4147-A177-3AD203B41FA5}">
                      <a16:colId xmlns:a16="http://schemas.microsoft.com/office/drawing/2014/main" val="1096566390"/>
                    </a:ext>
                  </a:extLst>
                </a:gridCol>
              </a:tblGrid>
              <a:tr h="2904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«Культура и туризм»</a:t>
                      </a:r>
                    </a:p>
                  </a:txBody>
                  <a:tcPr marL="7686" marR="7686" marT="76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37059491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643DFF31-265C-4C6C-B373-2276BCCD38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087302"/>
              </p:ext>
            </p:extLst>
          </p:nvPr>
        </p:nvGraphicFramePr>
        <p:xfrm>
          <a:off x="0" y="1828802"/>
          <a:ext cx="9906000" cy="26901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61113">
                  <a:extLst>
                    <a:ext uri="{9D8B030D-6E8A-4147-A177-3AD203B41FA5}">
                      <a16:colId xmlns:a16="http://schemas.microsoft.com/office/drawing/2014/main" val="154358325"/>
                    </a:ext>
                  </a:extLst>
                </a:gridCol>
                <a:gridCol w="711062">
                  <a:extLst>
                    <a:ext uri="{9D8B030D-6E8A-4147-A177-3AD203B41FA5}">
                      <a16:colId xmlns:a16="http://schemas.microsoft.com/office/drawing/2014/main" val="155076532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4010380895"/>
                    </a:ext>
                  </a:extLst>
                </a:gridCol>
                <a:gridCol w="912329">
                  <a:extLst>
                    <a:ext uri="{9D8B030D-6E8A-4147-A177-3AD203B41FA5}">
                      <a16:colId xmlns:a16="http://schemas.microsoft.com/office/drawing/2014/main" val="125718540"/>
                    </a:ext>
                  </a:extLst>
                </a:gridCol>
                <a:gridCol w="755374">
                  <a:extLst>
                    <a:ext uri="{9D8B030D-6E8A-4147-A177-3AD203B41FA5}">
                      <a16:colId xmlns:a16="http://schemas.microsoft.com/office/drawing/2014/main" val="645836724"/>
                    </a:ext>
                  </a:extLst>
                </a:gridCol>
                <a:gridCol w="715618">
                  <a:extLst>
                    <a:ext uri="{9D8B030D-6E8A-4147-A177-3AD203B41FA5}">
                      <a16:colId xmlns:a16="http://schemas.microsoft.com/office/drawing/2014/main" val="2717723488"/>
                    </a:ext>
                  </a:extLst>
                </a:gridCol>
                <a:gridCol w="788504">
                  <a:extLst>
                    <a:ext uri="{9D8B030D-6E8A-4147-A177-3AD203B41FA5}">
                      <a16:colId xmlns:a16="http://schemas.microsoft.com/office/drawing/2014/main" val="2557081186"/>
                    </a:ext>
                  </a:extLst>
                </a:gridCol>
              </a:tblGrid>
              <a:tr h="77443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Достижение соотношения средней заработной платы работников учреждений культуры без учета внешних совместителей и среднемесячной начисленной заработной платы наемных работников в организациях, у индивидуальных предпринимателей и физических лиц (среднемесячному доходу от трудовой деятельности) в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104,97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56749343"/>
                  </a:ext>
                </a:extLst>
              </a:tr>
              <a:tr h="31502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в возрасте от 5 до 18 лет, охваченных дополнительным образованием сферы культуры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26,68</a:t>
                      </a: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22,13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22,21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02059908"/>
                  </a:ext>
                </a:extLst>
              </a:tr>
              <a:tr h="41849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объектов культурного наследия, находящихся в собственности муниципального образования на которые установлены информационные надписи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00491154"/>
                  </a:ext>
                </a:extLst>
              </a:tr>
              <a:tr h="31502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роста числа пользователей муниципальных библиотек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5913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6209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6975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7393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90137994"/>
                  </a:ext>
                </a:extLst>
              </a:tr>
              <a:tr h="31502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библиотеки Московской области (юридические лица), обновившие книжный фонд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47665708"/>
                  </a:ext>
                </a:extLst>
              </a:tr>
              <a:tr h="20343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Цифровизация музейных фондов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70932695"/>
                  </a:ext>
                </a:extLst>
              </a:tr>
              <a:tr h="34875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работников муниципальных учреждений, которым произведены стимулирующие выплаты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32271107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4EF75A-CA12-410B-977E-362A709B7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349" y="4524375"/>
            <a:ext cx="4737652" cy="23336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4798A4-EF59-49BE-BCD5-1D677E09D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533900"/>
            <a:ext cx="5194851" cy="232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26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401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498022"/>
              </p:ext>
            </p:extLst>
          </p:nvPr>
        </p:nvGraphicFramePr>
        <p:xfrm>
          <a:off x="0" y="445363"/>
          <a:ext cx="9906001" cy="843027"/>
        </p:xfrm>
        <a:graphic>
          <a:graphicData uri="http://schemas.openxmlformats.org/drawingml/2006/table">
            <a:tbl>
              <a:tblPr/>
              <a:tblGrid>
                <a:gridCol w="523875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500188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81333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24961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999118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806629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06628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31266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24102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9079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82627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278698"/>
              </p:ext>
            </p:extLst>
          </p:nvPr>
        </p:nvGraphicFramePr>
        <p:xfrm>
          <a:off x="0" y="1296863"/>
          <a:ext cx="9916274" cy="3076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3875">
                  <a:extLst>
                    <a:ext uri="{9D8B030D-6E8A-4147-A177-3AD203B41FA5}">
                      <a16:colId xmlns:a16="http://schemas.microsoft.com/office/drawing/2014/main" val="686260139"/>
                    </a:ext>
                  </a:extLst>
                </a:gridCol>
                <a:gridCol w="9392399">
                  <a:extLst>
                    <a:ext uri="{9D8B030D-6E8A-4147-A177-3AD203B41FA5}">
                      <a16:colId xmlns:a16="http://schemas.microsoft.com/office/drawing/2014/main" val="844591752"/>
                    </a:ext>
                  </a:extLst>
                </a:gridCol>
              </a:tblGrid>
              <a:tr h="24629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844" marR="2844" marT="28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«Образование»</a:t>
                      </a:r>
                    </a:p>
                  </a:txBody>
                  <a:tcPr marL="2844" marR="2844" marT="28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16240776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2CB939B-C122-4B8F-8261-A89859AE8A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308860"/>
              </p:ext>
            </p:extLst>
          </p:nvPr>
        </p:nvGraphicFramePr>
        <p:xfrm>
          <a:off x="0" y="1616767"/>
          <a:ext cx="9906000" cy="5241235"/>
        </p:xfrm>
        <a:graphic>
          <a:graphicData uri="http://schemas.openxmlformats.org/drawingml/2006/table">
            <a:tbl>
              <a:tblPr/>
              <a:tblGrid>
                <a:gridCol w="4922738">
                  <a:extLst>
                    <a:ext uri="{9D8B030D-6E8A-4147-A177-3AD203B41FA5}">
                      <a16:colId xmlns:a16="http://schemas.microsoft.com/office/drawing/2014/main" val="1416537215"/>
                    </a:ext>
                  </a:extLst>
                </a:gridCol>
                <a:gridCol w="860806">
                  <a:extLst>
                    <a:ext uri="{9D8B030D-6E8A-4147-A177-3AD203B41FA5}">
                      <a16:colId xmlns:a16="http://schemas.microsoft.com/office/drawing/2014/main" val="468330241"/>
                    </a:ext>
                  </a:extLst>
                </a:gridCol>
                <a:gridCol w="833906">
                  <a:extLst>
                    <a:ext uri="{9D8B030D-6E8A-4147-A177-3AD203B41FA5}">
                      <a16:colId xmlns:a16="http://schemas.microsoft.com/office/drawing/2014/main" val="734262306"/>
                    </a:ext>
                  </a:extLst>
                </a:gridCol>
                <a:gridCol w="1035658">
                  <a:extLst>
                    <a:ext uri="{9D8B030D-6E8A-4147-A177-3AD203B41FA5}">
                      <a16:colId xmlns:a16="http://schemas.microsoft.com/office/drawing/2014/main" val="2248621343"/>
                    </a:ext>
                  </a:extLst>
                </a:gridCol>
                <a:gridCol w="807006">
                  <a:extLst>
                    <a:ext uri="{9D8B030D-6E8A-4147-A177-3AD203B41FA5}">
                      <a16:colId xmlns:a16="http://schemas.microsoft.com/office/drawing/2014/main" val="1233730406"/>
                    </a:ext>
                  </a:extLst>
                </a:gridCol>
                <a:gridCol w="766656">
                  <a:extLst>
                    <a:ext uri="{9D8B030D-6E8A-4147-A177-3AD203B41FA5}">
                      <a16:colId xmlns:a16="http://schemas.microsoft.com/office/drawing/2014/main" val="1285522519"/>
                    </a:ext>
                  </a:extLst>
                </a:gridCol>
                <a:gridCol w="679230">
                  <a:extLst>
                    <a:ext uri="{9D8B030D-6E8A-4147-A177-3AD203B41FA5}">
                      <a16:colId xmlns:a16="http://schemas.microsoft.com/office/drawing/2014/main" val="531964928"/>
                    </a:ext>
                  </a:extLst>
                </a:gridCol>
              </a:tblGrid>
              <a:tr h="60509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общеобразовательных организациях, расположенных в сельской местности и малых городах, созданы и функционируют центры образования естественно-научной и технологической направленностей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80794312"/>
                  </a:ext>
                </a:extLst>
              </a:tr>
              <a:tr h="39709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в возрасте от 5 до 18 лет, охваченных дополнительным образованием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83,9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21335901"/>
                  </a:ext>
                </a:extLst>
              </a:tr>
              <a:tr h="70318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общеобразовательных организациях, расположенных в сельской местности и малых городах, обновлена материально- техническая база для занятий детей физической культурой и спортом (нарастающим итогом)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34171316"/>
                  </a:ext>
                </a:extLst>
              </a:tr>
              <a:tr h="90173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обучающихся, получающих начальное общее образование в государственных и муниципальных образовательных организациях, получающих бесплатное горячее питание, к общему количеству обучающихся, получающих начальное общее образование в государственных и муниципальных образовательных организациях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84217978"/>
                  </a:ext>
                </a:extLst>
              </a:tr>
              <a:tr h="33431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Доступность дошкольного образования для детей в возрасте до 3-х лет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59822169"/>
                  </a:ext>
                </a:extLst>
              </a:tr>
              <a:tr h="49636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объектов, в которых в полном объеме выполнены мероприятия по капитальному ремонту общеобразовательных организаций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50455097"/>
                  </a:ext>
                </a:extLst>
              </a:tr>
              <a:tr h="120782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Созданы дополнительные места в субъектах Российской Федерации для детей в возрасте от 1,5 до 3 лет любой направленности в организациях, осуществляющих образовательную деятельность (за исключением государственных и муниципальных), и у индивидуальных предпринимателей, осуществляющих образовательную деятельность по образовательным программам дошкольного образования, в том числе адаптированным, и присмотр и уход за детьми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29381841"/>
                  </a:ext>
                </a:extLst>
              </a:tr>
              <a:tr h="59563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Созданы новые места в образовательных организациях различных типов для реализации дополнительных общеразвивающих программ всех направленностей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828034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8696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655782"/>
          </a:xfrm>
          <a:prstGeom prst="rect">
            <a:avLst/>
          </a:prstGeom>
          <a:gradFill>
            <a:gsLst>
              <a:gs pos="22000">
                <a:srgbClr val="FFFFEB"/>
              </a:gs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8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latin typeface="Times New Roman"/>
              </a:rPr>
              <a:t>    </a:t>
            </a:r>
            <a:r>
              <a:rPr lang="ru" sz="2300" b="1" i="1" dirty="0">
                <a:latin typeface="Times New Roman"/>
              </a:rPr>
              <a:t>Планируемые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показатели муниципальных программ в динамике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562441"/>
              </p:ext>
            </p:extLst>
          </p:nvPr>
        </p:nvGraphicFramePr>
        <p:xfrm>
          <a:off x="-1" y="651849"/>
          <a:ext cx="9906000" cy="838166"/>
        </p:xfrm>
        <a:graphic>
          <a:graphicData uri="http://schemas.openxmlformats.org/drawingml/2006/table">
            <a:tbl>
              <a:tblPr/>
              <a:tblGrid>
                <a:gridCol w="371193">
                  <a:extLst>
                    <a:ext uri="{9D8B030D-6E8A-4147-A177-3AD203B41FA5}">
                      <a16:colId xmlns:a16="http://schemas.microsoft.com/office/drawing/2014/main" val="3299036147"/>
                    </a:ext>
                  </a:extLst>
                </a:gridCol>
                <a:gridCol w="4886608">
                  <a:extLst>
                    <a:ext uri="{9D8B030D-6E8A-4147-A177-3AD203B41FA5}">
                      <a16:colId xmlns:a16="http://schemas.microsoft.com/office/drawing/2014/main" val="1262593645"/>
                    </a:ext>
                  </a:extLst>
                </a:gridCol>
                <a:gridCol w="653978">
                  <a:extLst>
                    <a:ext uri="{9D8B030D-6E8A-4147-A177-3AD203B41FA5}">
                      <a16:colId xmlns:a16="http://schemas.microsoft.com/office/drawing/2014/main" val="2662222343"/>
                    </a:ext>
                  </a:extLst>
                </a:gridCol>
                <a:gridCol w="831922">
                  <a:extLst>
                    <a:ext uri="{9D8B030D-6E8A-4147-A177-3AD203B41FA5}">
                      <a16:colId xmlns:a16="http://schemas.microsoft.com/office/drawing/2014/main" val="63647700"/>
                    </a:ext>
                  </a:extLst>
                </a:gridCol>
                <a:gridCol w="931445">
                  <a:extLst>
                    <a:ext uri="{9D8B030D-6E8A-4147-A177-3AD203B41FA5}">
                      <a16:colId xmlns:a16="http://schemas.microsoft.com/office/drawing/2014/main" val="126005323"/>
                    </a:ext>
                  </a:extLst>
                </a:gridCol>
                <a:gridCol w="734460">
                  <a:extLst>
                    <a:ext uri="{9D8B030D-6E8A-4147-A177-3AD203B41FA5}">
                      <a16:colId xmlns:a16="http://schemas.microsoft.com/office/drawing/2014/main" val="4186364242"/>
                    </a:ext>
                  </a:extLst>
                </a:gridCol>
                <a:gridCol w="753291">
                  <a:extLst>
                    <a:ext uri="{9D8B030D-6E8A-4147-A177-3AD203B41FA5}">
                      <a16:colId xmlns:a16="http://schemas.microsoft.com/office/drawing/2014/main" val="3258382173"/>
                    </a:ext>
                  </a:extLst>
                </a:gridCol>
                <a:gridCol w="743103">
                  <a:extLst>
                    <a:ext uri="{9D8B030D-6E8A-4147-A177-3AD203B41FA5}">
                      <a16:colId xmlns:a16="http://schemas.microsoft.com/office/drawing/2014/main" val="2009629061"/>
                    </a:ext>
                  </a:extLst>
                </a:gridCol>
              </a:tblGrid>
              <a:tr h="27797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93758367"/>
                  </a:ext>
                </a:extLst>
              </a:tr>
              <a:tr h="31380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92935862"/>
                  </a:ext>
                </a:extLst>
              </a:tr>
              <a:tr h="177766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5454817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096917"/>
              </p:ext>
            </p:extLst>
          </p:nvPr>
        </p:nvGraphicFramePr>
        <p:xfrm>
          <a:off x="0" y="1466663"/>
          <a:ext cx="9906000" cy="4151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7565">
                  <a:extLst>
                    <a:ext uri="{9D8B030D-6E8A-4147-A177-3AD203B41FA5}">
                      <a16:colId xmlns:a16="http://schemas.microsoft.com/office/drawing/2014/main" val="4136049805"/>
                    </a:ext>
                  </a:extLst>
                </a:gridCol>
                <a:gridCol w="9508435">
                  <a:extLst>
                    <a:ext uri="{9D8B030D-6E8A-4147-A177-3AD203B41FA5}">
                      <a16:colId xmlns:a16="http://schemas.microsoft.com/office/drawing/2014/main" val="1096566390"/>
                    </a:ext>
                  </a:extLst>
                </a:gridCol>
              </a:tblGrid>
              <a:tr h="4151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«Образование»</a:t>
                      </a:r>
                    </a:p>
                  </a:txBody>
                  <a:tcPr marL="7686" marR="7686" marT="76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37059491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84AD46C6-D539-46E0-AB1A-9E97FD8C96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643642"/>
              </p:ext>
            </p:extLst>
          </p:nvPr>
        </p:nvGraphicFramePr>
        <p:xfrm>
          <a:off x="0" y="1897039"/>
          <a:ext cx="9905996" cy="34129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74365">
                  <a:extLst>
                    <a:ext uri="{9D8B030D-6E8A-4147-A177-3AD203B41FA5}">
                      <a16:colId xmlns:a16="http://schemas.microsoft.com/office/drawing/2014/main" val="3686131149"/>
                    </a:ext>
                  </a:extLst>
                </a:gridCol>
                <a:gridCol w="636105">
                  <a:extLst>
                    <a:ext uri="{9D8B030D-6E8A-4147-A177-3AD203B41FA5}">
                      <a16:colId xmlns:a16="http://schemas.microsoft.com/office/drawing/2014/main" val="170240499"/>
                    </a:ext>
                  </a:extLst>
                </a:gridCol>
                <a:gridCol w="880855">
                  <a:extLst>
                    <a:ext uri="{9D8B030D-6E8A-4147-A177-3AD203B41FA5}">
                      <a16:colId xmlns:a16="http://schemas.microsoft.com/office/drawing/2014/main" val="3161857777"/>
                    </a:ext>
                  </a:extLst>
                </a:gridCol>
                <a:gridCol w="881684">
                  <a:extLst>
                    <a:ext uri="{9D8B030D-6E8A-4147-A177-3AD203B41FA5}">
                      <a16:colId xmlns:a16="http://schemas.microsoft.com/office/drawing/2014/main" val="3171906269"/>
                    </a:ext>
                  </a:extLst>
                </a:gridCol>
                <a:gridCol w="755374">
                  <a:extLst>
                    <a:ext uri="{9D8B030D-6E8A-4147-A177-3AD203B41FA5}">
                      <a16:colId xmlns:a16="http://schemas.microsoft.com/office/drawing/2014/main" val="691322102"/>
                    </a:ext>
                  </a:extLst>
                </a:gridCol>
                <a:gridCol w="768626">
                  <a:extLst>
                    <a:ext uri="{9D8B030D-6E8A-4147-A177-3AD203B41FA5}">
                      <a16:colId xmlns:a16="http://schemas.microsoft.com/office/drawing/2014/main" val="2858975711"/>
                    </a:ext>
                  </a:extLst>
                </a:gridCol>
                <a:gridCol w="708987">
                  <a:extLst>
                    <a:ext uri="{9D8B030D-6E8A-4147-A177-3AD203B41FA5}">
                      <a16:colId xmlns:a16="http://schemas.microsoft.com/office/drawing/2014/main" val="3242060975"/>
                    </a:ext>
                  </a:extLst>
                </a:gridCol>
              </a:tblGrid>
              <a:tr h="28667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Созданы детские технопарки "</a:t>
                      </a:r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Кванториум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22179760"/>
                  </a:ext>
                </a:extLst>
              </a:tr>
              <a:tr h="614124">
                <a:tc>
                  <a:txBody>
                    <a:bodyPr/>
                    <a:lstStyle/>
                    <a:p>
                      <a:pPr lvl="1" algn="l" fontAlgn="t"/>
                      <a:endParaRPr lang="ru-RU" sz="10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средней заработной платы педагогических работников общеобразовательных организаций общего образования к среднемесячному доходу от трудовой деятельности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40667185"/>
                  </a:ext>
                </a:extLst>
              </a:tr>
              <a:tr h="46181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средней заработной платы педагогических работников дошкольных образовательных организаций к средней заработной плате в общеобразовательных организациях в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81651927"/>
                  </a:ext>
                </a:extLst>
              </a:tr>
              <a:tr h="46181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средней заработной платы педагогических работников организаций дополнительного образования детей к средней заработной плате учителей в 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22214040"/>
                  </a:ext>
                </a:extLst>
              </a:tr>
              <a:tr h="17935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Созданы центры цифрового образования детей «IT-куб» (нарастающим итогом)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93914215"/>
                  </a:ext>
                </a:extLst>
              </a:tr>
              <a:tr h="17935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Доступность дошкольного образования для детей в возрасте от трех до семи лет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47319817"/>
                  </a:ext>
                </a:extLst>
              </a:tr>
              <a:tr h="76643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образования для детей с ограниченными возможностями здоровья. Обновление материально - технической базы в организациях, осуществляющих образовательную деятельность исключительно по адаптированным основным общеобразовательным программам (нарастающим итогом)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91567136"/>
                  </a:ext>
                </a:extLst>
              </a:tr>
              <a:tr h="46181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выпускников текущего года, набравших 250 баллов и более по 3 предметам, к общему количеству выпускников текущего года, сдававших ЕГЭ по 3 и более предметам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7,27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47648684"/>
                  </a:ext>
                </a:extLst>
              </a:tr>
            </a:tbl>
          </a:graphicData>
        </a:graphic>
      </p:graphicFrame>
      <p:pic>
        <p:nvPicPr>
          <p:cNvPr id="5122" name="Picture 2">
            <a:extLst>
              <a:ext uri="{FF2B5EF4-FFF2-40B4-BE49-F238E27FC236}">
                <a16:creationId xmlns:a16="http://schemas.microsoft.com/office/drawing/2014/main" id="{47144454-87E2-4A12-B5F8-D1C493FCA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221" y="5336275"/>
            <a:ext cx="3327778" cy="152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3AE304B3-E71E-4766-BEF9-C83F11086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14950"/>
            <a:ext cx="3357349" cy="154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FCA43C3C-2A37-4631-90D6-55A958605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349" y="5308978"/>
            <a:ext cx="3220872" cy="15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737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1000">
                <a:srgbClr val="FFFFEB"/>
              </a:gs>
              <a:gs pos="7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-1241946" y="5135880"/>
            <a:ext cx="504967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484668"/>
              </p:ext>
            </p:extLst>
          </p:nvPr>
        </p:nvGraphicFramePr>
        <p:xfrm>
          <a:off x="9054" y="521210"/>
          <a:ext cx="9886384" cy="1036675"/>
        </p:xfrm>
        <a:graphic>
          <a:graphicData uri="http://schemas.openxmlformats.org/drawingml/2006/table">
            <a:tbl>
              <a:tblPr/>
              <a:tblGrid>
                <a:gridCol w="32999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3646099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106452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1091821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1160059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1098557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5807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37256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611554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 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 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09811"/>
              </p:ext>
            </p:extLst>
          </p:nvPr>
        </p:nvGraphicFramePr>
        <p:xfrm>
          <a:off x="1" y="1653702"/>
          <a:ext cx="9895436" cy="2856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7545">
                  <a:extLst>
                    <a:ext uri="{9D8B030D-6E8A-4147-A177-3AD203B41FA5}">
                      <a16:colId xmlns:a16="http://schemas.microsoft.com/office/drawing/2014/main" val="772604548"/>
                    </a:ext>
                  </a:extLst>
                </a:gridCol>
                <a:gridCol w="9567891">
                  <a:extLst>
                    <a:ext uri="{9D8B030D-6E8A-4147-A177-3AD203B41FA5}">
                      <a16:colId xmlns:a16="http://schemas.microsoft.com/office/drawing/2014/main" val="1045567226"/>
                    </a:ext>
                  </a:extLst>
                </a:gridCol>
              </a:tblGrid>
              <a:tr h="2856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«Социальная  защита  населения»</a:t>
                      </a: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80560694"/>
                  </a:ext>
                </a:extLst>
              </a:tr>
            </a:tbl>
          </a:graphicData>
        </a:graphic>
      </p:graphicFrame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C09958DC-91DB-401D-A49C-5C81762DC6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690378"/>
              </p:ext>
            </p:extLst>
          </p:nvPr>
        </p:nvGraphicFramePr>
        <p:xfrm>
          <a:off x="0" y="1937982"/>
          <a:ext cx="9906000" cy="2745815"/>
        </p:xfrm>
        <a:graphic>
          <a:graphicData uri="http://schemas.openxmlformats.org/drawingml/2006/table">
            <a:tbl>
              <a:tblPr/>
              <a:tblGrid>
                <a:gridCol w="3944203">
                  <a:extLst>
                    <a:ext uri="{9D8B030D-6E8A-4147-A177-3AD203B41FA5}">
                      <a16:colId xmlns:a16="http://schemas.microsoft.com/office/drawing/2014/main" val="4197807235"/>
                    </a:ext>
                  </a:extLst>
                </a:gridCol>
                <a:gridCol w="1105469">
                  <a:extLst>
                    <a:ext uri="{9D8B030D-6E8A-4147-A177-3AD203B41FA5}">
                      <a16:colId xmlns:a16="http://schemas.microsoft.com/office/drawing/2014/main" val="155061487"/>
                    </a:ext>
                  </a:extLst>
                </a:gridCol>
                <a:gridCol w="1050877">
                  <a:extLst>
                    <a:ext uri="{9D8B030D-6E8A-4147-A177-3AD203B41FA5}">
                      <a16:colId xmlns:a16="http://schemas.microsoft.com/office/drawing/2014/main" val="4119333776"/>
                    </a:ext>
                  </a:extLst>
                </a:gridCol>
                <a:gridCol w="1255594">
                  <a:extLst>
                    <a:ext uri="{9D8B030D-6E8A-4147-A177-3AD203B41FA5}">
                      <a16:colId xmlns:a16="http://schemas.microsoft.com/office/drawing/2014/main" val="3946087794"/>
                    </a:ext>
                  </a:extLst>
                </a:gridCol>
                <a:gridCol w="1078173">
                  <a:extLst>
                    <a:ext uri="{9D8B030D-6E8A-4147-A177-3AD203B41FA5}">
                      <a16:colId xmlns:a16="http://schemas.microsoft.com/office/drawing/2014/main" val="2224269794"/>
                    </a:ext>
                  </a:extLst>
                </a:gridCol>
                <a:gridCol w="723332">
                  <a:extLst>
                    <a:ext uri="{9D8B030D-6E8A-4147-A177-3AD203B41FA5}">
                      <a16:colId xmlns:a16="http://schemas.microsoft.com/office/drawing/2014/main" val="2891409420"/>
                    </a:ext>
                  </a:extLst>
                </a:gridCol>
                <a:gridCol w="748352">
                  <a:extLst>
                    <a:ext uri="{9D8B030D-6E8A-4147-A177-3AD203B41FA5}">
                      <a16:colId xmlns:a16="http://schemas.microsoft.com/office/drawing/2014/main" val="2417670988"/>
                    </a:ext>
                  </a:extLst>
                </a:gridCol>
              </a:tblGrid>
              <a:tr h="47407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детей-сирот и детей, оставшихся без попечения родителей, лиц из их числа, обеспеченных мерами социальной поддержки</a:t>
                      </a:r>
                    </a:p>
                  </a:txBody>
                  <a:tcPr marL="8996" marR="8996" marT="89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36333808"/>
                  </a:ext>
                </a:extLst>
              </a:tr>
              <a:tr h="31910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числа граждан старшего возраста, ведущих активный образ жизни</a:t>
                      </a:r>
                    </a:p>
                  </a:txBody>
                  <a:tcPr marL="8996" marR="8996" marT="89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1871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3369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37940221"/>
                  </a:ext>
                </a:extLst>
              </a:tr>
              <a:tr h="64310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находящихся в трудной жизненной ситуации, охваченных отдыхом и оздоровлением, в общей численности детей в возрасте от 7 до 15 лет, находящихся в трудной жизненной ситуации, подлежащих оздоровлению</a:t>
                      </a:r>
                    </a:p>
                  </a:txBody>
                  <a:tcPr marL="8996" marR="8996" marT="89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70,37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57,5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58,5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85624998"/>
                  </a:ext>
                </a:extLst>
              </a:tr>
              <a:tr h="47407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охваченным отдыхом и оздоровление, в общей численности детей в возрасте от 7 до 15 лет, подлежащих оздоровлению</a:t>
                      </a:r>
                    </a:p>
                  </a:txBody>
                  <a:tcPr marL="8996" marR="8996" marT="89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63,5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64,5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58615322"/>
                  </a:ext>
                </a:extLst>
              </a:tr>
              <a:tr h="31910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СОНКО, которым оказана поддержка органами местного самоуправления</a:t>
                      </a:r>
                    </a:p>
                  </a:txBody>
                  <a:tcPr marL="8996" marR="8996" marT="89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37005758"/>
                  </a:ext>
                </a:extLst>
              </a:tr>
              <a:tr h="51635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доступных для инвалидов и других маломобильных групп населения муниципальных объектов инфраструктуры в общем количестве муниципальных объектов</a:t>
                      </a:r>
                    </a:p>
                  </a:txBody>
                  <a:tcPr marL="8996" marR="8996" marT="89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82,03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83,8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85,8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87,8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89,8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01743288"/>
                  </a:ext>
                </a:extLst>
              </a:tr>
            </a:tbl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F414E7E-C440-4DED-ADDC-19CF1D0AC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352" y="4708477"/>
            <a:ext cx="5347648" cy="225870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2289ED0-CCB4-4EA8-B02A-0BEAB1BBF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735773"/>
            <a:ext cx="4626591" cy="212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43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2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783222" y="8588883"/>
            <a:ext cx="186529" cy="4571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209365"/>
              </p:ext>
            </p:extLst>
          </p:nvPr>
        </p:nvGraphicFramePr>
        <p:xfrm>
          <a:off x="0" y="521210"/>
          <a:ext cx="9886384" cy="1022919"/>
        </p:xfrm>
        <a:graphic>
          <a:graphicData uri="http://schemas.openxmlformats.org/drawingml/2006/table">
            <a:tbl>
              <a:tblPr/>
              <a:tblGrid>
                <a:gridCol w="379897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947715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31994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36494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9532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93962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7738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3614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051539"/>
              </p:ext>
            </p:extLst>
          </p:nvPr>
        </p:nvGraphicFramePr>
        <p:xfrm>
          <a:off x="0" y="1402071"/>
          <a:ext cx="9906000" cy="3126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562">
                  <a:extLst>
                    <a:ext uri="{9D8B030D-6E8A-4147-A177-3AD203B41FA5}">
                      <a16:colId xmlns:a16="http://schemas.microsoft.com/office/drawing/2014/main" val="1981845084"/>
                    </a:ext>
                  </a:extLst>
                </a:gridCol>
                <a:gridCol w="9535438">
                  <a:extLst>
                    <a:ext uri="{9D8B030D-6E8A-4147-A177-3AD203B41FA5}">
                      <a16:colId xmlns:a16="http://schemas.microsoft.com/office/drawing/2014/main" val="1346692399"/>
                    </a:ext>
                  </a:extLst>
                </a:gridCol>
              </a:tblGrid>
              <a:tr h="2445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«Спорт»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30396359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AE2B32BD-8EE3-416A-9B31-6FEF9D8D1B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089324"/>
              </p:ext>
            </p:extLst>
          </p:nvPr>
        </p:nvGraphicFramePr>
        <p:xfrm>
          <a:off x="0" y="1705970"/>
          <a:ext cx="9905999" cy="3500387"/>
        </p:xfrm>
        <a:graphic>
          <a:graphicData uri="http://schemas.openxmlformats.org/drawingml/2006/table">
            <a:tbl>
              <a:tblPr/>
              <a:tblGrid>
                <a:gridCol w="5322627">
                  <a:extLst>
                    <a:ext uri="{9D8B030D-6E8A-4147-A177-3AD203B41FA5}">
                      <a16:colId xmlns:a16="http://schemas.microsoft.com/office/drawing/2014/main" val="1470257083"/>
                    </a:ext>
                  </a:extLst>
                </a:gridCol>
                <a:gridCol w="736979">
                  <a:extLst>
                    <a:ext uri="{9D8B030D-6E8A-4147-A177-3AD203B41FA5}">
                      <a16:colId xmlns:a16="http://schemas.microsoft.com/office/drawing/2014/main" val="4118896183"/>
                    </a:ext>
                  </a:extLst>
                </a:gridCol>
                <a:gridCol w="836494">
                  <a:extLst>
                    <a:ext uri="{9D8B030D-6E8A-4147-A177-3AD203B41FA5}">
                      <a16:colId xmlns:a16="http://schemas.microsoft.com/office/drawing/2014/main" val="1722978019"/>
                    </a:ext>
                  </a:extLst>
                </a:gridCol>
                <a:gridCol w="695325">
                  <a:extLst>
                    <a:ext uri="{9D8B030D-6E8A-4147-A177-3AD203B41FA5}">
                      <a16:colId xmlns:a16="http://schemas.microsoft.com/office/drawing/2014/main" val="2586498426"/>
                    </a:ext>
                  </a:extLst>
                </a:gridCol>
                <a:gridCol w="706414">
                  <a:extLst>
                    <a:ext uri="{9D8B030D-6E8A-4147-A177-3AD203B41FA5}">
                      <a16:colId xmlns:a16="http://schemas.microsoft.com/office/drawing/2014/main" val="3404979740"/>
                    </a:ext>
                  </a:extLst>
                </a:gridCol>
                <a:gridCol w="832513">
                  <a:extLst>
                    <a:ext uri="{9D8B030D-6E8A-4147-A177-3AD203B41FA5}">
                      <a16:colId xmlns:a16="http://schemas.microsoft.com/office/drawing/2014/main" val="1487130572"/>
                    </a:ext>
                  </a:extLst>
                </a:gridCol>
                <a:gridCol w="775647">
                  <a:extLst>
                    <a:ext uri="{9D8B030D-6E8A-4147-A177-3AD203B41FA5}">
                      <a16:colId xmlns:a16="http://schemas.microsoft.com/office/drawing/2014/main" val="1158729549"/>
                    </a:ext>
                  </a:extLst>
                </a:gridCol>
              </a:tblGrid>
              <a:tr h="1435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950" marR="4950" marT="49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950" marR="4950" marT="49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4950" marR="4950" marT="49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4950" marR="4950" marT="49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950" marR="4950" marT="49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950" marR="4950" marT="49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4950" marR="4950" marT="49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17850950"/>
                  </a:ext>
                </a:extLst>
              </a:tr>
              <a:tr h="46086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жителей муниципального образования  Московской области, систематически занимающихся физической культурой и спортом, в общей численности населения муниципального образования Московской области в возрасте 3-79 лет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процентах к базовому году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54,81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64,81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7574501"/>
                  </a:ext>
                </a:extLst>
              </a:tr>
              <a:tr h="34208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использования существующих объектов спорта (отношение фактической посещаемости к нормативной пропускной способности)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37640715"/>
                  </a:ext>
                </a:extLst>
              </a:tr>
              <a:tr h="42169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Сохранена сеть организаций, реализующих дополнительные образовательные программы спортивной подготовки, в ведении органов управления в сфере физической культуры  и спорта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24326392"/>
                  </a:ext>
                </a:extLst>
              </a:tr>
              <a:tr h="28506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обеспеченности граждан спортивными сооружениями исходя из единовременной пропускной способности объектов спорта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00571155"/>
                  </a:ext>
                </a:extLst>
              </a:tr>
              <a:tr h="22805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систематически занимающихся физической культурой и спортом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65,1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66267824"/>
                  </a:ext>
                </a:extLst>
              </a:tr>
              <a:tr h="56075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врачей и среднего медицинского персонала муниципальных учреждений физической культуры и спорта без учета внешних совместителей, которым осуществлены выплаты в целях сохранения достигнутого уровня заработной платы работников данной категории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1564913"/>
                  </a:ext>
                </a:extLst>
              </a:tr>
              <a:tr h="42169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жителей Московской области, выполнивших нормативы испытаний (тестов) Всероссийского комплекса "Готов к труду и обороне" (ГТО), в общей численности населения, принявшего участие в испытаниях (тестах)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2876548"/>
                  </a:ext>
                </a:extLst>
              </a:tr>
              <a:tr h="24761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населения, проживающего в Московской области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19,1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19,2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75291328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1CDBED-834E-4B32-B070-443755EF5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9700"/>
            <a:ext cx="3753134" cy="16383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ED05153-4385-4ACF-A7D7-8D33295BB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431" y="5219700"/>
            <a:ext cx="2756848" cy="163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7A30E6F-CCE6-4345-B03D-45E601312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912" y="5257800"/>
            <a:ext cx="3587087" cy="16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6968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2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10345002" y="5135880"/>
            <a:ext cx="900751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746212"/>
              </p:ext>
            </p:extLst>
          </p:nvPr>
        </p:nvGraphicFramePr>
        <p:xfrm>
          <a:off x="0" y="521210"/>
          <a:ext cx="9886384" cy="883572"/>
        </p:xfrm>
        <a:graphic>
          <a:graphicData uri="http://schemas.openxmlformats.org/drawingml/2006/table">
            <a:tbl>
              <a:tblPr/>
              <a:tblGrid>
                <a:gridCol w="379897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91129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2946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03225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7899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82511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7738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3614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238871"/>
              </p:ext>
            </p:extLst>
          </p:nvPr>
        </p:nvGraphicFramePr>
        <p:xfrm>
          <a:off x="0" y="1412342"/>
          <a:ext cx="9908275" cy="7393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144">
                  <a:extLst>
                    <a:ext uri="{9D8B030D-6E8A-4147-A177-3AD203B41FA5}">
                      <a16:colId xmlns:a16="http://schemas.microsoft.com/office/drawing/2014/main" val="1981845084"/>
                    </a:ext>
                  </a:extLst>
                </a:gridCol>
                <a:gridCol w="9528131">
                  <a:extLst>
                    <a:ext uri="{9D8B030D-6E8A-4147-A177-3AD203B41FA5}">
                      <a16:colId xmlns:a16="http://schemas.microsoft.com/office/drawing/2014/main" val="1346692399"/>
                    </a:ext>
                  </a:extLst>
                </a:gridCol>
              </a:tblGrid>
              <a:tr h="634822">
                <a:tc>
                  <a:txBody>
                    <a:bodyPr/>
                    <a:lstStyle/>
                    <a:p>
                      <a:pPr algn="ctr" fontAlgn="b"/>
                      <a:endParaRPr lang="ru-RU" sz="1600" b="1" i="1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  <a:p>
                      <a:pPr algn="ctr" fontAlgn="b"/>
                      <a:endParaRPr lang="ru-RU" sz="1600" b="1" i="1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4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сельского хозяйства»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039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93627489"/>
                  </a:ext>
                </a:extLst>
              </a:tr>
            </a:tbl>
          </a:graphicData>
        </a:graphic>
      </p:graphicFrame>
      <p:graphicFrame>
        <p:nvGraphicFramePr>
          <p:cNvPr id="31" name="Таблица 30">
            <a:extLst>
              <a:ext uri="{FF2B5EF4-FFF2-40B4-BE49-F238E27FC236}">
                <a16:creationId xmlns:a16="http://schemas.microsoft.com/office/drawing/2014/main" id="{4762AE21-2043-4A8A-B185-D232963051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816725"/>
              </p:ext>
            </p:extLst>
          </p:nvPr>
        </p:nvGraphicFramePr>
        <p:xfrm>
          <a:off x="1" y="2156346"/>
          <a:ext cx="9906001" cy="19243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04797">
                  <a:extLst>
                    <a:ext uri="{9D8B030D-6E8A-4147-A177-3AD203B41FA5}">
                      <a16:colId xmlns:a16="http://schemas.microsoft.com/office/drawing/2014/main" val="2686870434"/>
                    </a:ext>
                  </a:extLst>
                </a:gridCol>
                <a:gridCol w="726251">
                  <a:extLst>
                    <a:ext uri="{9D8B030D-6E8A-4147-A177-3AD203B41FA5}">
                      <a16:colId xmlns:a16="http://schemas.microsoft.com/office/drawing/2014/main" val="2701478464"/>
                    </a:ext>
                  </a:extLst>
                </a:gridCol>
                <a:gridCol w="726251">
                  <a:extLst>
                    <a:ext uri="{9D8B030D-6E8A-4147-A177-3AD203B41FA5}">
                      <a16:colId xmlns:a16="http://schemas.microsoft.com/office/drawing/2014/main" val="484252577"/>
                    </a:ext>
                  </a:extLst>
                </a:gridCol>
                <a:gridCol w="956129">
                  <a:extLst>
                    <a:ext uri="{9D8B030D-6E8A-4147-A177-3AD203B41FA5}">
                      <a16:colId xmlns:a16="http://schemas.microsoft.com/office/drawing/2014/main" val="3950759771"/>
                    </a:ext>
                  </a:extLst>
                </a:gridCol>
                <a:gridCol w="696210">
                  <a:extLst>
                    <a:ext uri="{9D8B030D-6E8A-4147-A177-3AD203B41FA5}">
                      <a16:colId xmlns:a16="http://schemas.microsoft.com/office/drawing/2014/main" val="3905076268"/>
                    </a:ext>
                  </a:extLst>
                </a:gridCol>
                <a:gridCol w="844494">
                  <a:extLst>
                    <a:ext uri="{9D8B030D-6E8A-4147-A177-3AD203B41FA5}">
                      <a16:colId xmlns:a16="http://schemas.microsoft.com/office/drawing/2014/main" val="850585305"/>
                    </a:ext>
                  </a:extLst>
                </a:gridCol>
                <a:gridCol w="751869">
                  <a:extLst>
                    <a:ext uri="{9D8B030D-6E8A-4147-A177-3AD203B41FA5}">
                      <a16:colId xmlns:a16="http://schemas.microsoft.com/office/drawing/2014/main" val="2022844741"/>
                    </a:ext>
                  </a:extLst>
                </a:gridCol>
              </a:tblGrid>
              <a:tr h="192433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производства продукции сельского хозяйства в хозяйствах всех категорий (в сопоставимых ценах) к предыдущему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139,93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1984030"/>
                  </a:ext>
                </a:extLst>
              </a:tr>
            </a:tbl>
          </a:graphicData>
        </a:graphic>
      </p:graphicFrame>
      <p:pic>
        <p:nvPicPr>
          <p:cNvPr id="4100" name="Picture 4">
            <a:extLst>
              <a:ext uri="{FF2B5EF4-FFF2-40B4-BE49-F238E27FC236}">
                <a16:creationId xmlns:a16="http://schemas.microsoft.com/office/drawing/2014/main" id="{A967025C-9DB0-47D9-AECA-772228F00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80681"/>
            <a:ext cx="5199797" cy="277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61FE9DA8-0CC5-4A92-98F7-37EF2263D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797" y="4080681"/>
            <a:ext cx="4706203" cy="277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024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784177"/>
              </p:ext>
            </p:extLst>
          </p:nvPr>
        </p:nvGraphicFramePr>
        <p:xfrm>
          <a:off x="20548" y="521210"/>
          <a:ext cx="9865836" cy="883572"/>
        </p:xfrm>
        <a:graphic>
          <a:graphicData uri="http://schemas.openxmlformats.org/drawingml/2006/table">
            <a:tbl>
              <a:tblPr/>
              <a:tblGrid>
                <a:gridCol w="416180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149260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57662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07777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36979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76584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33331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614239"/>
              </p:ext>
            </p:extLst>
          </p:nvPr>
        </p:nvGraphicFramePr>
        <p:xfrm>
          <a:off x="0" y="1397283"/>
          <a:ext cx="9905999" cy="18326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3081">
                  <a:extLst>
                    <a:ext uri="{9D8B030D-6E8A-4147-A177-3AD203B41FA5}">
                      <a16:colId xmlns:a16="http://schemas.microsoft.com/office/drawing/2014/main" val="2572060171"/>
                    </a:ext>
                  </a:extLst>
                </a:gridCol>
                <a:gridCol w="5186149">
                  <a:extLst>
                    <a:ext uri="{9D8B030D-6E8A-4147-A177-3AD203B41FA5}">
                      <a16:colId xmlns:a16="http://schemas.microsoft.com/office/drawing/2014/main" val="2128628112"/>
                    </a:ext>
                  </a:extLst>
                </a:gridCol>
                <a:gridCol w="805218">
                  <a:extLst>
                    <a:ext uri="{9D8B030D-6E8A-4147-A177-3AD203B41FA5}">
                      <a16:colId xmlns:a16="http://schemas.microsoft.com/office/drawing/2014/main" val="815197111"/>
                    </a:ext>
                  </a:extLst>
                </a:gridCol>
                <a:gridCol w="709683">
                  <a:extLst>
                    <a:ext uri="{9D8B030D-6E8A-4147-A177-3AD203B41FA5}">
                      <a16:colId xmlns:a16="http://schemas.microsoft.com/office/drawing/2014/main" val="3596401494"/>
                    </a:ext>
                  </a:extLst>
                </a:gridCol>
                <a:gridCol w="736979">
                  <a:extLst>
                    <a:ext uri="{9D8B030D-6E8A-4147-A177-3AD203B41FA5}">
                      <a16:colId xmlns:a16="http://schemas.microsoft.com/office/drawing/2014/main" val="2931462569"/>
                    </a:ext>
                  </a:extLst>
                </a:gridCol>
                <a:gridCol w="655093">
                  <a:extLst>
                    <a:ext uri="{9D8B030D-6E8A-4147-A177-3AD203B41FA5}">
                      <a16:colId xmlns:a16="http://schemas.microsoft.com/office/drawing/2014/main" val="3707146784"/>
                    </a:ext>
                  </a:extLst>
                </a:gridCol>
                <a:gridCol w="670679">
                  <a:extLst>
                    <a:ext uri="{9D8B030D-6E8A-4147-A177-3AD203B41FA5}">
                      <a16:colId xmlns:a16="http://schemas.microsoft.com/office/drawing/2014/main" val="3528016845"/>
                    </a:ext>
                  </a:extLst>
                </a:gridCol>
                <a:gridCol w="719117">
                  <a:extLst>
                    <a:ext uri="{9D8B030D-6E8A-4147-A177-3AD203B41FA5}">
                      <a16:colId xmlns:a16="http://schemas.microsoft.com/office/drawing/2014/main" val="40441504"/>
                    </a:ext>
                  </a:extLst>
                </a:gridCol>
              </a:tblGrid>
              <a:tr h="2810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«Экология и окружающая среда» 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493628"/>
                  </a:ext>
                </a:extLst>
              </a:tr>
              <a:tr h="375795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ликвидированных наиболее опасных объектов накопленного вреда окружающей среде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штука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95033637"/>
                  </a:ext>
                </a:extLst>
              </a:tr>
              <a:tr h="558923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населения, качество жизни которого улучшится в связи с ликвидацией и рекультивацией объектов накопленного вреда окружающей среде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 человек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58836571"/>
                  </a:ext>
                </a:extLst>
              </a:tr>
              <a:tr h="6168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и обеспечение безопасности жизнедеятельности населения»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0839590"/>
                  </a:ext>
                </a:extLst>
              </a:tr>
            </a:tbl>
          </a:graphicData>
        </a:graphic>
      </p:graphicFrame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E5888DEB-6B85-4619-94B3-4CCB7CE8E2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657811"/>
              </p:ext>
            </p:extLst>
          </p:nvPr>
        </p:nvGraphicFramePr>
        <p:xfrm>
          <a:off x="0" y="3207227"/>
          <a:ext cx="9906002" cy="36507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70151">
                  <a:extLst>
                    <a:ext uri="{9D8B030D-6E8A-4147-A177-3AD203B41FA5}">
                      <a16:colId xmlns:a16="http://schemas.microsoft.com/office/drawing/2014/main" val="532120975"/>
                    </a:ext>
                  </a:extLst>
                </a:gridCol>
                <a:gridCol w="759224">
                  <a:extLst>
                    <a:ext uri="{9D8B030D-6E8A-4147-A177-3AD203B41FA5}">
                      <a16:colId xmlns:a16="http://schemas.microsoft.com/office/drawing/2014/main" val="2252455445"/>
                    </a:ext>
                  </a:extLst>
                </a:gridCol>
                <a:gridCol w="690919">
                  <a:extLst>
                    <a:ext uri="{9D8B030D-6E8A-4147-A177-3AD203B41FA5}">
                      <a16:colId xmlns:a16="http://schemas.microsoft.com/office/drawing/2014/main" val="3881064736"/>
                    </a:ext>
                  </a:extLst>
                </a:gridCol>
                <a:gridCol w="724330">
                  <a:extLst>
                    <a:ext uri="{9D8B030D-6E8A-4147-A177-3AD203B41FA5}">
                      <a16:colId xmlns:a16="http://schemas.microsoft.com/office/drawing/2014/main" val="68459363"/>
                    </a:ext>
                  </a:extLst>
                </a:gridCol>
                <a:gridCol w="669663">
                  <a:extLst>
                    <a:ext uri="{9D8B030D-6E8A-4147-A177-3AD203B41FA5}">
                      <a16:colId xmlns:a16="http://schemas.microsoft.com/office/drawing/2014/main" val="3833894521"/>
                    </a:ext>
                  </a:extLst>
                </a:gridCol>
                <a:gridCol w="705610">
                  <a:extLst>
                    <a:ext uri="{9D8B030D-6E8A-4147-A177-3AD203B41FA5}">
                      <a16:colId xmlns:a16="http://schemas.microsoft.com/office/drawing/2014/main" val="1760211664"/>
                    </a:ext>
                  </a:extLst>
                </a:gridCol>
                <a:gridCol w="686105">
                  <a:extLst>
                    <a:ext uri="{9D8B030D-6E8A-4147-A177-3AD203B41FA5}">
                      <a16:colId xmlns:a16="http://schemas.microsoft.com/office/drawing/2014/main" val="2547554255"/>
                    </a:ext>
                  </a:extLst>
                </a:gridCol>
              </a:tblGrid>
              <a:tr h="72414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среднего времени совместного реагирования нескольких экстренных оперативных служб на обращения населения по единому номеру «112» на территории муниципального образования Московской области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92509515"/>
                  </a:ext>
                </a:extLst>
              </a:tr>
              <a:tr h="36590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населения защитными сооружениями гражданской обороны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32391445"/>
                  </a:ext>
                </a:extLst>
              </a:tr>
              <a:tr h="30475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вовлеченности населения в незаконный оборот наркотиков на 100 тыс. населения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2518646"/>
                  </a:ext>
                </a:extLst>
              </a:tr>
              <a:tr h="72414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общего количества видеокамер, введенных в эксплуатацию в систему технологического обеспечения региональной общественной безопасности и оперативного управления «Безопасный регион», не менее чем на 5 % ежегодно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99244358"/>
                  </a:ext>
                </a:extLst>
              </a:tr>
              <a:tr h="38061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общего количества преступлений, совершенных на территории муниципального образования, не менее чем на 3 % ежегодно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58148557"/>
                  </a:ext>
                </a:extLst>
              </a:tr>
              <a:tr h="54502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 значимые объекты оборудованы материально-техническими средствами в соответствии с требованиями антитеррористической защищенности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81714785"/>
                  </a:ext>
                </a:extLst>
              </a:tr>
              <a:tr h="19104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Прирост уровня безопасности людей на водных объектах, расположенных на территории Московской области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245117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6914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676460"/>
              </p:ext>
            </p:extLst>
          </p:nvPr>
        </p:nvGraphicFramePr>
        <p:xfrm>
          <a:off x="18107" y="521210"/>
          <a:ext cx="9868277" cy="883572"/>
        </p:xfrm>
        <a:graphic>
          <a:graphicData uri="http://schemas.openxmlformats.org/drawingml/2006/table">
            <a:tbl>
              <a:tblPr/>
              <a:tblGrid>
                <a:gridCol w="389299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089268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7809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39739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80836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8836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14609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2024 году</a:t>
                      </a:r>
                      <a:r>
                        <a:rPr lang="ru" sz="1000" b="1" baseline="0" dirty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402939"/>
              </p:ext>
            </p:extLst>
          </p:nvPr>
        </p:nvGraphicFramePr>
        <p:xfrm>
          <a:off x="0" y="1404783"/>
          <a:ext cx="9905999" cy="8642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966">
                  <a:extLst>
                    <a:ext uri="{9D8B030D-6E8A-4147-A177-3AD203B41FA5}">
                      <a16:colId xmlns:a16="http://schemas.microsoft.com/office/drawing/2014/main" val="2572060171"/>
                    </a:ext>
                  </a:extLst>
                </a:gridCol>
                <a:gridCol w="9495033">
                  <a:extLst>
                    <a:ext uri="{9D8B030D-6E8A-4147-A177-3AD203B41FA5}">
                      <a16:colId xmlns:a16="http://schemas.microsoft.com/office/drawing/2014/main" val="2128628112"/>
                    </a:ext>
                  </a:extLst>
                </a:gridCol>
              </a:tblGrid>
              <a:tr h="8642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и обеспечение безопасности жизнедеятельности населения»</a:t>
                      </a:r>
                    </a:p>
                    <a:p>
                      <a:pPr algn="ctr" fontAlgn="b"/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9493628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A4BF1E9B-6E18-416F-96A5-C1F51691C6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579470"/>
              </p:ext>
            </p:extLst>
          </p:nvPr>
        </p:nvGraphicFramePr>
        <p:xfrm>
          <a:off x="1" y="2265528"/>
          <a:ext cx="9906000" cy="45924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86399">
                  <a:extLst>
                    <a:ext uri="{9D8B030D-6E8A-4147-A177-3AD203B41FA5}">
                      <a16:colId xmlns:a16="http://schemas.microsoft.com/office/drawing/2014/main" val="667747336"/>
                    </a:ext>
                  </a:extLst>
                </a:gridCol>
                <a:gridCol w="709684">
                  <a:extLst>
                    <a:ext uri="{9D8B030D-6E8A-4147-A177-3AD203B41FA5}">
                      <a16:colId xmlns:a16="http://schemas.microsoft.com/office/drawing/2014/main" val="2767574448"/>
                    </a:ext>
                  </a:extLst>
                </a:gridCol>
                <a:gridCol w="709683">
                  <a:extLst>
                    <a:ext uri="{9D8B030D-6E8A-4147-A177-3AD203B41FA5}">
                      <a16:colId xmlns:a16="http://schemas.microsoft.com/office/drawing/2014/main" val="743190782"/>
                    </a:ext>
                  </a:extLst>
                </a:gridCol>
                <a:gridCol w="777923">
                  <a:extLst>
                    <a:ext uri="{9D8B030D-6E8A-4147-A177-3AD203B41FA5}">
                      <a16:colId xmlns:a16="http://schemas.microsoft.com/office/drawing/2014/main" val="1113466535"/>
                    </a:ext>
                  </a:extLst>
                </a:gridCol>
                <a:gridCol w="750626">
                  <a:extLst>
                    <a:ext uri="{9D8B030D-6E8A-4147-A177-3AD203B41FA5}">
                      <a16:colId xmlns:a16="http://schemas.microsoft.com/office/drawing/2014/main" val="1525150972"/>
                    </a:ext>
                  </a:extLst>
                </a:gridCol>
                <a:gridCol w="736980">
                  <a:extLst>
                    <a:ext uri="{9D8B030D-6E8A-4147-A177-3AD203B41FA5}">
                      <a16:colId xmlns:a16="http://schemas.microsoft.com/office/drawing/2014/main" val="3716282740"/>
                    </a:ext>
                  </a:extLst>
                </a:gridCol>
                <a:gridCol w="734705">
                  <a:extLst>
                    <a:ext uri="{9D8B030D-6E8A-4147-A177-3AD203B41FA5}">
                      <a16:colId xmlns:a16="http://schemas.microsoft.com/office/drawing/2014/main" val="2316305259"/>
                    </a:ext>
                  </a:extLst>
                </a:gridCol>
              </a:tblGrid>
              <a:tr h="48081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числа погибших при пожарах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92,50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87944185"/>
                  </a:ext>
                </a:extLst>
              </a:tr>
              <a:tr h="101514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Укомплектованность резервного фонда материальных ресурсов для ликвидации чрезвычайных ситуаций муниципального характера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91611216"/>
                  </a:ext>
                </a:extLst>
              </a:tr>
              <a:tr h="101514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населения Московской области средствами индивидуальной защиты, медицинскими средствами индивидуальной защиты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5104334"/>
                  </a:ext>
                </a:extLst>
              </a:tr>
              <a:tr h="77594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криминогенности наркомании на 100 тыс. 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14466266"/>
                  </a:ext>
                </a:extLst>
              </a:tr>
              <a:tr h="130541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населения, проживающего или осуществляющего хозяйственную деятельность в границах зоны действия технических средств оповещения (электрических, электронных сирен и мощных акустических систем) муниципальной автоматизированной системы централизованного  оповещения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24924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5145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2869949"/>
            <a:ext cx="9906000" cy="398805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1385180"/>
            <a:ext cx="9906000" cy="1477328"/>
          </a:xfrm>
          <a:prstGeom prst="rect">
            <a:avLst/>
          </a:prstGeom>
          <a:gradFill>
            <a:gsLst>
              <a:gs pos="39000">
                <a:schemeClr val="tx1"/>
              </a:gs>
              <a:gs pos="0">
                <a:srgbClr val="FFFFEB"/>
              </a:gs>
              <a:gs pos="80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</a:t>
            </a:r>
            <a:endParaRPr lang="ru-RU" sz="2000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Inter Medium" panose="020B05020300000000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17830"/>
            <a:ext cx="9905999" cy="830997"/>
          </a:xfrm>
          <a:prstGeom prst="rect">
            <a:avLst/>
          </a:prstGeom>
          <a:gradFill>
            <a:gsLst>
              <a:gs pos="13869">
                <a:schemeClr val="tx1"/>
              </a:gs>
              <a:gs pos="5100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i="1" dirty="0"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ГЛОССАРИЙ</a:t>
            </a:r>
          </a:p>
        </p:txBody>
      </p:sp>
    </p:spTree>
    <p:extLst>
      <p:ext uri="{BB962C8B-B14F-4D97-AF65-F5344CB8AC3E}">
        <p14:creationId xmlns:p14="http://schemas.microsoft.com/office/powerpoint/2010/main" val="406308195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411336"/>
              </p:ext>
            </p:extLst>
          </p:nvPr>
        </p:nvGraphicFramePr>
        <p:xfrm>
          <a:off x="18107" y="521210"/>
          <a:ext cx="9868277" cy="883572"/>
        </p:xfrm>
        <a:graphic>
          <a:graphicData uri="http://schemas.openxmlformats.org/drawingml/2006/table">
            <a:tbl>
              <a:tblPr/>
              <a:tblGrid>
                <a:gridCol w="389299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089268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7809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73731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692496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1404783"/>
          <a:ext cx="9905999" cy="8642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966">
                  <a:extLst>
                    <a:ext uri="{9D8B030D-6E8A-4147-A177-3AD203B41FA5}">
                      <a16:colId xmlns:a16="http://schemas.microsoft.com/office/drawing/2014/main" val="2572060171"/>
                    </a:ext>
                  </a:extLst>
                </a:gridCol>
                <a:gridCol w="9495033">
                  <a:extLst>
                    <a:ext uri="{9D8B030D-6E8A-4147-A177-3AD203B41FA5}">
                      <a16:colId xmlns:a16="http://schemas.microsoft.com/office/drawing/2014/main" val="2128628112"/>
                    </a:ext>
                  </a:extLst>
                </a:gridCol>
              </a:tblGrid>
              <a:tr h="8642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и обеспечение безопасности жизнедеятельности населения»</a:t>
                      </a:r>
                    </a:p>
                    <a:p>
                      <a:pPr algn="ctr" fontAlgn="b"/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9493628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A4BF1E9B-6E18-416F-96A5-C1F51691C6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854696"/>
              </p:ext>
            </p:extLst>
          </p:nvPr>
        </p:nvGraphicFramePr>
        <p:xfrm>
          <a:off x="0" y="2265527"/>
          <a:ext cx="9906001" cy="20492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05450">
                  <a:extLst>
                    <a:ext uri="{9D8B030D-6E8A-4147-A177-3AD203B41FA5}">
                      <a16:colId xmlns:a16="http://schemas.microsoft.com/office/drawing/2014/main" val="667747336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767574448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743190782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val="1113466535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1525150972"/>
                    </a:ext>
                  </a:extLst>
                </a:gridCol>
                <a:gridCol w="638175">
                  <a:extLst>
                    <a:ext uri="{9D8B030D-6E8A-4147-A177-3AD203B41FA5}">
                      <a16:colId xmlns:a16="http://schemas.microsoft.com/office/drawing/2014/main" val="3716282740"/>
                    </a:ext>
                  </a:extLst>
                </a:gridCol>
                <a:gridCol w="733426">
                  <a:extLst>
                    <a:ext uri="{9D8B030D-6E8A-4147-A177-3AD203B41FA5}">
                      <a16:colId xmlns:a16="http://schemas.microsoft.com/office/drawing/2014/main" val="2316305259"/>
                    </a:ext>
                  </a:extLst>
                </a:gridCol>
              </a:tblGrid>
              <a:tr h="37368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кладбищ, соответствующих требованиям Регионального стандарта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905797"/>
                  </a:ext>
                </a:extLst>
              </a:tr>
              <a:tr h="61798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кладбищ, на которых проводятся работы  по содержанию мест захоронений, текущий и капитальный ремонт основных фондов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01099449"/>
                  </a:ext>
                </a:extLst>
              </a:tr>
              <a:tr h="105762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видеокамер, установленных на территории городского округа в рамках муниципальных контрактов на оказание услуг по предоставлению видеоизображения для системы «Безопасный регион» в местах массового скопления людей, на детских игровых, спортивных площадках и социальных объектах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22169803"/>
                  </a:ext>
                </a:extLst>
              </a:tr>
            </a:tbl>
          </a:graphicData>
        </a:graphic>
      </p:graphicFrame>
      <p:pic>
        <p:nvPicPr>
          <p:cNvPr id="7170" name="Picture 2">
            <a:extLst>
              <a:ext uri="{FF2B5EF4-FFF2-40B4-BE49-F238E27FC236}">
                <a16:creationId xmlns:a16="http://schemas.microsoft.com/office/drawing/2014/main" id="{497F21D5-09DC-4CAA-A397-05573325A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3875"/>
            <a:ext cx="2825087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64FCA661-ADB9-4C8D-A0AD-514B27229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126" y="4324350"/>
            <a:ext cx="3474492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ECA81C91-A492-4978-8043-83FB0CAE3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763" y="4333876"/>
            <a:ext cx="3629238" cy="252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490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4000">
                <a:srgbClr val="FFFFEB"/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-1572768" y="8592824"/>
            <a:ext cx="2001762" cy="8178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42731"/>
              </p:ext>
            </p:extLst>
          </p:nvPr>
        </p:nvGraphicFramePr>
        <p:xfrm>
          <a:off x="0" y="435006"/>
          <a:ext cx="9906000" cy="1019184"/>
        </p:xfrm>
        <a:graphic>
          <a:graphicData uri="http://schemas.openxmlformats.org/drawingml/2006/table">
            <a:tbl>
              <a:tblPr/>
              <a:tblGrid>
                <a:gridCol w="398352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3249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3819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09947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4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7172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4821600"/>
              </p:ext>
            </p:extLst>
          </p:nvPr>
        </p:nvGraphicFramePr>
        <p:xfrm>
          <a:off x="-9053" y="1406610"/>
          <a:ext cx="9915052" cy="3089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405">
                  <a:extLst>
                    <a:ext uri="{9D8B030D-6E8A-4147-A177-3AD203B41FA5}">
                      <a16:colId xmlns:a16="http://schemas.microsoft.com/office/drawing/2014/main" val="1014289286"/>
                    </a:ext>
                  </a:extLst>
                </a:gridCol>
                <a:gridCol w="9507647">
                  <a:extLst>
                    <a:ext uri="{9D8B030D-6E8A-4147-A177-3AD203B41FA5}">
                      <a16:colId xmlns:a16="http://schemas.microsoft.com/office/drawing/2014/main" val="3050702929"/>
                    </a:ext>
                  </a:extLst>
                </a:gridCol>
              </a:tblGrid>
              <a:tr h="457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129" marR="4129" marT="41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0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«Жилище»</a:t>
                      </a:r>
                    </a:p>
                  </a:txBody>
                  <a:tcPr marL="4129" marR="4129" marT="41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46824379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AC564B4-824C-4101-AFBE-4B5E50A453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9000107"/>
              </p:ext>
            </p:extLst>
          </p:nvPr>
        </p:nvGraphicFramePr>
        <p:xfrm>
          <a:off x="-2" y="1730139"/>
          <a:ext cx="9906002" cy="40975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18412">
                  <a:extLst>
                    <a:ext uri="{9D8B030D-6E8A-4147-A177-3AD203B41FA5}">
                      <a16:colId xmlns:a16="http://schemas.microsoft.com/office/drawing/2014/main" val="282584608"/>
                    </a:ext>
                  </a:extLst>
                </a:gridCol>
                <a:gridCol w="736979">
                  <a:extLst>
                    <a:ext uri="{9D8B030D-6E8A-4147-A177-3AD203B41FA5}">
                      <a16:colId xmlns:a16="http://schemas.microsoft.com/office/drawing/2014/main" val="253528027"/>
                    </a:ext>
                  </a:extLst>
                </a:gridCol>
                <a:gridCol w="846161">
                  <a:extLst>
                    <a:ext uri="{9D8B030D-6E8A-4147-A177-3AD203B41FA5}">
                      <a16:colId xmlns:a16="http://schemas.microsoft.com/office/drawing/2014/main" val="1189347594"/>
                    </a:ext>
                  </a:extLst>
                </a:gridCol>
                <a:gridCol w="668741">
                  <a:extLst>
                    <a:ext uri="{9D8B030D-6E8A-4147-A177-3AD203B41FA5}">
                      <a16:colId xmlns:a16="http://schemas.microsoft.com/office/drawing/2014/main" val="2845550280"/>
                    </a:ext>
                  </a:extLst>
                </a:gridCol>
                <a:gridCol w="559558">
                  <a:extLst>
                    <a:ext uri="{9D8B030D-6E8A-4147-A177-3AD203B41FA5}">
                      <a16:colId xmlns:a16="http://schemas.microsoft.com/office/drawing/2014/main" val="3504251098"/>
                    </a:ext>
                  </a:extLst>
                </a:gridCol>
                <a:gridCol w="696036">
                  <a:extLst>
                    <a:ext uri="{9D8B030D-6E8A-4147-A177-3AD203B41FA5}">
                      <a16:colId xmlns:a16="http://schemas.microsoft.com/office/drawing/2014/main" val="1278397246"/>
                    </a:ext>
                  </a:extLst>
                </a:gridCol>
                <a:gridCol w="680115">
                  <a:extLst>
                    <a:ext uri="{9D8B030D-6E8A-4147-A177-3AD203B41FA5}">
                      <a16:colId xmlns:a16="http://schemas.microsoft.com/office/drawing/2014/main" val="272436064"/>
                    </a:ext>
                  </a:extLst>
                </a:gridCol>
              </a:tblGrid>
              <a:tr h="37969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жилищного строительства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Миллион квадратных метров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3797414"/>
                  </a:ext>
                </a:extLst>
              </a:tr>
              <a:tr h="35515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свидетельств о праве на получение жилищной субсидии на приобретение жилого помещения или строительство индивидуального жилого дома, выданных многодетным семьям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6703360"/>
                  </a:ext>
                </a:extLst>
              </a:tr>
              <a:tr h="30016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молодых семей, получивших свидетельство о праве на получение социальной выплаты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0567180"/>
                  </a:ext>
                </a:extLst>
              </a:tr>
              <a:tr h="30016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семей, улучшивших жилищные условия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случаев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5513518"/>
                  </a:ext>
                </a:extLst>
              </a:tr>
              <a:tr h="44762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детей-сирот и детей, оставшихся без попечения родителей, лиц из числа детей-сирот и детей, оставшихся без попечения родителей, обеспеченных благоустроенными жилыми помещениями  в отчетном финансовом 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5964188"/>
                  </a:ext>
                </a:extLst>
              </a:tr>
              <a:tr h="103745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уведомлений о соответствии (несоответствии) указанных в уведомлении о планируемом строительстве параметров объекта ИЖС или садового дома установленным параметрам и допустимости размещения объекта ИЖС или садового дома на земельном участке, уведомлений о соответствии (несоответствии) построенных или реконструированных объектов ИЖС или садового дома требованиям законодательства о градостроительной деятельности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11070342"/>
                  </a:ext>
                </a:extLst>
              </a:tr>
              <a:tr h="59507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детей-сирот и детей, оставшихся без попечения родителей, лиц из числа детей-сирот и детей, оставшихся без попечения родителей в возрасте от 18 до 22 лет включительно, реализовавших жилищный сертификат и единовременную социальную выплату в отчетном финансовом 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73748410"/>
                  </a:ext>
                </a:extLst>
              </a:tr>
            </a:tbl>
          </a:graphicData>
        </a:graphic>
      </p:graphicFrame>
      <p:pic>
        <p:nvPicPr>
          <p:cNvPr id="8196" name="Picture 4">
            <a:extLst>
              <a:ext uri="{FF2B5EF4-FFF2-40B4-BE49-F238E27FC236}">
                <a16:creationId xmlns:a16="http://schemas.microsoft.com/office/drawing/2014/main" id="{809EF7BE-5F9F-4FFD-A021-F546D9FD1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5819775"/>
            <a:ext cx="3638551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57DCBDF1-61BB-4B66-84A4-BCA189426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6" y="5848350"/>
            <a:ext cx="3324224" cy="100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0CC37D2E-38A0-4748-B619-07BE2E383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9300"/>
            <a:ext cx="2990850" cy="102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5073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4000">
                <a:srgbClr val="FFFFEB"/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487388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40943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21411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78186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50589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57704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1353219"/>
              </p:ext>
            </p:extLst>
          </p:nvPr>
        </p:nvGraphicFramePr>
        <p:xfrm>
          <a:off x="-9052" y="1314450"/>
          <a:ext cx="9915052" cy="6174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4837">
                  <a:extLst>
                    <a:ext uri="{9D8B030D-6E8A-4147-A177-3AD203B41FA5}">
                      <a16:colId xmlns:a16="http://schemas.microsoft.com/office/drawing/2014/main" val="1014289286"/>
                    </a:ext>
                  </a:extLst>
                </a:gridCol>
                <a:gridCol w="9510215">
                  <a:extLst>
                    <a:ext uri="{9D8B030D-6E8A-4147-A177-3AD203B41FA5}">
                      <a16:colId xmlns:a16="http://schemas.microsoft.com/office/drawing/2014/main" val="3050702929"/>
                    </a:ext>
                  </a:extLst>
                </a:gridCol>
              </a:tblGrid>
              <a:tr h="600076">
                <a:tc>
                  <a:txBody>
                    <a:bodyPr/>
                    <a:lstStyle/>
                    <a:p>
                      <a:pPr algn="ctr" fontAlgn="b"/>
                      <a:endParaRPr lang="ru-RU" sz="1600" b="1" i="1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инженерной инфраструктуры, энергоэффективности»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46824379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27E052E-74EA-46DA-ACBD-976C1DC254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841615"/>
              </p:ext>
            </p:extLst>
          </p:nvPr>
        </p:nvGraphicFramePr>
        <p:xfrm>
          <a:off x="0" y="1910688"/>
          <a:ext cx="9905998" cy="30520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18412">
                  <a:extLst>
                    <a:ext uri="{9D8B030D-6E8A-4147-A177-3AD203B41FA5}">
                      <a16:colId xmlns:a16="http://schemas.microsoft.com/office/drawing/2014/main" val="1273265941"/>
                    </a:ext>
                  </a:extLst>
                </a:gridCol>
                <a:gridCol w="709684">
                  <a:extLst>
                    <a:ext uri="{9D8B030D-6E8A-4147-A177-3AD203B41FA5}">
                      <a16:colId xmlns:a16="http://schemas.microsoft.com/office/drawing/2014/main" val="2940490547"/>
                    </a:ext>
                  </a:extLst>
                </a:gridCol>
                <a:gridCol w="873456">
                  <a:extLst>
                    <a:ext uri="{9D8B030D-6E8A-4147-A177-3AD203B41FA5}">
                      <a16:colId xmlns:a16="http://schemas.microsoft.com/office/drawing/2014/main" val="2008078969"/>
                    </a:ext>
                  </a:extLst>
                </a:gridCol>
                <a:gridCol w="709684">
                  <a:extLst>
                    <a:ext uri="{9D8B030D-6E8A-4147-A177-3AD203B41FA5}">
                      <a16:colId xmlns:a16="http://schemas.microsoft.com/office/drawing/2014/main" val="1101656707"/>
                    </a:ext>
                  </a:extLst>
                </a:gridCol>
                <a:gridCol w="675564">
                  <a:extLst>
                    <a:ext uri="{9D8B030D-6E8A-4147-A177-3AD203B41FA5}">
                      <a16:colId xmlns:a16="http://schemas.microsoft.com/office/drawing/2014/main" val="2450290638"/>
                    </a:ext>
                  </a:extLst>
                </a:gridCol>
                <a:gridCol w="638175">
                  <a:extLst>
                    <a:ext uri="{9D8B030D-6E8A-4147-A177-3AD203B41FA5}">
                      <a16:colId xmlns:a16="http://schemas.microsoft.com/office/drawing/2014/main" val="2394258737"/>
                    </a:ext>
                  </a:extLst>
                </a:gridCol>
                <a:gridCol w="581023">
                  <a:extLst>
                    <a:ext uri="{9D8B030D-6E8A-4147-A177-3AD203B41FA5}">
                      <a16:colId xmlns:a16="http://schemas.microsoft.com/office/drawing/2014/main" val="3163580783"/>
                    </a:ext>
                  </a:extLst>
                </a:gridCol>
              </a:tblGrid>
              <a:tr h="49731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актуальных схем теплоснабжения, водоснабжения и водоотведения, программ комплексного развития систем коммунальной инфраструктуры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71,0 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72,0 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73,0 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39182339"/>
                  </a:ext>
                </a:extLst>
              </a:tr>
              <a:tr h="27833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отремонтированных сетей (участков) водоснабжения, водоотведения, теплоснабжения муниципальной собственности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66859773"/>
                  </a:ext>
                </a:extLst>
              </a:tr>
              <a:tr h="27833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Бережливый учет- оснащенность многоквартирных домов общедомовыми приборами учета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64,97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96942840"/>
                  </a:ext>
                </a:extLst>
              </a:tr>
              <a:tr h="56299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строений, сооружений муниципальной собственности, соответствующих нормальному уровню энергетической эффективности и выше (А, B, C, D)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28,1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81231515"/>
                  </a:ext>
                </a:extLst>
              </a:tr>
              <a:tr h="56299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строений, сооружений органов местного самоуправления и муниципальных учреждений, оснащенных приборами учета потребляемых энергетических ресурсов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79,81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79502202"/>
                  </a:ext>
                </a:extLst>
              </a:tr>
              <a:tr h="40672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Оснащенность многоквартирных домов общедомовыми (коллективными) приборами учета потребляемых энергетических ресурсов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77,0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71874151"/>
                  </a:ext>
                </a:extLst>
              </a:tr>
              <a:tr h="27446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многоквартирных домов с присвоенными классами энергоэффективности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18,27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63965937"/>
                  </a:ext>
                </a:extLst>
              </a:tr>
            </a:tbl>
          </a:graphicData>
        </a:graphic>
      </p:graphicFrame>
      <p:pic>
        <p:nvPicPr>
          <p:cNvPr id="9218" name="Picture 2">
            <a:extLst>
              <a:ext uri="{FF2B5EF4-FFF2-40B4-BE49-F238E27FC236}">
                <a16:creationId xmlns:a16="http://schemas.microsoft.com/office/drawing/2014/main" id="{607BBD59-6292-4074-AACC-7B9310242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990641"/>
            <a:ext cx="5076967" cy="18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5F821821-A448-497F-B272-1AD85F402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319" y="4979624"/>
            <a:ext cx="4842681" cy="187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387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7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645002" y="8578902"/>
            <a:ext cx="1853333" cy="95705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022037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389299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41545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55859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10594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2024 </a:t>
                      </a:r>
                      <a:r>
                        <a:rPr lang="ru" sz="1000" b="1" baseline="0" dirty="0">
                          <a:latin typeface="Times New Roman"/>
                        </a:rPr>
                        <a:t>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698285"/>
              </p:ext>
            </p:extLst>
          </p:nvPr>
        </p:nvGraphicFramePr>
        <p:xfrm>
          <a:off x="0" y="1301863"/>
          <a:ext cx="9906003" cy="2789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0692">
                  <a:extLst>
                    <a:ext uri="{9D8B030D-6E8A-4147-A177-3AD203B41FA5}">
                      <a16:colId xmlns:a16="http://schemas.microsoft.com/office/drawing/2014/main" val="1237685647"/>
                    </a:ext>
                  </a:extLst>
                </a:gridCol>
                <a:gridCol w="9505311">
                  <a:extLst>
                    <a:ext uri="{9D8B030D-6E8A-4147-A177-3AD203B41FA5}">
                      <a16:colId xmlns:a16="http://schemas.microsoft.com/office/drawing/2014/main" val="537065869"/>
                    </a:ext>
                  </a:extLst>
                </a:gridCol>
              </a:tblGrid>
              <a:tr h="2789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18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«Предпринимательство»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48398018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019C0AF-0D2A-4158-A4D0-6C15B66DDC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822757"/>
              </p:ext>
            </p:extLst>
          </p:nvPr>
        </p:nvGraphicFramePr>
        <p:xfrm>
          <a:off x="0" y="1596788"/>
          <a:ext cx="9906001" cy="41247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15000">
                  <a:extLst>
                    <a:ext uri="{9D8B030D-6E8A-4147-A177-3AD203B41FA5}">
                      <a16:colId xmlns:a16="http://schemas.microsoft.com/office/drawing/2014/main" val="209973959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632976860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1142571146"/>
                    </a:ext>
                  </a:extLst>
                </a:gridCol>
                <a:gridCol w="784320">
                  <a:extLst>
                    <a:ext uri="{9D8B030D-6E8A-4147-A177-3AD203B41FA5}">
                      <a16:colId xmlns:a16="http://schemas.microsoft.com/office/drawing/2014/main" val="1896094425"/>
                    </a:ext>
                  </a:extLst>
                </a:gridCol>
                <a:gridCol w="573206">
                  <a:extLst>
                    <a:ext uri="{9D8B030D-6E8A-4147-A177-3AD203B41FA5}">
                      <a16:colId xmlns:a16="http://schemas.microsoft.com/office/drawing/2014/main" val="3891259992"/>
                    </a:ext>
                  </a:extLst>
                </a:gridCol>
                <a:gridCol w="696036">
                  <a:extLst>
                    <a:ext uri="{9D8B030D-6E8A-4147-A177-3AD203B41FA5}">
                      <a16:colId xmlns:a16="http://schemas.microsoft.com/office/drawing/2014/main" val="937832307"/>
                    </a:ext>
                  </a:extLst>
                </a:gridCol>
                <a:gridCol w="680114">
                  <a:extLst>
                    <a:ext uri="{9D8B030D-6E8A-4147-A177-3AD203B41FA5}">
                      <a16:colId xmlns:a16="http://schemas.microsoft.com/office/drawing/2014/main" val="832215858"/>
                    </a:ext>
                  </a:extLst>
                </a:gridCol>
              </a:tblGrid>
              <a:tr h="35458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среднемесячной заработной платы работников организаций, не относящихся к субъектам малого предпринимательства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71990904"/>
                  </a:ext>
                </a:extLst>
              </a:tr>
              <a:tr h="17971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рабочих мест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18273923"/>
                  </a:ext>
                </a:extLst>
              </a:tr>
              <a:tr h="35458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инвестиций, привлеченных в основной капитал (без учета бюджетных инвестиций), на душу населения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рублей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14,99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81100901"/>
                  </a:ext>
                </a:extLst>
              </a:tr>
              <a:tr h="35458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совокупной результативности реализации мероприятий, направленных на развитие конкуренции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82526336"/>
                  </a:ext>
                </a:extLst>
              </a:tr>
              <a:tr h="52946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36,67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37,01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6139790"/>
                  </a:ext>
                </a:extLst>
              </a:tr>
              <a:tr h="17971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субъектов МСП в расчете на 10 тыс. человек населения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235,91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241,43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242,98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244,53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246,08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9200122"/>
                  </a:ext>
                </a:extLst>
              </a:tr>
              <a:tr h="10610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вновь созданных субъектов малого и среднего бизнеса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52715625"/>
                  </a:ext>
                </a:extLst>
              </a:tr>
              <a:tr h="48574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населения площадью торговых объектов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 м. /на 1000 жителей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1277,5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1335,6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1332,6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1361,1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44085612"/>
                  </a:ext>
                </a:extLst>
              </a:tr>
              <a:tr h="48574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населения предприятиями общественного питания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Пос. мест /на 1000 жите­лей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27,47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30,58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27,51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27,53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39150953"/>
                  </a:ext>
                </a:extLst>
              </a:tr>
              <a:tr h="48574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населения предприятиями бытового обслуживания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раб. мест /на 1000 жителей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8,74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12,49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23092539"/>
                  </a:ext>
                </a:extLst>
              </a:tr>
              <a:tr h="22867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обращений по вопросу защиты прав потребителей от общего количества поступивших обращений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33089447"/>
                  </a:ext>
                </a:extLst>
              </a:tr>
            </a:tbl>
          </a:graphicData>
        </a:graphic>
      </p:graphicFrame>
      <p:pic>
        <p:nvPicPr>
          <p:cNvPr id="10242" name="Picture 2">
            <a:extLst>
              <a:ext uri="{FF2B5EF4-FFF2-40B4-BE49-F238E27FC236}">
                <a16:creationId xmlns:a16="http://schemas.microsoft.com/office/drawing/2014/main" id="{D08CD073-378D-4367-AA7B-4E455C5A7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2060"/>
            <a:ext cx="3234519" cy="112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3E752BE4-F1E8-4215-BDBF-E00557CBB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870" y="5732060"/>
            <a:ext cx="3314130" cy="124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4F01C1DF-7433-437F-BF4E-A2E53374F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519" y="5718412"/>
            <a:ext cx="3357350" cy="113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503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25513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64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35426" y="8665346"/>
            <a:ext cx="1867631" cy="111559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499896"/>
              </p:ext>
            </p:extLst>
          </p:nvPr>
        </p:nvGraphicFramePr>
        <p:xfrm>
          <a:off x="0" y="435006"/>
          <a:ext cx="9895438" cy="866854"/>
        </p:xfrm>
        <a:graphic>
          <a:graphicData uri="http://schemas.openxmlformats.org/drawingml/2006/table">
            <a:tbl>
              <a:tblPr/>
              <a:tblGrid>
                <a:gridCol w="40740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132260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25332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60491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5373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67659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24277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4278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932819"/>
              </p:ext>
            </p:extLst>
          </p:nvPr>
        </p:nvGraphicFramePr>
        <p:xfrm>
          <a:off x="0" y="1290502"/>
          <a:ext cx="9913544" cy="6174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405">
                  <a:extLst>
                    <a:ext uri="{9D8B030D-6E8A-4147-A177-3AD203B41FA5}">
                      <a16:colId xmlns:a16="http://schemas.microsoft.com/office/drawing/2014/main" val="1088671169"/>
                    </a:ext>
                  </a:extLst>
                </a:gridCol>
                <a:gridCol w="9506139">
                  <a:extLst>
                    <a:ext uri="{9D8B030D-6E8A-4147-A177-3AD203B41FA5}">
                      <a16:colId xmlns:a16="http://schemas.microsoft.com/office/drawing/2014/main" val="1455377261"/>
                    </a:ext>
                  </a:extLst>
                </a:gridCol>
              </a:tblGrid>
              <a:tr h="4216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0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«Управление имуществом и муниципальными финансами»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4199072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BBF1260-69BD-48D1-AAC2-715793E321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871943"/>
              </p:ext>
            </p:extLst>
          </p:nvPr>
        </p:nvGraphicFramePr>
        <p:xfrm>
          <a:off x="0" y="1937983"/>
          <a:ext cx="9905999" cy="3584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27342">
                  <a:extLst>
                    <a:ext uri="{9D8B030D-6E8A-4147-A177-3AD203B41FA5}">
                      <a16:colId xmlns:a16="http://schemas.microsoft.com/office/drawing/2014/main" val="4074097013"/>
                    </a:ext>
                  </a:extLst>
                </a:gridCol>
                <a:gridCol w="736979">
                  <a:extLst>
                    <a:ext uri="{9D8B030D-6E8A-4147-A177-3AD203B41FA5}">
                      <a16:colId xmlns:a16="http://schemas.microsoft.com/office/drawing/2014/main" val="2481082208"/>
                    </a:ext>
                  </a:extLst>
                </a:gridCol>
                <a:gridCol w="723333">
                  <a:extLst>
                    <a:ext uri="{9D8B030D-6E8A-4147-A177-3AD203B41FA5}">
                      <a16:colId xmlns:a16="http://schemas.microsoft.com/office/drawing/2014/main" val="530318531"/>
                    </a:ext>
                  </a:extLst>
                </a:gridCol>
                <a:gridCol w="805217">
                  <a:extLst>
                    <a:ext uri="{9D8B030D-6E8A-4147-A177-3AD203B41FA5}">
                      <a16:colId xmlns:a16="http://schemas.microsoft.com/office/drawing/2014/main" val="3624473200"/>
                    </a:ext>
                  </a:extLst>
                </a:gridCol>
                <a:gridCol w="627797">
                  <a:extLst>
                    <a:ext uri="{9D8B030D-6E8A-4147-A177-3AD203B41FA5}">
                      <a16:colId xmlns:a16="http://schemas.microsoft.com/office/drawing/2014/main" val="413795564"/>
                    </a:ext>
                  </a:extLst>
                </a:gridCol>
                <a:gridCol w="777922">
                  <a:extLst>
                    <a:ext uri="{9D8B030D-6E8A-4147-A177-3AD203B41FA5}">
                      <a16:colId xmlns:a16="http://schemas.microsoft.com/office/drawing/2014/main" val="4017060928"/>
                    </a:ext>
                  </a:extLst>
                </a:gridCol>
                <a:gridCol w="707409">
                  <a:extLst>
                    <a:ext uri="{9D8B030D-6E8A-4147-A177-3AD203B41FA5}">
                      <a16:colId xmlns:a16="http://schemas.microsoft.com/office/drawing/2014/main" val="4266978853"/>
                    </a:ext>
                  </a:extLst>
                </a:gridCol>
              </a:tblGrid>
              <a:tr h="23250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объектов недвижимого имущества, поставленных на ГКУ по результатам МЗК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67255964"/>
                  </a:ext>
                </a:extLst>
              </a:tr>
              <a:tr h="49306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проведенных аукционов на право заключения договоров аренды земельных участков для субъектов малого и среднего предпринимательства к общему количеству таких торгов</a:t>
                      </a: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8,14</a:t>
                      </a: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92644676"/>
                  </a:ext>
                </a:extLst>
              </a:tr>
              <a:tr h="33108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работы по взысканию задолженности по арендной плате за земельные участки, государственная собственность на которые не разграничена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41929005"/>
                  </a:ext>
                </a:extLst>
              </a:tr>
              <a:tr h="33108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работы по взысканию задолженности по арендной плате за муниципальное имущество и землю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97252476"/>
                  </a:ext>
                </a:extLst>
              </a:tr>
              <a:tr h="35164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 доходов в бюджет муниципального образования от распоряжения земельными участками, государственная собственность на которые не разграничена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87317947"/>
                  </a:ext>
                </a:extLst>
              </a:tr>
              <a:tr h="33121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 доходов в бюджет муниципального образования от распоряжения муниципальным имуществом и землей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5845137"/>
                  </a:ext>
                </a:extLst>
              </a:tr>
              <a:tr h="20492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земельных участков многодетным семьям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67977640"/>
                  </a:ext>
                </a:extLst>
              </a:tr>
              <a:tr h="20492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Проверка использования земель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43808233"/>
                  </a:ext>
                </a:extLst>
              </a:tr>
              <a:tr h="32777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незарегистрированных объектов недвижимого имущества, вовлеченных в налоговый оборот по результатам МЗК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23089463"/>
                  </a:ext>
                </a:extLst>
              </a:tr>
              <a:tr h="15546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Прирост земельного налога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33517816"/>
                  </a:ext>
                </a:extLst>
              </a:tr>
              <a:tr h="30609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работы по расторжению договоров аренды земельных участков и размещению на Инвестиционном портале Московской области»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2110991"/>
                  </a:ext>
                </a:extLst>
              </a:tr>
              <a:tr h="30592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деятельности(оказание услуг) муниципальных органов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3075">
                          <a:srgbClr val="FFFFEB"/>
                        </a:gs>
                        <a:gs pos="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3075">
                          <a:srgbClr val="FFFFEB"/>
                        </a:gs>
                        <a:gs pos="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3075">
                          <a:srgbClr val="FFFFEB"/>
                        </a:gs>
                        <a:gs pos="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3075">
                          <a:srgbClr val="FFFFEB"/>
                        </a:gs>
                        <a:gs pos="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3075">
                          <a:srgbClr val="FFFFEB"/>
                        </a:gs>
                        <a:gs pos="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3075">
                          <a:srgbClr val="FFFFEB"/>
                        </a:gs>
                        <a:gs pos="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3075">
                          <a:srgbClr val="FFFFEB"/>
                        </a:gs>
                        <a:gs pos="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32832520"/>
                  </a:ext>
                </a:extLst>
              </a:tr>
            </a:tbl>
          </a:graphicData>
        </a:graphic>
      </p:graphicFrame>
      <p:pic>
        <p:nvPicPr>
          <p:cNvPr id="11268" name="Picture 4">
            <a:extLst>
              <a:ext uri="{FF2B5EF4-FFF2-40B4-BE49-F238E27FC236}">
                <a16:creationId xmlns:a16="http://schemas.microsoft.com/office/drawing/2014/main" id="{DE308B2E-016E-471B-937D-BA109E1B2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719" y="5581934"/>
            <a:ext cx="3928280" cy="127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0061CA9E-5411-4E03-BF63-6038EB660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5582"/>
            <a:ext cx="2879678" cy="126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>
            <a:extLst>
              <a:ext uri="{FF2B5EF4-FFF2-40B4-BE49-F238E27FC236}">
                <a16:creationId xmlns:a16="http://schemas.microsoft.com/office/drawing/2014/main" id="{60233A54-C7EC-49FE-A04B-9976B5398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194" y="5581934"/>
            <a:ext cx="3119651" cy="127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705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25513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64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15521" y="7985760"/>
            <a:ext cx="153102" cy="4571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225524"/>
              </p:ext>
            </p:extLst>
          </p:nvPr>
        </p:nvGraphicFramePr>
        <p:xfrm>
          <a:off x="0" y="435006"/>
          <a:ext cx="9895438" cy="841344"/>
        </p:xfrm>
        <a:graphic>
          <a:graphicData uri="http://schemas.openxmlformats.org/drawingml/2006/table">
            <a:tbl>
              <a:tblPr/>
              <a:tblGrid>
                <a:gridCol w="40740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04817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26147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94428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64148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06582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24277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4278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6817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6423815"/>
              </p:ext>
            </p:extLst>
          </p:nvPr>
        </p:nvGraphicFramePr>
        <p:xfrm>
          <a:off x="1506" y="1276350"/>
          <a:ext cx="9904494" cy="15093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436">
                  <a:extLst>
                    <a:ext uri="{9D8B030D-6E8A-4147-A177-3AD203B41FA5}">
                      <a16:colId xmlns:a16="http://schemas.microsoft.com/office/drawing/2014/main" val="1088671169"/>
                    </a:ext>
                  </a:extLst>
                </a:gridCol>
                <a:gridCol w="9495058">
                  <a:extLst>
                    <a:ext uri="{9D8B030D-6E8A-4147-A177-3AD203B41FA5}">
                      <a16:colId xmlns:a16="http://schemas.microsoft.com/office/drawing/2014/main" val="1455377261"/>
                    </a:ext>
                  </a:extLst>
                </a:gridCol>
              </a:tblGrid>
              <a:tr h="1509386">
                <a:tc>
                  <a:txBody>
                    <a:bodyPr/>
                    <a:lstStyle/>
                    <a:p>
                      <a:pPr algn="ctr" fontAlgn="b"/>
                      <a:endParaRPr lang="ru-RU" sz="1600" b="1" i="1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0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«Развитие институтов гражданского общества, повышение эффективности местного самоуправления и реализации молодежной политики»</a:t>
                      </a:r>
                    </a:p>
                    <a:p>
                      <a:pPr algn="ctr" fontAlgn="b"/>
                      <a:endParaRPr lang="ru-RU" sz="2000" b="1" i="1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4199072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A1980C4-805C-49C8-8A2E-37608622C8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893633"/>
              </p:ext>
            </p:extLst>
          </p:nvPr>
        </p:nvGraphicFramePr>
        <p:xfrm>
          <a:off x="0" y="2221054"/>
          <a:ext cx="9906000" cy="3227293"/>
        </p:xfrm>
        <a:graphic>
          <a:graphicData uri="http://schemas.openxmlformats.org/drawingml/2006/table">
            <a:tbl>
              <a:tblPr/>
              <a:tblGrid>
                <a:gridCol w="5429250">
                  <a:extLst>
                    <a:ext uri="{9D8B030D-6E8A-4147-A177-3AD203B41FA5}">
                      <a16:colId xmlns:a16="http://schemas.microsoft.com/office/drawing/2014/main" val="90259393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3514506667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436289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736112266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val="1388264245"/>
                    </a:ext>
                  </a:extLst>
                </a:gridCol>
                <a:gridCol w="771809">
                  <a:extLst>
                    <a:ext uri="{9D8B030D-6E8A-4147-A177-3AD203B41FA5}">
                      <a16:colId xmlns:a16="http://schemas.microsoft.com/office/drawing/2014/main" val="555175865"/>
                    </a:ext>
                  </a:extLst>
                </a:gridCol>
                <a:gridCol w="666466">
                  <a:extLst>
                    <a:ext uri="{9D8B030D-6E8A-4147-A177-3AD203B41FA5}">
                      <a16:colId xmlns:a16="http://schemas.microsoft.com/office/drawing/2014/main" val="4192261797"/>
                    </a:ext>
                  </a:extLst>
                </a:gridCol>
              </a:tblGrid>
              <a:tr h="43935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занимающихся добровольческой (волонтерской) деятельностью в городском округе Московской области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15,7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18,3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20,5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21,7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25862242"/>
                  </a:ext>
                </a:extLst>
              </a:tr>
              <a:tr h="48169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молодежи, задействованной в мероприятиях по вовлечению в творческую деятельность, от общего числа молодежи в городском округе Московской области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8433268"/>
                  </a:ext>
                </a:extLst>
              </a:tr>
              <a:tr h="36113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незаконных рекламных конструкций, установленных на территории муниципального образования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83220842"/>
                  </a:ext>
                </a:extLst>
              </a:tr>
              <a:tr h="88989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численность граждан, вовлеченных центрами (сообществами, объединениями) поддержки добровольчества (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волонтерства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на базе образовательных организаций, некоммерческих организаций, муниципальных учреждений в добровольческую (волонтерскую) деятельность в городском округе Московской области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Миллион человек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0,0068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0,007858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0,0080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0,0082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0,0084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57774254"/>
                  </a:ext>
                </a:extLst>
              </a:tr>
              <a:tr h="36113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Информирование населения в средствах массовой информации и социальных сетях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209,7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230,67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253,66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279,02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306,92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9430331"/>
                  </a:ext>
                </a:extLst>
              </a:tr>
              <a:tr h="53738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молодежи, задействованной в мероприятиях по вовлечению в общественную жизнь, от общего числа молодежи в городском округе Московской области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2827018"/>
                  </a:ext>
                </a:extLst>
              </a:tr>
            </a:tbl>
          </a:graphicData>
        </a:graphic>
      </p:graphicFrame>
      <p:pic>
        <p:nvPicPr>
          <p:cNvPr id="12290" name="Picture 2">
            <a:extLst>
              <a:ext uri="{FF2B5EF4-FFF2-40B4-BE49-F238E27FC236}">
                <a16:creationId xmlns:a16="http://schemas.microsoft.com/office/drawing/2014/main" id="{5DBB75A0-9EB8-4698-A200-7DF4CCD3D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57824"/>
            <a:ext cx="2838449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D4C8D212-7BC9-455D-8D18-82908D28F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322" y="5495925"/>
            <a:ext cx="3641679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>
            <a:extLst>
              <a:ext uri="{FF2B5EF4-FFF2-40B4-BE49-F238E27FC236}">
                <a16:creationId xmlns:a16="http://schemas.microsoft.com/office/drawing/2014/main" id="{C6D00896-ADFC-4877-A4F1-D4C83AF74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5" y="5476874"/>
            <a:ext cx="3699539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573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780400"/>
              </p:ext>
            </p:extLst>
          </p:nvPr>
        </p:nvGraphicFramePr>
        <p:xfrm>
          <a:off x="0" y="506445"/>
          <a:ext cx="9906000" cy="857712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82999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08682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4389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55799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707262"/>
              </p:ext>
            </p:extLst>
          </p:nvPr>
        </p:nvGraphicFramePr>
        <p:xfrm>
          <a:off x="0" y="1356189"/>
          <a:ext cx="9905999" cy="9000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3620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9462379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</a:tblGrid>
              <a:tr h="9000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2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</a:p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«Развитие и функционирование дорожно-транспортного комплекса»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54880221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C4DC0AFC-5932-465C-A224-1231206630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791939"/>
              </p:ext>
            </p:extLst>
          </p:nvPr>
        </p:nvGraphicFramePr>
        <p:xfrm>
          <a:off x="0" y="2251881"/>
          <a:ext cx="9905997" cy="25071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63821">
                  <a:extLst>
                    <a:ext uri="{9D8B030D-6E8A-4147-A177-3AD203B41FA5}">
                      <a16:colId xmlns:a16="http://schemas.microsoft.com/office/drawing/2014/main" val="1753839639"/>
                    </a:ext>
                  </a:extLst>
                </a:gridCol>
                <a:gridCol w="851279">
                  <a:extLst>
                    <a:ext uri="{9D8B030D-6E8A-4147-A177-3AD203B41FA5}">
                      <a16:colId xmlns:a16="http://schemas.microsoft.com/office/drawing/2014/main" val="4015062052"/>
                    </a:ext>
                  </a:extLst>
                </a:gridCol>
                <a:gridCol w="745509">
                  <a:extLst>
                    <a:ext uri="{9D8B030D-6E8A-4147-A177-3AD203B41FA5}">
                      <a16:colId xmlns:a16="http://schemas.microsoft.com/office/drawing/2014/main" val="949137726"/>
                    </a:ext>
                  </a:extLst>
                </a:gridCol>
                <a:gridCol w="797541">
                  <a:extLst>
                    <a:ext uri="{9D8B030D-6E8A-4147-A177-3AD203B41FA5}">
                      <a16:colId xmlns:a16="http://schemas.microsoft.com/office/drawing/2014/main" val="69154275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1518693116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456792738"/>
                    </a:ext>
                  </a:extLst>
                </a:gridCol>
                <a:gridCol w="600072">
                  <a:extLst>
                    <a:ext uri="{9D8B030D-6E8A-4147-A177-3AD203B41FA5}">
                      <a16:colId xmlns:a16="http://schemas.microsoft.com/office/drawing/2014/main" val="1443229963"/>
                    </a:ext>
                  </a:extLst>
                </a:gridCol>
              </a:tblGrid>
              <a:tr h="54220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1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автомобильных дорог местного значения, соответствующих нормативным требованиям</a:t>
                      </a:r>
                      <a:endParaRPr lang="ru-RU" sz="11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70423543"/>
                  </a:ext>
                </a:extLst>
              </a:tr>
              <a:tr h="62452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1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погибших в дорожно-транспортных происшествиях, человек на 100 тысяч населения</a:t>
                      </a:r>
                      <a:endParaRPr lang="ru-RU" sz="11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9,48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9,48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40786441"/>
                  </a:ext>
                </a:extLst>
              </a:tr>
              <a:tr h="28074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1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Соблюдение расписания на автобусных маршрутах</a:t>
                      </a:r>
                      <a:endParaRPr lang="ru-RU" sz="11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49684173"/>
                  </a:ext>
                </a:extLst>
              </a:tr>
              <a:tr h="59892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1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Обеспечено выполнения транспортной работы автомобильным транспортом в соответствии с заключенными муниципальными контрактами и договорами на выполнение работ по перевозке пассажиров</a:t>
                      </a:r>
                      <a:endParaRPr lang="ru-RU" sz="11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62152530"/>
                  </a:ext>
                </a:extLst>
              </a:tr>
              <a:tr h="46075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отремонтированных (капитально отремонтированных) автомобильных дорог общего пользования местного значения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м2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58 526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56 405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101 896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85 394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42 126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37796920"/>
                  </a:ext>
                </a:extLst>
              </a:tr>
            </a:tbl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0E46FCD3-926D-4C33-9052-D27EEC5B1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769426"/>
            <a:ext cx="4858603" cy="208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5BFA9C9-0E41-4159-9FE7-1FFE5BF12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602" y="4769427"/>
            <a:ext cx="5047398" cy="208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422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458601"/>
              </p:ext>
            </p:extLst>
          </p:nvPr>
        </p:nvGraphicFramePr>
        <p:xfrm>
          <a:off x="0" y="506445"/>
          <a:ext cx="9906000" cy="858261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1569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1094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436489"/>
              </p:ext>
            </p:extLst>
          </p:nvPr>
        </p:nvGraphicFramePr>
        <p:xfrm>
          <a:off x="0" y="1355330"/>
          <a:ext cx="9906001" cy="55235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0375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5308784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val="1243613896"/>
                    </a:ext>
                  </a:extLst>
                </a:gridCol>
                <a:gridCol w="747584">
                  <a:extLst>
                    <a:ext uri="{9D8B030D-6E8A-4147-A177-3AD203B41FA5}">
                      <a16:colId xmlns:a16="http://schemas.microsoft.com/office/drawing/2014/main" val="195236863"/>
                    </a:ext>
                  </a:extLst>
                </a:gridCol>
                <a:gridCol w="793730">
                  <a:extLst>
                    <a:ext uri="{9D8B030D-6E8A-4147-A177-3AD203B41FA5}">
                      <a16:colId xmlns:a16="http://schemas.microsoft.com/office/drawing/2014/main" val="3333239799"/>
                    </a:ext>
                  </a:extLst>
                </a:gridCol>
                <a:gridCol w="599914">
                  <a:extLst>
                    <a:ext uri="{9D8B030D-6E8A-4147-A177-3AD203B41FA5}">
                      <a16:colId xmlns:a16="http://schemas.microsoft.com/office/drawing/2014/main" val="1588443327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val="3927196885"/>
                    </a:ext>
                  </a:extLst>
                </a:gridCol>
                <a:gridCol w="621202">
                  <a:extLst>
                    <a:ext uri="{9D8B030D-6E8A-4147-A177-3AD203B41FA5}">
                      <a16:colId xmlns:a16="http://schemas.microsoft.com/office/drawing/2014/main" val="4131740725"/>
                    </a:ext>
                  </a:extLst>
                </a:gridCol>
              </a:tblGrid>
              <a:tr h="7205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2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муниципальное образование»</a:t>
                      </a: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254611"/>
                  </a:ext>
                </a:extLst>
              </a:tr>
              <a:tr h="648870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архивных документов, переведенных в электронно-цифровую форму, от общего количества документов, находящихся на хранении в муниципальном архиве муниципального образования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64577355"/>
                  </a:ext>
                </a:extLst>
              </a:tr>
              <a:tr h="601040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архивных документов, хранящихся в муниципальном архиве в нормативных условиях, обеспечивающих их постоянное (вечное) и долговременное хранение, в общем количестве документов в муниципальном архиве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2654931"/>
                  </a:ext>
                </a:extLst>
              </a:tr>
              <a:tr h="648870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архивных фондов муниципального архива, внесенных в общеотраслевую базу данных «Архивный фонд», от общего количества архивных фондов, хранящихся в муниципальном архиве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18332567"/>
                  </a:ext>
                </a:extLst>
              </a:tr>
              <a:tr h="648870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муниципальных (государственных) услуг, предоставленных без нарушения регламентного срока при оказании услуг в электронном виде на региональном портале государственных услуг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9834176"/>
                  </a:ext>
                </a:extLst>
              </a:tr>
              <a:tr h="595079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обращений за получением муниципальных (государственных)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94296744"/>
                  </a:ext>
                </a:extLst>
              </a:tr>
              <a:tr h="648870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35589628"/>
                  </a:ext>
                </a:extLst>
              </a:tr>
              <a:tr h="648870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1970205"/>
                  </a:ext>
                </a:extLst>
              </a:tr>
              <a:tr h="341611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18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электронного юридически значимого документооборота в органах местного самоуправления и подведомственных им учреждениях в Московской области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0898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4829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771219"/>
              </p:ext>
            </p:extLst>
          </p:nvPr>
        </p:nvGraphicFramePr>
        <p:xfrm>
          <a:off x="0" y="506445"/>
          <a:ext cx="9906000" cy="858261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2024 </a:t>
                      </a:r>
                      <a:r>
                        <a:rPr lang="ru" sz="1000" b="1" baseline="0" dirty="0">
                          <a:latin typeface="Times New Roman"/>
                        </a:rPr>
                        <a:t>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863765"/>
              </p:ext>
            </p:extLst>
          </p:nvPr>
        </p:nvGraphicFramePr>
        <p:xfrm>
          <a:off x="0" y="1385182"/>
          <a:ext cx="9905999" cy="6429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4024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9441975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</a:tblGrid>
              <a:tr h="6176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1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1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1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муниципальное образование»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62254611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781B6C6-7899-44B4-9C7A-752FE94B65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36344"/>
              </p:ext>
            </p:extLst>
          </p:nvPr>
        </p:nvGraphicFramePr>
        <p:xfrm>
          <a:off x="0" y="2033516"/>
          <a:ext cx="9905999" cy="48244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72559">
                  <a:extLst>
                    <a:ext uri="{9D8B030D-6E8A-4147-A177-3AD203B41FA5}">
                      <a16:colId xmlns:a16="http://schemas.microsoft.com/office/drawing/2014/main" val="2842613863"/>
                    </a:ext>
                  </a:extLst>
                </a:gridCol>
                <a:gridCol w="958870">
                  <a:extLst>
                    <a:ext uri="{9D8B030D-6E8A-4147-A177-3AD203B41FA5}">
                      <a16:colId xmlns:a16="http://schemas.microsoft.com/office/drawing/2014/main" val="673203225"/>
                    </a:ext>
                  </a:extLst>
                </a:gridCol>
                <a:gridCol w="778212">
                  <a:extLst>
                    <a:ext uri="{9D8B030D-6E8A-4147-A177-3AD203B41FA5}">
                      <a16:colId xmlns:a16="http://schemas.microsoft.com/office/drawing/2014/main" val="199872510"/>
                    </a:ext>
                  </a:extLst>
                </a:gridCol>
                <a:gridCol w="653143">
                  <a:extLst>
                    <a:ext uri="{9D8B030D-6E8A-4147-A177-3AD203B41FA5}">
                      <a16:colId xmlns:a16="http://schemas.microsoft.com/office/drawing/2014/main" val="1681563592"/>
                    </a:ext>
                  </a:extLst>
                </a:gridCol>
                <a:gridCol w="569763">
                  <a:extLst>
                    <a:ext uri="{9D8B030D-6E8A-4147-A177-3AD203B41FA5}">
                      <a16:colId xmlns:a16="http://schemas.microsoft.com/office/drawing/2014/main" val="2363943152"/>
                    </a:ext>
                  </a:extLst>
                </a:gridCol>
                <a:gridCol w="736523">
                  <a:extLst>
                    <a:ext uri="{9D8B030D-6E8A-4147-A177-3AD203B41FA5}">
                      <a16:colId xmlns:a16="http://schemas.microsoft.com/office/drawing/2014/main" val="1043018816"/>
                    </a:ext>
                  </a:extLst>
                </a:gridCol>
                <a:gridCol w="636929">
                  <a:extLst>
                    <a:ext uri="{9D8B030D-6E8A-4147-A177-3AD203B41FA5}">
                      <a16:colId xmlns:a16="http://schemas.microsoft.com/office/drawing/2014/main" val="1289773626"/>
                    </a:ext>
                  </a:extLst>
                </a:gridCol>
              </a:tblGrid>
              <a:tr h="41610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удовлетворенности граждан качеством предоставления государственных и муниципальных услуг в МФЦ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98,49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98,49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98,49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79251508"/>
                  </a:ext>
                </a:extLst>
              </a:tr>
              <a:tr h="82745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57375719"/>
                  </a:ext>
                </a:extLst>
              </a:tr>
              <a:tr h="82745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Стоимостная доля закупаемого и (или) арендуемого ОМСУ муниципального образования Московской области отечественного программного обеспечения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15386790"/>
                  </a:ext>
                </a:extLst>
              </a:tr>
              <a:tr h="150991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защищенных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соответствующих баз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3984208"/>
                  </a:ext>
                </a:extLst>
              </a:tr>
              <a:tr h="62177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4646868"/>
                  </a:ext>
                </a:extLst>
              </a:tr>
              <a:tr h="62177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юридически значимого электронного документооборота в органах местного самоуправления и подведомственных им учреждениях в Московской области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21151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1419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906846"/>
              </p:ext>
            </p:extLst>
          </p:nvPr>
        </p:nvGraphicFramePr>
        <p:xfrm>
          <a:off x="0" y="506445"/>
          <a:ext cx="9906000" cy="858261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81094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27732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4389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59609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 </a:t>
                      </a:r>
                      <a:r>
                        <a:rPr lang="ru" sz="1050" b="1" baseline="0" dirty="0">
                          <a:latin typeface="Times New Roman"/>
                        </a:rPr>
                        <a:t>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1385182"/>
          <a:ext cx="9905999" cy="6429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4024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9441975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</a:tblGrid>
              <a:tr h="6176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1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1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1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муниципальное образование»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62254611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781B6C6-7899-44B4-9C7A-752FE94B65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800215"/>
              </p:ext>
            </p:extLst>
          </p:nvPr>
        </p:nvGraphicFramePr>
        <p:xfrm>
          <a:off x="0" y="2019870"/>
          <a:ext cx="9906000" cy="37333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72560">
                  <a:extLst>
                    <a:ext uri="{9D8B030D-6E8A-4147-A177-3AD203B41FA5}">
                      <a16:colId xmlns:a16="http://schemas.microsoft.com/office/drawing/2014/main" val="2842613863"/>
                    </a:ext>
                  </a:extLst>
                </a:gridCol>
                <a:gridCol w="958870">
                  <a:extLst>
                    <a:ext uri="{9D8B030D-6E8A-4147-A177-3AD203B41FA5}">
                      <a16:colId xmlns:a16="http://schemas.microsoft.com/office/drawing/2014/main" val="673203225"/>
                    </a:ext>
                  </a:extLst>
                </a:gridCol>
                <a:gridCol w="778212">
                  <a:extLst>
                    <a:ext uri="{9D8B030D-6E8A-4147-A177-3AD203B41FA5}">
                      <a16:colId xmlns:a16="http://schemas.microsoft.com/office/drawing/2014/main" val="199872510"/>
                    </a:ext>
                  </a:extLst>
                </a:gridCol>
                <a:gridCol w="738983">
                  <a:extLst>
                    <a:ext uri="{9D8B030D-6E8A-4147-A177-3AD203B41FA5}">
                      <a16:colId xmlns:a16="http://schemas.microsoft.com/office/drawing/2014/main" val="1681563592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363943152"/>
                    </a:ext>
                  </a:extLst>
                </a:gridCol>
                <a:gridCol w="591796">
                  <a:extLst>
                    <a:ext uri="{9D8B030D-6E8A-4147-A177-3AD203B41FA5}">
                      <a16:colId xmlns:a16="http://schemas.microsoft.com/office/drawing/2014/main" val="1043018816"/>
                    </a:ext>
                  </a:extLst>
                </a:gridCol>
                <a:gridCol w="636929">
                  <a:extLst>
                    <a:ext uri="{9D8B030D-6E8A-4147-A177-3AD203B41FA5}">
                      <a16:colId xmlns:a16="http://schemas.microsoft.com/office/drawing/2014/main" val="1289773626"/>
                    </a:ext>
                  </a:extLst>
                </a:gridCol>
              </a:tblGrid>
              <a:tr h="74666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муниципальных (государственных) услуг, предоставленных без нарушения регламентного срока при оказании услуг в электронном виде на региональном портале государственных услуг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14899972"/>
                  </a:ext>
                </a:extLst>
              </a:tr>
              <a:tr h="93225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обращений за получением муниципальных (государственных)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20708392"/>
                  </a:ext>
                </a:extLst>
              </a:tr>
              <a:tr h="111784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Быстро/качественно решаем - Доля сообщений, отправленных на портал «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пользователями 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подтвержденной учётной записью ЕСИА, которые имеют признак повторной отправки, повторного переноса сроков решения, нарушения срока предоставления ответа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0699688"/>
                  </a:ext>
                </a:extLst>
              </a:tr>
              <a:tr h="37547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Образовательные организации обеспечены материально-технической базой для внедрения цифровой образовательной среды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40429447"/>
                  </a:ext>
                </a:extLst>
              </a:tr>
              <a:tr h="56106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домохозяйств, которым обеспечена возможность фиксированного широкополосного доступа к информационно-телекоммуникационной сети «Интернет»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96683865"/>
                  </a:ext>
                </a:extLst>
              </a:tr>
            </a:tbl>
          </a:graphicData>
        </a:graphic>
      </p:graphicFrame>
      <p:pic>
        <p:nvPicPr>
          <p:cNvPr id="4098" name="Picture 2">
            <a:extLst>
              <a:ext uri="{FF2B5EF4-FFF2-40B4-BE49-F238E27FC236}">
                <a16:creationId xmlns:a16="http://schemas.microsoft.com/office/drawing/2014/main" id="{2AED7FB2-FFD4-49E8-ACC4-574962FB6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630" y="5777345"/>
            <a:ext cx="3382369" cy="108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FCB6CE66-3678-438E-846E-C01347024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8" y="5777345"/>
            <a:ext cx="3061648" cy="10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6DA0FF45-18B4-4A4A-8452-665C7904C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36" y="5787735"/>
            <a:ext cx="3518137" cy="107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661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0"/>
            <a:ext cx="9906000" cy="1019592"/>
          </a:xfrm>
          <a:prstGeom prst="roundRect">
            <a:avLst/>
          </a:prstGeom>
          <a:gradFill flip="none" rotWithShape="1">
            <a:gsLst>
              <a:gs pos="13000">
                <a:srgbClr val="FDFFE7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бюджетного процесса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582924869"/>
              </p:ext>
            </p:extLst>
          </p:nvPr>
        </p:nvGraphicFramePr>
        <p:xfrm>
          <a:off x="0" y="884904"/>
          <a:ext cx="4748982" cy="5973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Овал 3"/>
          <p:cNvSpPr/>
          <p:nvPr/>
        </p:nvSpPr>
        <p:spPr>
          <a:xfrm>
            <a:off x="4737584" y="2819400"/>
            <a:ext cx="1943874" cy="1181100"/>
          </a:xfrm>
          <a:prstGeom prst="ellipse">
            <a:avLst/>
          </a:prstGeom>
          <a:gradFill>
            <a:gsLst>
              <a:gs pos="14000">
                <a:srgbClr val="FFFFCC"/>
              </a:gs>
              <a:gs pos="78000">
                <a:schemeClr val="accent6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январь-декабрь</a:t>
            </a:r>
          </a:p>
        </p:txBody>
      </p:sp>
      <p:sp>
        <p:nvSpPr>
          <p:cNvPr id="7" name="Овал 6"/>
          <p:cNvSpPr/>
          <p:nvPr/>
        </p:nvSpPr>
        <p:spPr>
          <a:xfrm>
            <a:off x="4810312" y="1104900"/>
            <a:ext cx="1952752" cy="1130300"/>
          </a:xfrm>
          <a:prstGeom prst="ellipse">
            <a:avLst/>
          </a:prstGeom>
          <a:gradFill>
            <a:gsLst>
              <a:gs pos="12000">
                <a:srgbClr val="FDFFE7"/>
              </a:gs>
              <a:gs pos="74000">
                <a:schemeClr val="accent3">
                  <a:lumMod val="40000"/>
                  <a:lumOff val="60000"/>
                </a:schemeClr>
              </a:gs>
              <a:gs pos="4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январь-май</a:t>
            </a:r>
          </a:p>
        </p:txBody>
      </p:sp>
      <p:sp>
        <p:nvSpPr>
          <p:cNvPr id="9" name="Овал 8"/>
          <p:cNvSpPr/>
          <p:nvPr/>
        </p:nvSpPr>
        <p:spPr>
          <a:xfrm>
            <a:off x="4771177" y="4368800"/>
            <a:ext cx="1892174" cy="1231901"/>
          </a:xfrm>
          <a:prstGeom prst="ellipse">
            <a:avLst/>
          </a:prstGeom>
          <a:gradFill>
            <a:gsLst>
              <a:gs pos="25000">
                <a:schemeClr val="accent1">
                  <a:lumMod val="20000"/>
                  <a:lumOff val="80000"/>
                </a:schemeClr>
              </a:gs>
              <a:gs pos="78000">
                <a:schemeClr val="accent2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август-ноябрь</a:t>
            </a:r>
          </a:p>
        </p:txBody>
      </p:sp>
      <p:sp>
        <p:nvSpPr>
          <p:cNvPr id="10" name="Овал 9"/>
          <p:cNvSpPr/>
          <p:nvPr/>
        </p:nvSpPr>
        <p:spPr>
          <a:xfrm>
            <a:off x="4744016" y="5778500"/>
            <a:ext cx="1928388" cy="1079500"/>
          </a:xfrm>
          <a:prstGeom prst="ellipse">
            <a:avLst/>
          </a:prstGeom>
          <a:gradFill>
            <a:gsLst>
              <a:gs pos="0">
                <a:schemeClr val="tx1"/>
              </a:gs>
              <a:gs pos="55000">
                <a:schemeClr val="accent4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ноябрь-декабрь</a:t>
            </a:r>
          </a:p>
        </p:txBody>
      </p:sp>
      <p:sp useBgFill="1">
        <p:nvSpPr>
          <p:cNvPr id="11" name="Прямоугольник 10"/>
          <p:cNvSpPr/>
          <p:nvPr/>
        </p:nvSpPr>
        <p:spPr>
          <a:xfrm>
            <a:off x="6858000" y="1054100"/>
            <a:ext cx="2959100" cy="1754326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подготовка и составление отчетности об исполнении бюджета за предыдущий год. Готовится проект решения Совета депутатов об исполнении бюджета, направляемый для проверки в контрольно-счетную палату, назначаются публичные слушания и по итогу отчет выносится на утверждение Советом депутатов городского округа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58000" y="2819400"/>
            <a:ext cx="2959100" cy="1754326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текущего года организуется Финансовым управлением Администрации Талдомского городского округа на основе сводной бюджетной росписи и кассового плана. Бюджет исполняется по доходам, расходам и источникам финансирования дефицита бюджета на основе принципов единства кассы и подведомственности расходов</a:t>
            </a:r>
          </a:p>
        </p:txBody>
      </p:sp>
      <p:sp>
        <p:nvSpPr>
          <p:cNvPr id="14" name="Прямоугольник 13"/>
          <p:cNvSpPr/>
          <p:nvPr/>
        </p:nvSpPr>
        <p:spPr>
          <a:xfrm rot="10800000" flipV="1">
            <a:off x="6858000" y="5971373"/>
            <a:ext cx="2952750" cy="769441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Подготовленный проект бюджета вносится в Совет депутатов  Талдомского городского округа, рассматривается и утверждается до начала очередного финансового года</a:t>
            </a:r>
          </a:p>
        </p:txBody>
      </p:sp>
      <p:sp>
        <p:nvSpPr>
          <p:cNvPr id="15" name="Прямоугольник 14"/>
          <p:cNvSpPr/>
          <p:nvPr/>
        </p:nvSpPr>
        <p:spPr>
          <a:xfrm rot="10800000" flipV="1">
            <a:off x="6858000" y="4578589"/>
            <a:ext cx="2959100" cy="1384995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Составляется прогноз социально-экономического развития, определяются основные характеристики бюджета на очередной финансовый год и плановый период, налоговая, бюджетная и долговая политика на предстоящий трехлетний период </a:t>
            </a:r>
          </a:p>
        </p:txBody>
      </p:sp>
      <p:sp>
        <p:nvSpPr>
          <p:cNvPr id="13" name="Стрелка вниз 12"/>
          <p:cNvSpPr/>
          <p:nvPr/>
        </p:nvSpPr>
        <p:spPr>
          <a:xfrm rot="18909284">
            <a:off x="3149984" y="2418017"/>
            <a:ext cx="529664" cy="942270"/>
          </a:xfrm>
          <a:prstGeom prst="downArrow">
            <a:avLst>
              <a:gd name="adj1" fmla="val 49734"/>
              <a:gd name="adj2" fmla="val 50000"/>
            </a:avLst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5"/>
          </a:p>
        </p:txBody>
      </p:sp>
      <p:sp>
        <p:nvSpPr>
          <p:cNvPr id="18" name="Стрелка вниз 17"/>
          <p:cNvSpPr/>
          <p:nvPr/>
        </p:nvSpPr>
        <p:spPr>
          <a:xfrm rot="7459497">
            <a:off x="1073573" y="4537294"/>
            <a:ext cx="541218" cy="886826"/>
          </a:xfrm>
          <a:prstGeom prst="downArrow">
            <a:avLst>
              <a:gd name="adj1" fmla="val 49734"/>
              <a:gd name="adj2" fmla="val 50000"/>
            </a:avLst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5"/>
          </a:p>
        </p:txBody>
      </p:sp>
      <p:sp>
        <p:nvSpPr>
          <p:cNvPr id="20" name="Стрелка вниз 19"/>
          <p:cNvSpPr/>
          <p:nvPr/>
        </p:nvSpPr>
        <p:spPr>
          <a:xfrm rot="3466697">
            <a:off x="3186222" y="4478301"/>
            <a:ext cx="605826" cy="1023220"/>
          </a:xfrm>
          <a:prstGeom prst="downArrow">
            <a:avLst>
              <a:gd name="adj1" fmla="val 49734"/>
              <a:gd name="adj2" fmla="val 50000"/>
            </a:avLst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5"/>
          </a:p>
        </p:txBody>
      </p:sp>
    </p:spTree>
    <p:extLst>
      <p:ext uri="{BB962C8B-B14F-4D97-AF65-F5344CB8AC3E}">
        <p14:creationId xmlns:p14="http://schemas.microsoft.com/office/powerpoint/2010/main" val="151798393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881007"/>
              </p:ext>
            </p:extLst>
          </p:nvPr>
        </p:nvGraphicFramePr>
        <p:xfrm>
          <a:off x="9054" y="398792"/>
          <a:ext cx="9895110" cy="854084"/>
        </p:xfrm>
        <a:graphic>
          <a:graphicData uri="http://schemas.openxmlformats.org/drawingml/2006/table">
            <a:tbl>
              <a:tblPr/>
              <a:tblGrid>
                <a:gridCol w="43456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1438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14812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66338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92500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696871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32843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 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0159684"/>
              </p:ext>
            </p:extLst>
          </p:nvPr>
        </p:nvGraphicFramePr>
        <p:xfrm>
          <a:off x="1" y="1253448"/>
          <a:ext cx="9906000" cy="9301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0375">
                  <a:extLst>
                    <a:ext uri="{9D8B030D-6E8A-4147-A177-3AD203B41FA5}">
                      <a16:colId xmlns:a16="http://schemas.microsoft.com/office/drawing/2014/main" val="1988138043"/>
                    </a:ext>
                  </a:extLst>
                </a:gridCol>
                <a:gridCol w="9455625">
                  <a:extLst>
                    <a:ext uri="{9D8B030D-6E8A-4147-A177-3AD203B41FA5}">
                      <a16:colId xmlns:a16="http://schemas.microsoft.com/office/drawing/2014/main" val="27934653"/>
                    </a:ext>
                  </a:extLst>
                </a:gridCol>
              </a:tblGrid>
              <a:tr h="9301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4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«Архитектура и градостроительство»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3275379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8C6C9B2-7E25-4729-BB09-5EBF484D16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682918"/>
              </p:ext>
            </p:extLst>
          </p:nvPr>
        </p:nvGraphicFramePr>
        <p:xfrm>
          <a:off x="0" y="2169994"/>
          <a:ext cx="9906000" cy="2214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59355">
                  <a:extLst>
                    <a:ext uri="{9D8B030D-6E8A-4147-A177-3AD203B41FA5}">
                      <a16:colId xmlns:a16="http://schemas.microsoft.com/office/drawing/2014/main" val="3653383434"/>
                    </a:ext>
                  </a:extLst>
                </a:gridCol>
                <a:gridCol w="660495">
                  <a:extLst>
                    <a:ext uri="{9D8B030D-6E8A-4147-A177-3AD203B41FA5}">
                      <a16:colId xmlns:a16="http://schemas.microsoft.com/office/drawing/2014/main" val="2716658371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387110644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511596503"/>
                    </a:ext>
                  </a:extLst>
                </a:gridCol>
                <a:gridCol w="655772">
                  <a:extLst>
                    <a:ext uri="{9D8B030D-6E8A-4147-A177-3AD203B41FA5}">
                      <a16:colId xmlns:a16="http://schemas.microsoft.com/office/drawing/2014/main" val="3442626943"/>
                    </a:ext>
                  </a:extLst>
                </a:gridCol>
                <a:gridCol w="600082">
                  <a:extLst>
                    <a:ext uri="{9D8B030D-6E8A-4147-A177-3AD203B41FA5}">
                      <a16:colId xmlns:a16="http://schemas.microsoft.com/office/drawing/2014/main" val="1124440351"/>
                    </a:ext>
                  </a:extLst>
                </a:gridCol>
                <a:gridCol w="639621">
                  <a:extLst>
                    <a:ext uri="{9D8B030D-6E8A-4147-A177-3AD203B41FA5}">
                      <a16:colId xmlns:a16="http://schemas.microsoft.com/office/drawing/2014/main" val="2589755026"/>
                    </a:ext>
                  </a:extLst>
                </a:gridCol>
              </a:tblGrid>
              <a:tr h="55667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актуальными документами территориального планирования и градостроительного зонирования городского округа Московской области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83572320"/>
                  </a:ext>
                </a:extLst>
              </a:tr>
              <a:tr h="110137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решений по вопросам присвоения (аннулирования) адресов, согласования переустройства и (или) перепланировки помещений в многоквартирном доме, завершения работ по переустройству и (или) перепланировки помещений в многоквартирном доме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68166043"/>
                  </a:ext>
                </a:extLst>
              </a:tr>
              <a:tr h="55667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ликвидированных самовольных, недостроенных и аварийных объектов на территории городского округа, единиц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7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18215365"/>
                  </a:ext>
                </a:extLst>
              </a:tr>
            </a:tbl>
          </a:graphicData>
        </a:graphic>
      </p:graphicFrame>
      <p:pic>
        <p:nvPicPr>
          <p:cNvPr id="5124" name="Picture 4">
            <a:extLst>
              <a:ext uri="{FF2B5EF4-FFF2-40B4-BE49-F238E27FC236}">
                <a16:creationId xmlns:a16="http://schemas.microsoft.com/office/drawing/2014/main" id="{E0957E9F-9E82-4D75-8B1D-0415B8BE1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194" y="4351662"/>
            <a:ext cx="5008727" cy="250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1AAA8D24-5A50-47CA-9578-49137F218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329628"/>
            <a:ext cx="4913195" cy="252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80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943354"/>
              </p:ext>
            </p:extLst>
          </p:nvPr>
        </p:nvGraphicFramePr>
        <p:xfrm>
          <a:off x="9054" y="398792"/>
          <a:ext cx="9896946" cy="854084"/>
        </p:xfrm>
        <a:graphic>
          <a:graphicData uri="http://schemas.openxmlformats.org/drawingml/2006/table">
            <a:tbl>
              <a:tblPr/>
              <a:tblGrid>
                <a:gridCol w="494380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64177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832513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13606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3342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 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815013"/>
              </p:ext>
            </p:extLst>
          </p:nvPr>
        </p:nvGraphicFramePr>
        <p:xfrm>
          <a:off x="0" y="1253450"/>
          <a:ext cx="9906001" cy="57283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3161">
                  <a:extLst>
                    <a:ext uri="{9D8B030D-6E8A-4147-A177-3AD203B41FA5}">
                      <a16:colId xmlns:a16="http://schemas.microsoft.com/office/drawing/2014/main" val="1988138043"/>
                    </a:ext>
                  </a:extLst>
                </a:gridCol>
                <a:gridCol w="4638397">
                  <a:extLst>
                    <a:ext uri="{9D8B030D-6E8A-4147-A177-3AD203B41FA5}">
                      <a16:colId xmlns:a16="http://schemas.microsoft.com/office/drawing/2014/main" val="27934653"/>
                    </a:ext>
                  </a:extLst>
                </a:gridCol>
                <a:gridCol w="887105">
                  <a:extLst>
                    <a:ext uri="{9D8B030D-6E8A-4147-A177-3AD203B41FA5}">
                      <a16:colId xmlns:a16="http://schemas.microsoft.com/office/drawing/2014/main" val="2283880720"/>
                    </a:ext>
                  </a:extLst>
                </a:gridCol>
                <a:gridCol w="725038">
                  <a:extLst>
                    <a:ext uri="{9D8B030D-6E8A-4147-A177-3AD203B41FA5}">
                      <a16:colId xmlns:a16="http://schemas.microsoft.com/office/drawing/2014/main" val="117652602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445092647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774712888"/>
                    </a:ext>
                  </a:extLst>
                </a:gridCol>
                <a:gridCol w="764559">
                  <a:extLst>
                    <a:ext uri="{9D8B030D-6E8A-4147-A177-3AD203B41FA5}">
                      <a16:colId xmlns:a16="http://schemas.microsoft.com/office/drawing/2014/main" val="3450677485"/>
                    </a:ext>
                  </a:extLst>
                </a:gridCol>
                <a:gridCol w="816591">
                  <a:extLst>
                    <a:ext uri="{9D8B030D-6E8A-4147-A177-3AD203B41FA5}">
                      <a16:colId xmlns:a16="http://schemas.microsoft.com/office/drawing/2014/main" val="2632059858"/>
                    </a:ext>
                  </a:extLst>
                </a:gridCol>
              </a:tblGrid>
              <a:tr h="6764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</a:t>
                      </a:r>
                    </a:p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«Формирование современной комфортной городской среды»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4384342"/>
                  </a:ext>
                </a:extLst>
              </a:tr>
              <a:tr h="210048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дворовых территорий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79590494"/>
                  </a:ext>
                </a:extLst>
              </a:tr>
              <a:tr h="409699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дворовых территорий за счет средств муниципального образования Московской области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42092492"/>
                  </a:ext>
                </a:extLst>
              </a:tr>
              <a:tr h="210048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общественных территорий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20378624"/>
                  </a:ext>
                </a:extLst>
              </a:tr>
              <a:tr h="371243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замененных 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светильников наружного освещения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49603176"/>
                  </a:ext>
                </a:extLst>
              </a:tr>
              <a:tr h="204849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отремонтированных подъездов в МКД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698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Установка шкафов управления наружным освещением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1478625"/>
                  </a:ext>
                </a:extLst>
              </a:tr>
              <a:tr h="371243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освещенности территорий общественного пользования вне пределов городской черты на конец года, не менее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32,83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20909596"/>
                  </a:ext>
                </a:extLst>
              </a:tr>
              <a:tr h="554342">
                <a:tc gridSpan="2">
                  <a:txBody>
                    <a:bodyPr/>
                    <a:lstStyle/>
                    <a:p>
                      <a:pPr marL="457200" marR="0" lvl="1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Уровень освещенности территорий общественного пользования  в пределах городской черты на конец года, не менее</a:t>
                      </a:r>
                    </a:p>
                    <a:p>
                      <a:pPr lvl="1"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6669719"/>
                  </a:ext>
                </a:extLst>
              </a:tr>
              <a:tr h="571960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и отремонтированных пешеходных коммуникаций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35166987"/>
                  </a:ext>
                </a:extLst>
              </a:tr>
              <a:tr h="299243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установленных детских  игровых площадок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40455529"/>
                  </a:ext>
                </a:extLst>
              </a:tr>
              <a:tr h="528708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Благоустроены зоны для досуга и отдыха в парках культуры и отдыха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6667430"/>
                  </a:ext>
                </a:extLst>
              </a:tr>
              <a:tr h="950885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Обеспечено содержание дворовых территорий и общественных пространств, содержанных за счет бюджетных средств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1607 105,7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1 607 105,7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1 607 105,7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1 607 105,7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1 607 105,7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880518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0552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4028126"/>
              </p:ext>
            </p:extLst>
          </p:nvPr>
        </p:nvGraphicFramePr>
        <p:xfrm>
          <a:off x="9054" y="398792"/>
          <a:ext cx="9896946" cy="854084"/>
        </p:xfrm>
        <a:graphic>
          <a:graphicData uri="http://schemas.openxmlformats.org/drawingml/2006/table">
            <a:tbl>
              <a:tblPr/>
              <a:tblGrid>
                <a:gridCol w="43456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1438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09471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06782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0769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92500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696871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34679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 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303634"/>
              </p:ext>
            </p:extLst>
          </p:nvPr>
        </p:nvGraphicFramePr>
        <p:xfrm>
          <a:off x="-1" y="1253448"/>
          <a:ext cx="9906000" cy="6348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6729">
                  <a:extLst>
                    <a:ext uri="{9D8B030D-6E8A-4147-A177-3AD203B41FA5}">
                      <a16:colId xmlns:a16="http://schemas.microsoft.com/office/drawing/2014/main" val="1988138043"/>
                    </a:ext>
                  </a:extLst>
                </a:gridCol>
                <a:gridCol w="9469271">
                  <a:extLst>
                    <a:ext uri="{9D8B030D-6E8A-4147-A177-3AD203B41FA5}">
                      <a16:colId xmlns:a16="http://schemas.microsoft.com/office/drawing/2014/main" val="27934653"/>
                    </a:ext>
                  </a:extLst>
                </a:gridCol>
              </a:tblGrid>
              <a:tr h="6348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«Формирование современной комфортной городской среды»</a:t>
                      </a: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4384342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4FDB9C1-FC20-4CCC-834D-59DEF79CFE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868115"/>
              </p:ext>
            </p:extLst>
          </p:nvPr>
        </p:nvGraphicFramePr>
        <p:xfrm>
          <a:off x="0" y="1873182"/>
          <a:ext cx="9906001" cy="23866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73003">
                  <a:extLst>
                    <a:ext uri="{9D8B030D-6E8A-4147-A177-3AD203B41FA5}">
                      <a16:colId xmlns:a16="http://schemas.microsoft.com/office/drawing/2014/main" val="2458128676"/>
                    </a:ext>
                  </a:extLst>
                </a:gridCol>
                <a:gridCol w="723047">
                  <a:extLst>
                    <a:ext uri="{9D8B030D-6E8A-4147-A177-3AD203B41FA5}">
                      <a16:colId xmlns:a16="http://schemas.microsoft.com/office/drawing/2014/main" val="29264022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338210749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3761894255"/>
                    </a:ext>
                  </a:extLst>
                </a:gridCol>
                <a:gridCol w="597090">
                  <a:extLst>
                    <a:ext uri="{9D8B030D-6E8A-4147-A177-3AD203B41FA5}">
                      <a16:colId xmlns:a16="http://schemas.microsoft.com/office/drawing/2014/main" val="3327252397"/>
                    </a:ext>
                  </a:extLst>
                </a:gridCol>
                <a:gridCol w="655092">
                  <a:extLst>
                    <a:ext uri="{9D8B030D-6E8A-4147-A177-3AD203B41FA5}">
                      <a16:colId xmlns:a16="http://schemas.microsoft.com/office/drawing/2014/main" val="80077631"/>
                    </a:ext>
                  </a:extLst>
                </a:gridCol>
                <a:gridCol w="652819">
                  <a:extLst>
                    <a:ext uri="{9D8B030D-6E8A-4147-A177-3AD203B41FA5}">
                      <a16:colId xmlns:a16="http://schemas.microsoft.com/office/drawing/2014/main" val="3107857711"/>
                    </a:ext>
                  </a:extLst>
                </a:gridCol>
              </a:tblGrid>
              <a:tr h="54724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Реализованы проекты победителей Всероссийского конкурса лучших проектов создания комфортной городской среды в малых городах и исторических поселениях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31414158"/>
                  </a:ext>
                </a:extLst>
              </a:tr>
              <a:tr h="85199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принявших участие в решении вопросов развития городской среды, от общего количества граждан в возрасте от 14 лет, проживающих в муниципальных образованиях, на территориях которых реализуются проекты по созданию комфортной городской среды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81785754"/>
                  </a:ext>
                </a:extLst>
              </a:tr>
              <a:tr h="98009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Модернизация детских, игровых площадок, установленных ранее с привлечением средств бюджета Московской области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68421424"/>
                  </a:ext>
                </a:extLst>
              </a:tr>
            </a:tbl>
          </a:graphicData>
        </a:graphic>
      </p:graphicFrame>
      <p:pic>
        <p:nvPicPr>
          <p:cNvPr id="4098" name="Picture 2">
            <a:extLst>
              <a:ext uri="{FF2B5EF4-FFF2-40B4-BE49-F238E27FC236}">
                <a16:creationId xmlns:a16="http://schemas.microsoft.com/office/drawing/2014/main" id="{CBCFE716-B48D-4C09-9A26-C0B43B8D8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777" y="4274544"/>
            <a:ext cx="4827224" cy="258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82D13199-46F1-480A-9BB3-D71F07816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273626"/>
            <a:ext cx="5089794" cy="258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713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1600">
                <a:srgbClr val="FFFFEB"/>
              </a:gs>
              <a:gs pos="8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283682"/>
              </p:ext>
            </p:extLst>
          </p:nvPr>
        </p:nvGraphicFramePr>
        <p:xfrm>
          <a:off x="0" y="1300728"/>
          <a:ext cx="9906000" cy="8029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1319">
                  <a:extLst>
                    <a:ext uri="{9D8B030D-6E8A-4147-A177-3AD203B41FA5}">
                      <a16:colId xmlns:a16="http://schemas.microsoft.com/office/drawing/2014/main" val="2970123435"/>
                    </a:ext>
                  </a:extLst>
                </a:gridCol>
                <a:gridCol w="9414681">
                  <a:extLst>
                    <a:ext uri="{9D8B030D-6E8A-4147-A177-3AD203B41FA5}">
                      <a16:colId xmlns:a16="http://schemas.microsoft.com/office/drawing/2014/main" val="1515144427"/>
                    </a:ext>
                  </a:extLst>
                </a:gridCol>
              </a:tblGrid>
              <a:tr h="8029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18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«Строительство и капитальный ремонт объектов социальной инфраструктуры»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0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36549970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07380"/>
              </p:ext>
            </p:extLst>
          </p:nvPr>
        </p:nvGraphicFramePr>
        <p:xfrm>
          <a:off x="0" y="533398"/>
          <a:ext cx="9906000" cy="919470"/>
        </p:xfrm>
        <a:graphic>
          <a:graphicData uri="http://schemas.openxmlformats.org/drawingml/2006/table">
            <a:tbl>
              <a:tblPr/>
              <a:tblGrid>
                <a:gridCol w="494832">
                  <a:extLst>
                    <a:ext uri="{9D8B030D-6E8A-4147-A177-3AD203B41FA5}">
                      <a16:colId xmlns:a16="http://schemas.microsoft.com/office/drawing/2014/main" val="1462439809"/>
                    </a:ext>
                  </a:extLst>
                </a:gridCol>
                <a:gridCol w="4971020">
                  <a:extLst>
                    <a:ext uri="{9D8B030D-6E8A-4147-A177-3AD203B41FA5}">
                      <a16:colId xmlns:a16="http://schemas.microsoft.com/office/drawing/2014/main" val="1459620151"/>
                    </a:ext>
                  </a:extLst>
                </a:gridCol>
                <a:gridCol w="811658">
                  <a:extLst>
                    <a:ext uri="{9D8B030D-6E8A-4147-A177-3AD203B41FA5}">
                      <a16:colId xmlns:a16="http://schemas.microsoft.com/office/drawing/2014/main" val="992617174"/>
                    </a:ext>
                  </a:extLst>
                </a:gridCol>
                <a:gridCol w="747380">
                  <a:extLst>
                    <a:ext uri="{9D8B030D-6E8A-4147-A177-3AD203B41FA5}">
                      <a16:colId xmlns:a16="http://schemas.microsoft.com/office/drawing/2014/main" val="531776185"/>
                    </a:ext>
                  </a:extLst>
                </a:gridCol>
                <a:gridCol w="740416">
                  <a:extLst>
                    <a:ext uri="{9D8B030D-6E8A-4147-A177-3AD203B41FA5}">
                      <a16:colId xmlns:a16="http://schemas.microsoft.com/office/drawing/2014/main" val="2194990693"/>
                    </a:ext>
                  </a:extLst>
                </a:gridCol>
                <a:gridCol w="668431">
                  <a:extLst>
                    <a:ext uri="{9D8B030D-6E8A-4147-A177-3AD203B41FA5}">
                      <a16:colId xmlns:a16="http://schemas.microsoft.com/office/drawing/2014/main" val="3137629151"/>
                    </a:ext>
                  </a:extLst>
                </a:gridCol>
                <a:gridCol w="710263">
                  <a:extLst>
                    <a:ext uri="{9D8B030D-6E8A-4147-A177-3AD203B41FA5}">
                      <a16:colId xmlns:a16="http://schemas.microsoft.com/office/drawing/2014/main" val="92815795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852216847"/>
                    </a:ext>
                  </a:extLst>
                </a:gridCol>
              </a:tblGrid>
              <a:tr h="445569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78312334"/>
                  </a:ext>
                </a:extLst>
              </a:tr>
              <a:tr h="27833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 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57144076"/>
                  </a:ext>
                </a:extLst>
              </a:tr>
              <a:tr h="195568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30035518"/>
                  </a:ext>
                </a:extLst>
              </a:tr>
            </a:tbl>
          </a:graphicData>
        </a:graphic>
      </p:graphicFrame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AC132332-ECCE-4E07-80FB-8CDC814CB2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036297"/>
              </p:ext>
            </p:extLst>
          </p:nvPr>
        </p:nvGraphicFramePr>
        <p:xfrm>
          <a:off x="0" y="2101756"/>
          <a:ext cx="9906000" cy="6823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31809">
                  <a:extLst>
                    <a:ext uri="{9D8B030D-6E8A-4147-A177-3AD203B41FA5}">
                      <a16:colId xmlns:a16="http://schemas.microsoft.com/office/drawing/2014/main" val="4060554097"/>
                    </a:ext>
                  </a:extLst>
                </a:gridCol>
                <a:gridCol w="832513">
                  <a:extLst>
                    <a:ext uri="{9D8B030D-6E8A-4147-A177-3AD203B41FA5}">
                      <a16:colId xmlns:a16="http://schemas.microsoft.com/office/drawing/2014/main" val="2024208379"/>
                    </a:ext>
                  </a:extLst>
                </a:gridCol>
                <a:gridCol w="764275">
                  <a:extLst>
                    <a:ext uri="{9D8B030D-6E8A-4147-A177-3AD203B41FA5}">
                      <a16:colId xmlns:a16="http://schemas.microsoft.com/office/drawing/2014/main" val="4093013536"/>
                    </a:ext>
                  </a:extLst>
                </a:gridCol>
                <a:gridCol w="723331">
                  <a:extLst>
                    <a:ext uri="{9D8B030D-6E8A-4147-A177-3AD203B41FA5}">
                      <a16:colId xmlns:a16="http://schemas.microsoft.com/office/drawing/2014/main" val="3680179649"/>
                    </a:ext>
                  </a:extLst>
                </a:gridCol>
                <a:gridCol w="655093">
                  <a:extLst>
                    <a:ext uri="{9D8B030D-6E8A-4147-A177-3AD203B41FA5}">
                      <a16:colId xmlns:a16="http://schemas.microsoft.com/office/drawing/2014/main" val="1166507171"/>
                    </a:ext>
                  </a:extLst>
                </a:gridCol>
                <a:gridCol w="696036">
                  <a:extLst>
                    <a:ext uri="{9D8B030D-6E8A-4147-A177-3AD203B41FA5}">
                      <a16:colId xmlns:a16="http://schemas.microsoft.com/office/drawing/2014/main" val="3868570717"/>
                    </a:ext>
                  </a:extLst>
                </a:gridCol>
                <a:gridCol w="802943">
                  <a:extLst>
                    <a:ext uri="{9D8B030D-6E8A-4147-A177-3AD203B41FA5}">
                      <a16:colId xmlns:a16="http://schemas.microsoft.com/office/drawing/2014/main" val="1472326032"/>
                    </a:ext>
                  </a:extLst>
                </a:gridCol>
              </a:tblGrid>
              <a:tr h="68238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введенных в эксплуатацию объектов  образования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Единца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33136802"/>
                  </a:ext>
                </a:extLst>
              </a:tr>
            </a:tbl>
          </a:graphicData>
        </a:graphic>
      </p:graphicFrame>
      <p:pic>
        <p:nvPicPr>
          <p:cNvPr id="3074" name="Picture 2">
            <a:extLst>
              <a:ext uri="{FF2B5EF4-FFF2-40B4-BE49-F238E27FC236}">
                <a16:creationId xmlns:a16="http://schemas.microsoft.com/office/drawing/2014/main" id="{7C9320B3-8368-4779-86CE-51E8F8BD9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7791"/>
            <a:ext cx="9906000" cy="406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780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1600">
                <a:srgbClr val="FFFFEB"/>
              </a:gs>
              <a:gs pos="8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80734"/>
              </p:ext>
            </p:extLst>
          </p:nvPr>
        </p:nvGraphicFramePr>
        <p:xfrm>
          <a:off x="0" y="1300728"/>
          <a:ext cx="9906000" cy="8029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4967">
                  <a:extLst>
                    <a:ext uri="{9D8B030D-6E8A-4147-A177-3AD203B41FA5}">
                      <a16:colId xmlns:a16="http://schemas.microsoft.com/office/drawing/2014/main" val="2970123435"/>
                    </a:ext>
                  </a:extLst>
                </a:gridCol>
                <a:gridCol w="9401033">
                  <a:extLst>
                    <a:ext uri="{9D8B030D-6E8A-4147-A177-3AD203B41FA5}">
                      <a16:colId xmlns:a16="http://schemas.microsoft.com/office/drawing/2014/main" val="1515144427"/>
                    </a:ext>
                  </a:extLst>
                </a:gridCol>
              </a:tblGrid>
              <a:tr h="8029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2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«Переселение граждан из аварийного жилищного фонда»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0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36549970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107482"/>
              </p:ext>
            </p:extLst>
          </p:nvPr>
        </p:nvGraphicFramePr>
        <p:xfrm>
          <a:off x="0" y="533398"/>
          <a:ext cx="9906000" cy="919470"/>
        </p:xfrm>
        <a:graphic>
          <a:graphicData uri="http://schemas.openxmlformats.org/drawingml/2006/table">
            <a:tbl>
              <a:tblPr/>
              <a:tblGrid>
                <a:gridCol w="494832">
                  <a:extLst>
                    <a:ext uri="{9D8B030D-6E8A-4147-A177-3AD203B41FA5}">
                      <a16:colId xmlns:a16="http://schemas.microsoft.com/office/drawing/2014/main" val="1462439809"/>
                    </a:ext>
                  </a:extLst>
                </a:gridCol>
                <a:gridCol w="4971020">
                  <a:extLst>
                    <a:ext uri="{9D8B030D-6E8A-4147-A177-3AD203B41FA5}">
                      <a16:colId xmlns:a16="http://schemas.microsoft.com/office/drawing/2014/main" val="1459620151"/>
                    </a:ext>
                  </a:extLst>
                </a:gridCol>
                <a:gridCol w="811658">
                  <a:extLst>
                    <a:ext uri="{9D8B030D-6E8A-4147-A177-3AD203B41FA5}">
                      <a16:colId xmlns:a16="http://schemas.microsoft.com/office/drawing/2014/main" val="992617174"/>
                    </a:ext>
                  </a:extLst>
                </a:gridCol>
                <a:gridCol w="747380">
                  <a:extLst>
                    <a:ext uri="{9D8B030D-6E8A-4147-A177-3AD203B41FA5}">
                      <a16:colId xmlns:a16="http://schemas.microsoft.com/office/drawing/2014/main" val="531776185"/>
                    </a:ext>
                  </a:extLst>
                </a:gridCol>
                <a:gridCol w="740416">
                  <a:extLst>
                    <a:ext uri="{9D8B030D-6E8A-4147-A177-3AD203B41FA5}">
                      <a16:colId xmlns:a16="http://schemas.microsoft.com/office/drawing/2014/main" val="2194990693"/>
                    </a:ext>
                  </a:extLst>
                </a:gridCol>
                <a:gridCol w="668431">
                  <a:extLst>
                    <a:ext uri="{9D8B030D-6E8A-4147-A177-3AD203B41FA5}">
                      <a16:colId xmlns:a16="http://schemas.microsoft.com/office/drawing/2014/main" val="3137629151"/>
                    </a:ext>
                  </a:extLst>
                </a:gridCol>
                <a:gridCol w="710263">
                  <a:extLst>
                    <a:ext uri="{9D8B030D-6E8A-4147-A177-3AD203B41FA5}">
                      <a16:colId xmlns:a16="http://schemas.microsoft.com/office/drawing/2014/main" val="92815795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852216847"/>
                    </a:ext>
                  </a:extLst>
                </a:gridCol>
              </a:tblGrid>
              <a:tr h="445569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78312334"/>
                  </a:ext>
                </a:extLst>
              </a:tr>
              <a:tr h="27833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 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57144076"/>
                  </a:ext>
                </a:extLst>
              </a:tr>
              <a:tr h="195568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30035518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358BEB1B-80B1-45CE-8395-BBE29F78F6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110443"/>
              </p:ext>
            </p:extLst>
          </p:nvPr>
        </p:nvGraphicFramePr>
        <p:xfrm>
          <a:off x="0" y="2101756"/>
          <a:ext cx="9906000" cy="20915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31809">
                  <a:extLst>
                    <a:ext uri="{9D8B030D-6E8A-4147-A177-3AD203B41FA5}">
                      <a16:colId xmlns:a16="http://schemas.microsoft.com/office/drawing/2014/main" val="3091820719"/>
                    </a:ext>
                  </a:extLst>
                </a:gridCol>
                <a:gridCol w="832513">
                  <a:extLst>
                    <a:ext uri="{9D8B030D-6E8A-4147-A177-3AD203B41FA5}">
                      <a16:colId xmlns:a16="http://schemas.microsoft.com/office/drawing/2014/main" val="1662107662"/>
                    </a:ext>
                  </a:extLst>
                </a:gridCol>
                <a:gridCol w="736979">
                  <a:extLst>
                    <a:ext uri="{9D8B030D-6E8A-4147-A177-3AD203B41FA5}">
                      <a16:colId xmlns:a16="http://schemas.microsoft.com/office/drawing/2014/main" val="1199929528"/>
                    </a:ext>
                  </a:extLst>
                </a:gridCol>
                <a:gridCol w="750627">
                  <a:extLst>
                    <a:ext uri="{9D8B030D-6E8A-4147-A177-3AD203B41FA5}">
                      <a16:colId xmlns:a16="http://schemas.microsoft.com/office/drawing/2014/main" val="2799810684"/>
                    </a:ext>
                  </a:extLst>
                </a:gridCol>
                <a:gridCol w="655093">
                  <a:extLst>
                    <a:ext uri="{9D8B030D-6E8A-4147-A177-3AD203B41FA5}">
                      <a16:colId xmlns:a16="http://schemas.microsoft.com/office/drawing/2014/main" val="1417372922"/>
                    </a:ext>
                  </a:extLst>
                </a:gridCol>
                <a:gridCol w="696036">
                  <a:extLst>
                    <a:ext uri="{9D8B030D-6E8A-4147-A177-3AD203B41FA5}">
                      <a16:colId xmlns:a16="http://schemas.microsoft.com/office/drawing/2014/main" val="1536276334"/>
                    </a:ext>
                  </a:extLst>
                </a:gridCol>
                <a:gridCol w="802943">
                  <a:extLst>
                    <a:ext uri="{9D8B030D-6E8A-4147-A177-3AD203B41FA5}">
                      <a16:colId xmlns:a16="http://schemas.microsoft.com/office/drawing/2014/main" val="737886106"/>
                    </a:ext>
                  </a:extLst>
                </a:gridCol>
              </a:tblGrid>
              <a:tr h="53110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квадратных метров расселенного аварийного жилищного фонда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квадратных метров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42975783"/>
                  </a:ext>
                </a:extLst>
              </a:tr>
              <a:tr h="35692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расселенных из аварийного жилищного фонда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человек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80191051"/>
                  </a:ext>
                </a:extLst>
              </a:tr>
              <a:tr h="57956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расселенных из непригодного для проживания жилищного фонда, признанного аварийными после 01.01.2017 года, расселенного по Подпрограмме 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83073010"/>
                  </a:ext>
                </a:extLst>
              </a:tr>
              <a:tr h="57956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квадратных метров непригодного для проживания жилищного фонда, признанного аварийными после 01.01.2017 года, расселенного по Подпрограмме 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квадратных метров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14550269"/>
                  </a:ext>
                </a:extLst>
              </a:tr>
            </a:tbl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272D8390-78BC-4A59-A17C-477A9FB35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910" y="4200525"/>
            <a:ext cx="4788091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CDC235B-78B4-4664-A2D2-D9B8E482E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10050"/>
            <a:ext cx="5117909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459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2023-2028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764410"/>
              </p:ext>
            </p:extLst>
          </p:nvPr>
        </p:nvGraphicFramePr>
        <p:xfrm>
          <a:off x="1" y="1085849"/>
          <a:ext cx="9906000" cy="58662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8414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279617">
                  <a:extLst>
                    <a:ext uri="{9D8B030D-6E8A-4147-A177-3AD203B41FA5}">
                      <a16:colId xmlns:a16="http://schemas.microsoft.com/office/drawing/2014/main" val="1010632247"/>
                    </a:ext>
                  </a:extLst>
                </a:gridCol>
                <a:gridCol w="1517476">
                  <a:extLst>
                    <a:ext uri="{9D8B030D-6E8A-4147-A177-3AD203B41FA5}">
                      <a16:colId xmlns:a16="http://schemas.microsoft.com/office/drawing/2014/main" val="947957409"/>
                    </a:ext>
                  </a:extLst>
                </a:gridCol>
                <a:gridCol w="667821">
                  <a:extLst>
                    <a:ext uri="{9D8B030D-6E8A-4147-A177-3AD203B41FA5}">
                      <a16:colId xmlns:a16="http://schemas.microsoft.com/office/drawing/2014/main" val="3866088486"/>
                    </a:ext>
                  </a:extLst>
                </a:gridCol>
                <a:gridCol w="206425">
                  <a:extLst>
                    <a:ext uri="{9D8B030D-6E8A-4147-A177-3AD203B41FA5}">
                      <a16:colId xmlns:a16="http://schemas.microsoft.com/office/drawing/2014/main" val="2465923228"/>
                    </a:ext>
                  </a:extLst>
                </a:gridCol>
                <a:gridCol w="561700">
                  <a:extLst>
                    <a:ext uri="{9D8B030D-6E8A-4147-A177-3AD203B41FA5}">
                      <a16:colId xmlns:a16="http://schemas.microsoft.com/office/drawing/2014/main" val="172507198"/>
                    </a:ext>
                  </a:extLst>
                </a:gridCol>
                <a:gridCol w="850995">
                  <a:extLst>
                    <a:ext uri="{9D8B030D-6E8A-4147-A177-3AD203B41FA5}">
                      <a16:colId xmlns:a16="http://schemas.microsoft.com/office/drawing/2014/main" val="1850299021"/>
                    </a:ext>
                  </a:extLst>
                </a:gridCol>
                <a:gridCol w="617867">
                  <a:extLst>
                    <a:ext uri="{9D8B030D-6E8A-4147-A177-3AD203B41FA5}">
                      <a16:colId xmlns:a16="http://schemas.microsoft.com/office/drawing/2014/main" val="830822327"/>
                    </a:ext>
                  </a:extLst>
                </a:gridCol>
                <a:gridCol w="618438">
                  <a:extLst>
                    <a:ext uri="{9D8B030D-6E8A-4147-A177-3AD203B41FA5}">
                      <a16:colId xmlns:a16="http://schemas.microsoft.com/office/drawing/2014/main" val="2283596102"/>
                    </a:ext>
                  </a:extLst>
                </a:gridCol>
                <a:gridCol w="669384">
                  <a:extLst>
                    <a:ext uri="{9D8B030D-6E8A-4147-A177-3AD203B41FA5}">
                      <a16:colId xmlns:a16="http://schemas.microsoft.com/office/drawing/2014/main" val="3484574396"/>
                    </a:ext>
                  </a:extLst>
                </a:gridCol>
                <a:gridCol w="633295">
                  <a:extLst>
                    <a:ext uri="{9D8B030D-6E8A-4147-A177-3AD203B41FA5}">
                      <a16:colId xmlns:a16="http://schemas.microsoft.com/office/drawing/2014/main" val="880475635"/>
                    </a:ext>
                  </a:extLst>
                </a:gridCol>
                <a:gridCol w="744568">
                  <a:extLst>
                    <a:ext uri="{9D8B030D-6E8A-4147-A177-3AD203B41FA5}">
                      <a16:colId xmlns:a16="http://schemas.microsoft.com/office/drawing/2014/main" val="2283007513"/>
                    </a:ext>
                  </a:extLst>
                </a:gridCol>
              </a:tblGrid>
              <a:tr h="445614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9186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u="none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u="none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u="none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u="none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u="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036075">
                <a:tc gridSpan="12">
                  <a:txBody>
                    <a:bodyPr/>
                    <a:lstStyle/>
                    <a:p>
                      <a:pPr algn="ctr"/>
                      <a:r>
                        <a:rPr lang="ru-RU" sz="3200" b="1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«Культура и туризм»</a:t>
                      </a:r>
                    </a:p>
                    <a:p>
                      <a:pPr algn="l"/>
                      <a:endParaRPr lang="ru-RU" sz="14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465925">
                <a:tc>
                  <a:txBody>
                    <a:bodyPr/>
                    <a:lstStyle/>
                    <a:p>
                      <a:pPr algn="ctr"/>
                      <a:r>
                        <a:rPr lang="ru-RU" sz="1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поддержка отрасли культуры (Модернизация библиотек в части комплектования книжных фондов муниципальных общественных библиотек)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Читатели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</a:t>
                      </a:r>
                      <a:r>
                        <a:rPr lang="ru-RU" sz="1200" b="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главы Талдомского городского округа Московской области от  29.03.2024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618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Талдомского городского округа «Культура и туризм» на 2023-2027 годы в новой редакции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 (с изменениями)</a:t>
                      </a:r>
                      <a:r>
                        <a:rPr lang="ru-RU" sz="1200" b="0" u="none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u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050" b="1" i="1" u="non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r>
                        <a:rPr lang="ru-RU" sz="1050" b="1" i="1" u="non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133 014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354,46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u="non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354,46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u="non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050" b="1" i="1" u="non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133 014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50" b="1" i="1" u="non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050" b="1" i="1" u="non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354,46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u="non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u="non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133 014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u="non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u="non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354,46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u="non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u="non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133 014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u="non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u="non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354,46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8A3EE0-493D-4CE9-B8EC-2813AE58F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889" y="4316506"/>
            <a:ext cx="4100112" cy="264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74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2023-2028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457848"/>
              </p:ext>
            </p:extLst>
          </p:nvPr>
        </p:nvGraphicFramePr>
        <p:xfrm>
          <a:off x="0" y="1085849"/>
          <a:ext cx="9915562" cy="5837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2237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291115">
                  <a:extLst>
                    <a:ext uri="{9D8B030D-6E8A-4147-A177-3AD203B41FA5}">
                      <a16:colId xmlns:a16="http://schemas.microsoft.com/office/drawing/2014/main" val="1010632247"/>
                    </a:ext>
                  </a:extLst>
                </a:gridCol>
                <a:gridCol w="1531111">
                  <a:extLst>
                    <a:ext uri="{9D8B030D-6E8A-4147-A177-3AD203B41FA5}">
                      <a16:colId xmlns:a16="http://schemas.microsoft.com/office/drawing/2014/main" val="947957409"/>
                    </a:ext>
                  </a:extLst>
                </a:gridCol>
                <a:gridCol w="673822">
                  <a:extLst>
                    <a:ext uri="{9D8B030D-6E8A-4147-A177-3AD203B41FA5}">
                      <a16:colId xmlns:a16="http://schemas.microsoft.com/office/drawing/2014/main" val="3866088486"/>
                    </a:ext>
                  </a:extLst>
                </a:gridCol>
                <a:gridCol w="695580">
                  <a:extLst>
                    <a:ext uri="{9D8B030D-6E8A-4147-A177-3AD203B41FA5}">
                      <a16:colId xmlns:a16="http://schemas.microsoft.com/office/drawing/2014/main" val="2465923228"/>
                    </a:ext>
                  </a:extLst>
                </a:gridCol>
                <a:gridCol w="674868">
                  <a:extLst>
                    <a:ext uri="{9D8B030D-6E8A-4147-A177-3AD203B41FA5}">
                      <a16:colId xmlns:a16="http://schemas.microsoft.com/office/drawing/2014/main" val="1850299021"/>
                    </a:ext>
                  </a:extLst>
                </a:gridCol>
                <a:gridCol w="807192">
                  <a:extLst>
                    <a:ext uri="{9D8B030D-6E8A-4147-A177-3AD203B41FA5}">
                      <a16:colId xmlns:a16="http://schemas.microsoft.com/office/drawing/2014/main" val="1860750224"/>
                    </a:ext>
                  </a:extLst>
                </a:gridCol>
                <a:gridCol w="623995">
                  <a:extLst>
                    <a:ext uri="{9D8B030D-6E8A-4147-A177-3AD203B41FA5}">
                      <a16:colId xmlns:a16="http://schemas.microsoft.com/office/drawing/2014/main" val="2283596102"/>
                    </a:ext>
                  </a:extLst>
                </a:gridCol>
                <a:gridCol w="675399">
                  <a:extLst>
                    <a:ext uri="{9D8B030D-6E8A-4147-A177-3AD203B41FA5}">
                      <a16:colId xmlns:a16="http://schemas.microsoft.com/office/drawing/2014/main" val="3484574396"/>
                    </a:ext>
                  </a:extLst>
                </a:gridCol>
                <a:gridCol w="638985">
                  <a:extLst>
                    <a:ext uri="{9D8B030D-6E8A-4147-A177-3AD203B41FA5}">
                      <a16:colId xmlns:a16="http://schemas.microsoft.com/office/drawing/2014/main" val="880475635"/>
                    </a:ext>
                  </a:extLst>
                </a:gridCol>
                <a:gridCol w="751258">
                  <a:extLst>
                    <a:ext uri="{9D8B030D-6E8A-4147-A177-3AD203B41FA5}">
                      <a16:colId xmlns:a16="http://schemas.microsoft.com/office/drawing/2014/main" val="2283007513"/>
                    </a:ext>
                  </a:extLst>
                </a:gridCol>
              </a:tblGrid>
              <a:tr h="445614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9186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007500">
                <a:tc gridSpan="11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46592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подвоза обучающихся к месту обучения в муниципальные общеобразовательные организации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Московской области за счет средств местного бюджета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 (с изменениями)</a:t>
                      </a:r>
                      <a:r>
                        <a:rPr lang="ru-RU" sz="1200" b="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190,0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234,0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787" y="4470400"/>
            <a:ext cx="4166213" cy="24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324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2023-2028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826001"/>
              </p:ext>
            </p:extLst>
          </p:nvPr>
        </p:nvGraphicFramePr>
        <p:xfrm>
          <a:off x="0" y="1117599"/>
          <a:ext cx="9906000" cy="5740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3328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911438">
                  <a:extLst>
                    <a:ext uri="{9D8B030D-6E8A-4147-A177-3AD203B41FA5}">
                      <a16:colId xmlns:a16="http://schemas.microsoft.com/office/drawing/2014/main" val="538586828"/>
                    </a:ext>
                  </a:extLst>
                </a:gridCol>
                <a:gridCol w="1607247">
                  <a:extLst>
                    <a:ext uri="{9D8B030D-6E8A-4147-A177-3AD203B41FA5}">
                      <a16:colId xmlns:a16="http://schemas.microsoft.com/office/drawing/2014/main" val="1345688147"/>
                    </a:ext>
                  </a:extLst>
                </a:gridCol>
                <a:gridCol w="687427">
                  <a:extLst>
                    <a:ext uri="{9D8B030D-6E8A-4147-A177-3AD203B41FA5}">
                      <a16:colId xmlns:a16="http://schemas.microsoft.com/office/drawing/2014/main" val="2146362065"/>
                    </a:ext>
                  </a:extLst>
                </a:gridCol>
                <a:gridCol w="770263">
                  <a:extLst>
                    <a:ext uri="{9D8B030D-6E8A-4147-A177-3AD203B41FA5}">
                      <a16:colId xmlns:a16="http://schemas.microsoft.com/office/drawing/2014/main" val="3738524157"/>
                    </a:ext>
                  </a:extLst>
                </a:gridCol>
                <a:gridCol w="602446">
                  <a:extLst>
                    <a:ext uri="{9D8B030D-6E8A-4147-A177-3AD203B41FA5}">
                      <a16:colId xmlns:a16="http://schemas.microsoft.com/office/drawing/2014/main" val="4120039923"/>
                    </a:ext>
                  </a:extLst>
                </a:gridCol>
                <a:gridCol w="726610">
                  <a:extLst>
                    <a:ext uri="{9D8B030D-6E8A-4147-A177-3AD203B41FA5}">
                      <a16:colId xmlns:a16="http://schemas.microsoft.com/office/drawing/2014/main" val="4163480728"/>
                    </a:ext>
                  </a:extLst>
                </a:gridCol>
                <a:gridCol w="573595">
                  <a:extLst>
                    <a:ext uri="{9D8B030D-6E8A-4147-A177-3AD203B41FA5}">
                      <a16:colId xmlns:a16="http://schemas.microsoft.com/office/drawing/2014/main" val="894154506"/>
                    </a:ext>
                  </a:extLst>
                </a:gridCol>
                <a:gridCol w="784988">
                  <a:extLst>
                    <a:ext uri="{9D8B030D-6E8A-4147-A177-3AD203B41FA5}">
                      <a16:colId xmlns:a16="http://schemas.microsoft.com/office/drawing/2014/main" val="434874668"/>
                    </a:ext>
                  </a:extLst>
                </a:gridCol>
                <a:gridCol w="564383">
                  <a:extLst>
                    <a:ext uri="{9D8B030D-6E8A-4147-A177-3AD203B41FA5}">
                      <a16:colId xmlns:a16="http://schemas.microsoft.com/office/drawing/2014/main" val="4201875273"/>
                    </a:ext>
                  </a:extLst>
                </a:gridCol>
                <a:gridCol w="844275">
                  <a:extLst>
                    <a:ext uri="{9D8B030D-6E8A-4147-A177-3AD203B41FA5}">
                      <a16:colId xmlns:a16="http://schemas.microsoft.com/office/drawing/2014/main" val="3101420974"/>
                    </a:ext>
                  </a:extLst>
                </a:gridCol>
              </a:tblGrid>
              <a:tr h="554984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9558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963572">
                <a:tc gridSpan="11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2660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Финансовое обеспечение выплаты компенсации родительской платы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присмотр и уход</a:t>
                      </a:r>
                    </a:p>
                    <a:p>
                      <a:pPr algn="ctr"/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 детьми, осваивающими образовательные программы дошкольного образования в организациях, осуществляющую образовательную деятельность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Родители детей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 изменениями)</a:t>
                      </a:r>
                      <a:endParaRPr lang="ru-RU" sz="1200" b="0" baseline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1 833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9 920,0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9 340,0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9 340,0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9 340,0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922" y="4508500"/>
            <a:ext cx="4065377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24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2023-2028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457641"/>
              </p:ext>
            </p:extLst>
          </p:nvPr>
        </p:nvGraphicFramePr>
        <p:xfrm>
          <a:off x="0" y="1117599"/>
          <a:ext cx="9906000" cy="5740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8123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324708">
                  <a:extLst>
                    <a:ext uri="{9D8B030D-6E8A-4147-A177-3AD203B41FA5}">
                      <a16:colId xmlns:a16="http://schemas.microsoft.com/office/drawing/2014/main" val="582082902"/>
                    </a:ext>
                  </a:extLst>
                </a:gridCol>
                <a:gridCol w="1339182">
                  <a:extLst>
                    <a:ext uri="{9D8B030D-6E8A-4147-A177-3AD203B41FA5}">
                      <a16:colId xmlns:a16="http://schemas.microsoft.com/office/drawing/2014/main" val="304686327"/>
                    </a:ext>
                  </a:extLst>
                </a:gridCol>
                <a:gridCol w="687427">
                  <a:extLst>
                    <a:ext uri="{9D8B030D-6E8A-4147-A177-3AD203B41FA5}">
                      <a16:colId xmlns:a16="http://schemas.microsoft.com/office/drawing/2014/main" val="2146362065"/>
                    </a:ext>
                  </a:extLst>
                </a:gridCol>
                <a:gridCol w="770263">
                  <a:extLst>
                    <a:ext uri="{9D8B030D-6E8A-4147-A177-3AD203B41FA5}">
                      <a16:colId xmlns:a16="http://schemas.microsoft.com/office/drawing/2014/main" val="3738524157"/>
                    </a:ext>
                  </a:extLst>
                </a:gridCol>
                <a:gridCol w="602446">
                  <a:extLst>
                    <a:ext uri="{9D8B030D-6E8A-4147-A177-3AD203B41FA5}">
                      <a16:colId xmlns:a16="http://schemas.microsoft.com/office/drawing/2014/main" val="4120039923"/>
                    </a:ext>
                  </a:extLst>
                </a:gridCol>
                <a:gridCol w="726610">
                  <a:extLst>
                    <a:ext uri="{9D8B030D-6E8A-4147-A177-3AD203B41FA5}">
                      <a16:colId xmlns:a16="http://schemas.microsoft.com/office/drawing/2014/main" val="4163480728"/>
                    </a:ext>
                  </a:extLst>
                </a:gridCol>
                <a:gridCol w="573595">
                  <a:extLst>
                    <a:ext uri="{9D8B030D-6E8A-4147-A177-3AD203B41FA5}">
                      <a16:colId xmlns:a16="http://schemas.microsoft.com/office/drawing/2014/main" val="894154506"/>
                    </a:ext>
                  </a:extLst>
                </a:gridCol>
                <a:gridCol w="784988">
                  <a:extLst>
                    <a:ext uri="{9D8B030D-6E8A-4147-A177-3AD203B41FA5}">
                      <a16:colId xmlns:a16="http://schemas.microsoft.com/office/drawing/2014/main" val="434874668"/>
                    </a:ext>
                  </a:extLst>
                </a:gridCol>
                <a:gridCol w="564383">
                  <a:extLst>
                    <a:ext uri="{9D8B030D-6E8A-4147-A177-3AD203B41FA5}">
                      <a16:colId xmlns:a16="http://schemas.microsoft.com/office/drawing/2014/main" val="4201875273"/>
                    </a:ext>
                  </a:extLst>
                </a:gridCol>
                <a:gridCol w="844275">
                  <a:extLst>
                    <a:ext uri="{9D8B030D-6E8A-4147-A177-3AD203B41FA5}">
                      <a16:colId xmlns:a16="http://schemas.microsoft.com/office/drawing/2014/main" val="3101420974"/>
                    </a:ext>
                  </a:extLst>
                </a:gridCol>
              </a:tblGrid>
              <a:tr h="554984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9558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963572">
                <a:tc gridSpan="11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2660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пособия педагогическим работникам муниципальных дошкольных и общеобразовательных организаций – молодым специалистам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 изменениями)</a:t>
                      </a:r>
                      <a:endParaRPr lang="ru-RU" sz="1200" b="0" baseline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1 450,0</a:t>
                      </a:r>
                    </a:p>
                    <a:p>
                      <a:pPr algn="ctr"/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F4A2B395-0561-403D-B268-3EDA523D35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7731498"/>
              </p:ext>
            </p:extLst>
          </p:nvPr>
        </p:nvGraphicFramePr>
        <p:xfrm>
          <a:off x="92075" y="92075"/>
          <a:ext cx="5715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9" name="Объект упаковщика для оболочки" showAsIcon="1" r:id="rId4" imgW="571320" imgH="685800" progId="Package">
                  <p:embed/>
                </p:oleObj>
              </mc:Choice>
              <mc:Fallback>
                <p:oleObj name="Объект упаковщика для оболочки" showAsIcon="1" r:id="rId4" imgW="57132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5715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79EE79CC-BBF9-4CB5-A062-127CEED651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8800222"/>
              </p:ext>
            </p:extLst>
          </p:nvPr>
        </p:nvGraphicFramePr>
        <p:xfrm>
          <a:off x="92075" y="92075"/>
          <a:ext cx="5715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0" name="Объект упаковщика для оболочки" showAsIcon="1" r:id="rId6" imgW="571320" imgH="685800" progId="Package">
                  <p:embed/>
                </p:oleObj>
              </mc:Choice>
              <mc:Fallback>
                <p:oleObj name="Объект упаковщика для оболочки" showAsIcon="1" r:id="rId6" imgW="57132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5715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8912332A-D26F-4D75-8713-545404B9F2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5629078"/>
              </p:ext>
            </p:extLst>
          </p:nvPr>
        </p:nvGraphicFramePr>
        <p:xfrm>
          <a:off x="92075" y="92075"/>
          <a:ext cx="5715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" name="Объект упаковщика для оболочки" showAsIcon="1" r:id="rId8" imgW="571320" imgH="685800" progId="Package">
                  <p:embed/>
                </p:oleObj>
              </mc:Choice>
              <mc:Fallback>
                <p:oleObj name="Объект упаковщика для оболочки" showAsIcon="1" r:id="rId8" imgW="57132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5715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5A8E76-11B9-4F4A-B015-614F3FE4A1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05888" y="4302368"/>
            <a:ext cx="4100111" cy="25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592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2023-2028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163212"/>
              </p:ext>
            </p:extLst>
          </p:nvPr>
        </p:nvGraphicFramePr>
        <p:xfrm>
          <a:off x="0" y="1314178"/>
          <a:ext cx="9906002" cy="55438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6145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179117">
                  <a:extLst>
                    <a:ext uri="{9D8B030D-6E8A-4147-A177-3AD203B41FA5}">
                      <a16:colId xmlns:a16="http://schemas.microsoft.com/office/drawing/2014/main" val="274483307"/>
                    </a:ext>
                  </a:extLst>
                </a:gridCol>
                <a:gridCol w="1509298">
                  <a:extLst>
                    <a:ext uri="{9D8B030D-6E8A-4147-A177-3AD203B41FA5}">
                      <a16:colId xmlns:a16="http://schemas.microsoft.com/office/drawing/2014/main" val="4187839531"/>
                    </a:ext>
                  </a:extLst>
                </a:gridCol>
                <a:gridCol w="785853">
                  <a:extLst>
                    <a:ext uri="{9D8B030D-6E8A-4147-A177-3AD203B41FA5}">
                      <a16:colId xmlns:a16="http://schemas.microsoft.com/office/drawing/2014/main" val="2739550010"/>
                    </a:ext>
                  </a:extLst>
                </a:gridCol>
                <a:gridCol w="743829">
                  <a:extLst>
                    <a:ext uri="{9D8B030D-6E8A-4147-A177-3AD203B41FA5}">
                      <a16:colId xmlns:a16="http://schemas.microsoft.com/office/drawing/2014/main" val="1974528593"/>
                    </a:ext>
                  </a:extLst>
                </a:gridCol>
                <a:gridCol w="633375">
                  <a:extLst>
                    <a:ext uri="{9D8B030D-6E8A-4147-A177-3AD203B41FA5}">
                      <a16:colId xmlns:a16="http://schemas.microsoft.com/office/drawing/2014/main" val="4260757415"/>
                    </a:ext>
                  </a:extLst>
                </a:gridCol>
                <a:gridCol w="135814">
                  <a:extLst>
                    <a:ext uri="{9D8B030D-6E8A-4147-A177-3AD203B41FA5}">
                      <a16:colId xmlns:a16="http://schemas.microsoft.com/office/drawing/2014/main" val="3015286406"/>
                    </a:ext>
                  </a:extLst>
                </a:gridCol>
                <a:gridCol w="667487">
                  <a:extLst>
                    <a:ext uri="{9D8B030D-6E8A-4147-A177-3AD203B41FA5}">
                      <a16:colId xmlns:a16="http://schemas.microsoft.com/office/drawing/2014/main" val="331495475"/>
                    </a:ext>
                  </a:extLst>
                </a:gridCol>
                <a:gridCol w="604916">
                  <a:extLst>
                    <a:ext uri="{9D8B030D-6E8A-4147-A177-3AD203B41FA5}">
                      <a16:colId xmlns:a16="http://schemas.microsoft.com/office/drawing/2014/main" val="1984153343"/>
                    </a:ext>
                  </a:extLst>
                </a:gridCol>
                <a:gridCol w="819056">
                  <a:extLst>
                    <a:ext uri="{9D8B030D-6E8A-4147-A177-3AD203B41FA5}">
                      <a16:colId xmlns:a16="http://schemas.microsoft.com/office/drawing/2014/main" val="253172668"/>
                    </a:ext>
                  </a:extLst>
                </a:gridCol>
                <a:gridCol w="596988">
                  <a:extLst>
                    <a:ext uri="{9D8B030D-6E8A-4147-A177-3AD203B41FA5}">
                      <a16:colId xmlns:a16="http://schemas.microsoft.com/office/drawing/2014/main" val="2849817710"/>
                    </a:ext>
                  </a:extLst>
                </a:gridCol>
                <a:gridCol w="764124">
                  <a:extLst>
                    <a:ext uri="{9D8B030D-6E8A-4147-A177-3AD203B41FA5}">
                      <a16:colId xmlns:a16="http://schemas.microsoft.com/office/drawing/2014/main" val="1487863851"/>
                    </a:ext>
                  </a:extLst>
                </a:gridCol>
              </a:tblGrid>
              <a:tr h="465216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0855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806374">
                <a:tc gridSpan="12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186728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 муниципальных учреждений-общеобразовательные организации, оказывающие услуги дошкольного, начального общего, основного общего, среднего общего образования (питание детей из малообеспеченных семей)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(с</a:t>
                      </a:r>
                      <a:r>
                        <a:rPr lang="ru-RU" sz="1100" b="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изменениями)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1 291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22 841,2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27 459,6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27 151,3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27 151,3</a:t>
                      </a:r>
                    </a:p>
                    <a:p>
                      <a:pPr algn="ctr"/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704" y="4508500"/>
            <a:ext cx="4221296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74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31053</TotalTime>
  <Words>24684</Words>
  <Application>Microsoft Office PowerPoint</Application>
  <PresentationFormat>Лист A4 (210x297 мм)</PresentationFormat>
  <Paragraphs>6370</Paragraphs>
  <Slides>114</Slides>
  <Notes>98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114</vt:i4>
      </vt:variant>
    </vt:vector>
  </HeadingPairs>
  <TitlesOfParts>
    <vt:vector size="125" baseType="lpstr">
      <vt:lpstr>Arial</vt:lpstr>
      <vt:lpstr>Calibri</vt:lpstr>
      <vt:lpstr>Century Gothic</vt:lpstr>
      <vt:lpstr>Century Gothic (Основной текст)</vt:lpstr>
      <vt:lpstr>Courier New</vt:lpstr>
      <vt:lpstr>Inter Medium</vt:lpstr>
      <vt:lpstr>Times New Roman</vt:lpstr>
      <vt:lpstr>Wingdings</vt:lpstr>
      <vt:lpstr>Wingdings 3</vt:lpstr>
      <vt:lpstr>Сектор</vt:lpstr>
      <vt:lpstr>Объект упаковщика для оболочки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2026 году –46 344,992  тыс. руб.----------------------------------------------------------  1,68 %                                                                                                                        к общей сумме доходов без учета                                                                                                                             безвозмездных поступлений 2027 году – 29 808,150 тыс. руб. ------------------------------------------------------------ 1,24 %                                                                                                                        к общей сумме доходов без учета                                                                                                                              безвозмездных поступлений 2028 году –17 763,690 тыс. руб.   ------------------------------------------------------------ 0,80 %                                                                                                                          к общей сумме доходов без учета                                                                                                                                 безвозмездных поступлений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3823</cp:revision>
  <cp:lastPrinted>2025-12-05T07:41:13Z</cp:lastPrinted>
  <dcterms:modified xsi:type="dcterms:W3CDTF">2025-12-19T09:29:00Z</dcterms:modified>
</cp:coreProperties>
</file>